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08" r:id="rId1"/>
  </p:sldMasterIdLst>
  <p:notesMasterIdLst>
    <p:notesMasterId r:id="rId21"/>
  </p:notesMasterIdLst>
  <p:sldIdLst>
    <p:sldId id="266" r:id="rId2"/>
    <p:sldId id="267" r:id="rId3"/>
    <p:sldId id="334" r:id="rId4"/>
    <p:sldId id="331" r:id="rId5"/>
    <p:sldId id="335" r:id="rId6"/>
    <p:sldId id="329" r:id="rId7"/>
    <p:sldId id="330" r:id="rId8"/>
    <p:sldId id="323" r:id="rId9"/>
    <p:sldId id="338" r:id="rId10"/>
    <p:sldId id="302" r:id="rId11"/>
    <p:sldId id="278" r:id="rId12"/>
    <p:sldId id="304" r:id="rId13"/>
    <p:sldId id="310" r:id="rId14"/>
    <p:sldId id="336" r:id="rId15"/>
    <p:sldId id="332" r:id="rId16"/>
    <p:sldId id="337" r:id="rId17"/>
    <p:sldId id="328" r:id="rId18"/>
    <p:sldId id="274" r:id="rId19"/>
    <p:sldId id="339" r:id="rId20"/>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3" autoAdjust="0"/>
    <p:restoredTop sz="55394" autoAdjust="0"/>
  </p:normalViewPr>
  <p:slideViewPr>
    <p:cSldViewPr snapToGrid="0">
      <p:cViewPr varScale="1">
        <p:scale>
          <a:sx n="61" d="100"/>
          <a:sy n="61" d="100"/>
        </p:scale>
        <p:origin x="2394" y="6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AC47F7F9-CEE8-49F9-959A-91DF6E4276FA}" type="datetimeFigureOut">
              <a:rPr kumimoji="1" lang="ja-JP" altLang="en-US" smtClean="0"/>
              <a:t>2026/5/18</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38862"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3AE0F7DA-9204-4E8A-BECE-6A7C4381BFE8}" type="slidenum">
              <a:rPr kumimoji="1" lang="ja-JP" altLang="en-US" smtClean="0"/>
              <a:t>‹#›</a:t>
            </a:fld>
            <a:endParaRPr kumimoji="1" lang="ja-JP" altLang="en-US"/>
          </a:p>
        </p:txBody>
      </p:sp>
    </p:spTree>
    <p:extLst>
      <p:ext uri="{BB962C8B-B14F-4D97-AF65-F5344CB8AC3E}">
        <p14:creationId xmlns:p14="http://schemas.microsoft.com/office/powerpoint/2010/main" val="4604773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C40D-843D-D426-3688-A3C5D02350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BE4DB6-C365-832C-C80E-1D73589623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BF5C63-7EC2-D677-81E2-D22D3CE8BF2A}"/>
              </a:ext>
            </a:extLst>
          </p:cNvPr>
          <p:cNvSpPr>
            <a:spLocks noGrp="1"/>
          </p:cNvSpPr>
          <p:nvPr>
            <p:ph type="body" idx="1"/>
          </p:nvPr>
        </p:nvSpPr>
        <p:spPr/>
        <p:txBody>
          <a:bodyPr/>
          <a:lstStyle/>
          <a:p>
            <a:r>
              <a:rPr kumimoji="1" lang="ja-JP" altLang="en-US" dirty="0"/>
              <a:t>本日は、林野庁キャラバンということで、おつかれさまです。</a:t>
            </a:r>
            <a:endParaRPr kumimoji="1" lang="en-US" altLang="ja-JP" dirty="0"/>
          </a:p>
          <a:p>
            <a:r>
              <a:rPr kumimoji="1" lang="ja-JP" altLang="en-US" dirty="0"/>
              <a:t>名古屋協会からは、富山の安達建設＠あだちが発表させて頂きます。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F4C863A7-5E8E-E625-FF14-EB8704915580}"/>
              </a:ext>
            </a:extLst>
          </p:cNvPr>
          <p:cNvSpPr>
            <a:spLocks noGrp="1"/>
          </p:cNvSpPr>
          <p:nvPr>
            <p:ph type="sldNum" sz="quarter" idx="5"/>
          </p:nvPr>
        </p:nvSpPr>
        <p:spPr/>
        <p:txBody>
          <a:bodyPr/>
          <a:lstStyle/>
          <a:p>
            <a:fld id="{3AE0F7DA-9204-4E8A-BECE-6A7C4381BFE8}" type="slidenum">
              <a:rPr kumimoji="1" lang="ja-JP" altLang="en-US" smtClean="0"/>
              <a:t>0</a:t>
            </a:fld>
            <a:endParaRPr kumimoji="1" lang="ja-JP" altLang="en-US"/>
          </a:p>
        </p:txBody>
      </p:sp>
    </p:spTree>
    <p:extLst>
      <p:ext uri="{BB962C8B-B14F-4D97-AF65-F5344CB8AC3E}">
        <p14:creationId xmlns:p14="http://schemas.microsoft.com/office/powerpoint/2010/main" val="2940028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谷止めの設計書です。</a:t>
            </a:r>
            <a:endParaRPr kumimoji="1" lang="en-US" altLang="ja-JP" dirty="0"/>
          </a:p>
          <a:p>
            <a:endParaRPr kumimoji="1" lang="en-US" altLang="ja-JP" dirty="0"/>
          </a:p>
          <a:p>
            <a:r>
              <a:rPr kumimoji="1" lang="ja-JP" altLang="en-US" dirty="0"/>
              <a:t>高さ、</a:t>
            </a:r>
            <a:r>
              <a:rPr kumimoji="1" lang="en-US" altLang="ja-JP" dirty="0"/>
              <a:t>7</a:t>
            </a:r>
            <a:r>
              <a:rPr kumimoji="1" lang="ja-JP" altLang="en-US" dirty="0"/>
              <a:t>ｍ</a:t>
            </a:r>
            <a:endParaRPr kumimoji="1" lang="en-US" altLang="ja-JP" dirty="0"/>
          </a:p>
          <a:p>
            <a:r>
              <a:rPr kumimoji="1" lang="ja-JP" altLang="en-US" dirty="0"/>
              <a:t>幅、４０．５ｍ</a:t>
            </a:r>
            <a:endParaRPr kumimoji="1" lang="en-US" altLang="ja-JP" dirty="0"/>
          </a:p>
          <a:p>
            <a:r>
              <a:rPr kumimoji="1" lang="ja-JP" altLang="en-US" dirty="0"/>
              <a:t>体積は５５１</a:t>
            </a:r>
            <a:r>
              <a:rPr kumimoji="1" lang="en-US" altLang="ja-JP" dirty="0"/>
              <a:t>.3</a:t>
            </a:r>
            <a:r>
              <a:rPr kumimoji="1" lang="ja-JP" altLang="en-US" dirty="0"/>
              <a:t>ｍ３</a:t>
            </a:r>
            <a:endParaRPr kumimoji="1" lang="en-US" altLang="ja-JP" dirty="0"/>
          </a:p>
          <a:p>
            <a:r>
              <a:rPr kumimoji="1" lang="ja-JP" altLang="en-US" dirty="0"/>
              <a:t>となっています。</a:t>
            </a:r>
            <a:endParaRPr kumimoji="1" lang="en-US" altLang="ja-JP" dirty="0"/>
          </a:p>
          <a:p>
            <a:endParaRPr kumimoji="1" lang="en-US" altLang="ja-JP" dirty="0"/>
          </a:p>
          <a:p>
            <a:r>
              <a:rPr kumimoji="1" lang="ja-JP" altLang="en-US" dirty="0"/>
              <a:t>打設リフトは</a:t>
            </a:r>
            <a:r>
              <a:rPr kumimoji="1" lang="en-US" altLang="ja-JP" dirty="0"/>
              <a:t>20</a:t>
            </a:r>
            <a:r>
              <a:rPr kumimoji="1" lang="ja-JP" altLang="en-US" dirty="0"/>
              <a:t>回、打設方法はポンプ打設となっています。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9</a:t>
            </a:fld>
            <a:endParaRPr kumimoji="1" lang="ja-JP" altLang="en-US"/>
          </a:p>
        </p:txBody>
      </p:sp>
    </p:spTree>
    <p:extLst>
      <p:ext uri="{BB962C8B-B14F-4D97-AF65-F5344CB8AC3E}">
        <p14:creationId xmlns:p14="http://schemas.microsoft.com/office/powerpoint/2010/main" val="233535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設計書の表紙です。</a:t>
            </a:r>
            <a:endParaRPr kumimoji="1" lang="en-US" altLang="ja-JP" dirty="0"/>
          </a:p>
          <a:p>
            <a:endParaRPr kumimoji="1" lang="en-US" altLang="ja-JP" dirty="0"/>
          </a:p>
          <a:p>
            <a:r>
              <a:rPr kumimoji="1" lang="ja-JP" altLang="en-US" dirty="0"/>
              <a:t>諸経費体系は治山地すべり防止となっています。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10</a:t>
            </a:fld>
            <a:endParaRPr kumimoji="1" lang="ja-JP" altLang="en-US"/>
          </a:p>
        </p:txBody>
      </p:sp>
    </p:spTree>
    <p:extLst>
      <p:ext uri="{BB962C8B-B14F-4D97-AF65-F5344CB8AC3E}">
        <p14:creationId xmlns:p14="http://schemas.microsoft.com/office/powerpoint/2010/main" val="746432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おもな工種は</a:t>
            </a:r>
            <a:endParaRPr kumimoji="1" lang="en-US" altLang="ja-JP" dirty="0"/>
          </a:p>
          <a:p>
            <a:r>
              <a:rPr kumimoji="1" lang="ja-JP" altLang="en-US" dirty="0"/>
              <a:t>土工</a:t>
            </a:r>
            <a:endParaRPr kumimoji="1" lang="en-US" altLang="ja-JP" dirty="0"/>
          </a:p>
          <a:p>
            <a:r>
              <a:rPr kumimoji="1" lang="ja-JP" altLang="en-US" dirty="0"/>
              <a:t>治山ダム工となっています。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11</a:t>
            </a:fld>
            <a:endParaRPr kumimoji="1" lang="ja-JP" altLang="en-US"/>
          </a:p>
        </p:txBody>
      </p:sp>
    </p:spTree>
    <p:extLst>
      <p:ext uri="{BB962C8B-B14F-4D97-AF65-F5344CB8AC3E}">
        <p14:creationId xmlns:p14="http://schemas.microsoft.com/office/powerpoint/2010/main" val="402469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数年前から選ばれる森林土木ということで</a:t>
            </a:r>
            <a:endParaRPr kumimoji="1" lang="en-US" altLang="ja-JP" dirty="0"/>
          </a:p>
          <a:p>
            <a:r>
              <a:rPr kumimoji="1" lang="ja-JP" altLang="en-US" dirty="0"/>
              <a:t>取組んでおられますが、</a:t>
            </a:r>
            <a:endParaRPr kumimoji="1" lang="en-US" altLang="ja-JP" dirty="0"/>
          </a:p>
          <a:p>
            <a:r>
              <a:rPr kumimoji="1" lang="ja-JP" altLang="en-US" dirty="0"/>
              <a:t>民有林の現場では、歩掛の改正がまだまだ反映されいないのが実態です。</a:t>
            </a:r>
            <a:endParaRPr kumimoji="1" lang="en-US" altLang="ja-JP" dirty="0"/>
          </a:p>
          <a:p>
            <a:endParaRPr kumimoji="1" lang="en-US" altLang="ja-JP" dirty="0"/>
          </a:p>
          <a:p>
            <a:r>
              <a:rPr kumimoji="1" lang="ja-JP" altLang="en-US" dirty="0"/>
              <a:t>今回、特にお願いしたい歩掛が、治山えん堤のコンクリー打設がです。</a:t>
            </a:r>
            <a:endParaRPr kumimoji="1" lang="en-US" altLang="ja-JP" dirty="0"/>
          </a:p>
          <a:p>
            <a:r>
              <a:rPr kumimoji="1" lang="ja-JP" altLang="en-US" dirty="0"/>
              <a:t>設計書では、コンクリートポンプ車の一日あたりの打設量の歩掛かりで金額が算定されており、現場で使用可能なポンプ車、いわゆる大型か小型車かの区分は明示されていません。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12</a:t>
            </a:fld>
            <a:endParaRPr kumimoji="1" lang="ja-JP" altLang="en-US"/>
          </a:p>
        </p:txBody>
      </p:sp>
    </p:spTree>
    <p:extLst>
      <p:ext uri="{BB962C8B-B14F-4D97-AF65-F5344CB8AC3E}">
        <p14:creationId xmlns:p14="http://schemas.microsoft.com/office/powerpoint/2010/main" val="11333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FC18A-62B3-F989-6EDF-123440F021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716A9E-A86D-5AA4-82E5-2F4B19E6C1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857AC0-8D21-B810-22B2-0C8A6E270DCF}"/>
              </a:ext>
            </a:extLst>
          </p:cNvPr>
          <p:cNvSpPr>
            <a:spLocks noGrp="1"/>
          </p:cNvSpPr>
          <p:nvPr>
            <p:ph type="body" idx="1"/>
          </p:nvPr>
        </p:nvSpPr>
        <p:spPr/>
        <p:txBody>
          <a:bodyPr/>
          <a:lstStyle/>
          <a:p>
            <a:r>
              <a:rPr kumimoji="1" lang="ja-JP" altLang="en-US" dirty="0"/>
              <a:t>今回の現場の場合、</a:t>
            </a:r>
            <a:endParaRPr kumimoji="1" lang="en-US" altLang="ja-JP" dirty="0"/>
          </a:p>
          <a:p>
            <a:r>
              <a:rPr kumimoji="1" lang="ja-JP" altLang="en-US" dirty="0"/>
              <a:t>南砺市内を含め近隣にポンプ屋さんが無く、一番近い生コンのポンプ屋さんは射水市であり、</a:t>
            </a:r>
            <a:endParaRPr kumimoji="1" lang="en-US" altLang="ja-JP" dirty="0"/>
          </a:p>
          <a:p>
            <a:r>
              <a:rPr kumimoji="1" lang="ja-JP" altLang="en-US" dirty="0"/>
              <a:t>現場まで片道</a:t>
            </a:r>
            <a:r>
              <a:rPr kumimoji="1" lang="en-US" altLang="ja-JP" dirty="0"/>
              <a:t>50</a:t>
            </a:r>
            <a:r>
              <a:rPr kumimoji="1" lang="ja-JP" altLang="en-US" dirty="0"/>
              <a:t>ｋｍ、</a:t>
            </a:r>
            <a:r>
              <a:rPr kumimoji="1" lang="en-US" altLang="ja-JP" dirty="0"/>
              <a:t>100</a:t>
            </a:r>
            <a:r>
              <a:rPr kumimoji="1" lang="ja-JP" altLang="en-US" dirty="0"/>
              <a:t>分ほどかかっておりました。</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DFAA56B-EFED-ACD0-8A86-491DDE2EE0CE}"/>
              </a:ext>
            </a:extLst>
          </p:cNvPr>
          <p:cNvSpPr>
            <a:spLocks noGrp="1"/>
          </p:cNvSpPr>
          <p:nvPr>
            <p:ph type="sldNum" sz="quarter" idx="5"/>
          </p:nvPr>
        </p:nvSpPr>
        <p:spPr/>
        <p:txBody>
          <a:bodyPr/>
          <a:lstStyle/>
          <a:p>
            <a:fld id="{3AE0F7DA-9204-4E8A-BECE-6A7C4381BFE8}" type="slidenum">
              <a:rPr kumimoji="1" lang="ja-JP" altLang="en-US" smtClean="0"/>
              <a:t>13</a:t>
            </a:fld>
            <a:endParaRPr kumimoji="1" lang="ja-JP" altLang="en-US"/>
          </a:p>
        </p:txBody>
      </p:sp>
    </p:spTree>
    <p:extLst>
      <p:ext uri="{BB962C8B-B14F-4D97-AF65-F5344CB8AC3E}">
        <p14:creationId xmlns:p14="http://schemas.microsoft.com/office/powerpoint/2010/main" val="111787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また、今回の現場へ向かう、市道はこの写真のように</a:t>
            </a:r>
            <a:endParaRPr kumimoji="1" lang="en-US" altLang="ja-JP" dirty="0"/>
          </a:p>
          <a:p>
            <a:r>
              <a:rPr kumimoji="1" lang="ja-JP" altLang="en-US" dirty="0"/>
              <a:t>鋭角に曲がる箇所もあり、</a:t>
            </a:r>
            <a:endParaRPr kumimoji="1" lang="en-US" altLang="ja-JP" dirty="0"/>
          </a:p>
          <a:p>
            <a:r>
              <a:rPr kumimoji="1" lang="ja-JP" altLang="en-US" dirty="0"/>
              <a:t>設計されている一日あたりの打設量を満たすための、通常の大型ポンプ車は搬入できない状況でありました。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14</a:t>
            </a:fld>
            <a:endParaRPr kumimoji="1" lang="ja-JP" altLang="en-US"/>
          </a:p>
        </p:txBody>
      </p:sp>
    </p:spTree>
    <p:extLst>
      <p:ext uri="{BB962C8B-B14F-4D97-AF65-F5344CB8AC3E}">
        <p14:creationId xmlns:p14="http://schemas.microsoft.com/office/powerpoint/2010/main" val="263007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8E23-460F-23B4-5E51-BED62E2DE2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CECA44-B596-4E1A-2E44-EDBEF3C743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AE9B25-A381-8BE3-140E-DC5C46395C04}"/>
              </a:ext>
            </a:extLst>
          </p:cNvPr>
          <p:cNvSpPr>
            <a:spLocks noGrp="1"/>
          </p:cNvSpPr>
          <p:nvPr>
            <p:ph type="body" idx="1"/>
          </p:nvPr>
        </p:nvSpPr>
        <p:spPr/>
        <p:txBody>
          <a:bodyPr/>
          <a:lstStyle/>
          <a:p>
            <a:r>
              <a:rPr kumimoji="1" lang="ja-JP" altLang="en-US" dirty="0"/>
              <a:t>このため、今回、使用したポンプ車ですが、</a:t>
            </a:r>
            <a:endParaRPr kumimoji="1" lang="en-US" altLang="ja-JP" dirty="0"/>
          </a:p>
          <a:p>
            <a:r>
              <a:rPr kumimoji="1" lang="ja-JP" altLang="en-US" dirty="0"/>
              <a:t>現場へ入ることができ、かつ、同等の能力、いわゆる設計上の打設量を満たす能力を持つ最新の小型ポンプ車を特別に導入してもらいました。</a:t>
            </a:r>
            <a:endParaRPr kumimoji="1" lang="en-US" altLang="ja-JP" dirty="0"/>
          </a:p>
          <a:p>
            <a:r>
              <a:rPr kumimoji="1" lang="ja-JP" altLang="en-US" dirty="0"/>
              <a:t>通常の大型ポンプ車より、２．０ｍ以上のショートボディーとなっています。</a:t>
            </a:r>
            <a:endParaRPr kumimoji="1" lang="en-US" altLang="ja-JP" dirty="0"/>
          </a:p>
          <a:p>
            <a:endParaRPr kumimoji="1" lang="en-US" altLang="ja-JP" dirty="0"/>
          </a:p>
          <a:p>
            <a:r>
              <a:rPr kumimoji="1" lang="ja-JP" altLang="en-US" dirty="0"/>
              <a:t>今回の施工現場でにおいて、標準歩掛では設計価格と合わないことから、</a:t>
            </a:r>
            <a:endParaRPr kumimoji="1" lang="en-US" altLang="ja-JP" dirty="0"/>
          </a:p>
          <a:p>
            <a:r>
              <a:rPr kumimoji="1" lang="ja-JP" altLang="en-US" dirty="0"/>
              <a:t>ポンプ屋さんから見積もりにて精算してもらい、発注者に協議しましたが、変更対応をしていただけず、元請受注者の持ち出しとなりました。</a:t>
            </a:r>
            <a:endParaRPr kumimoji="1" lang="en-US" altLang="ja-JP" dirty="0"/>
          </a:p>
          <a:p>
            <a:endParaRPr kumimoji="1" lang="en-US" altLang="ja-JP" dirty="0"/>
          </a:p>
          <a:p>
            <a:r>
              <a:rPr kumimoji="1" lang="ja-JP" altLang="en-US" dirty="0"/>
              <a:t>民有林の現場においてもこのような条件のところもあり、新しく改正された見積り書による、</a:t>
            </a:r>
          </a:p>
          <a:p>
            <a:r>
              <a:rPr kumimoji="1" lang="ja-JP" altLang="en-US" dirty="0"/>
              <a:t>協議や、コンクリートポンプ車圧送料金の歩掛の適用やをお願いしたいです。</a:t>
            </a:r>
          </a:p>
          <a:p>
            <a:r>
              <a:rPr kumimoji="1" lang="ja-JP" altLang="en-US" dirty="0"/>
              <a:t>また、コンクリートポンプ車についても、地域の実態を踏まえて、</a:t>
            </a:r>
            <a:endParaRPr kumimoji="1" lang="en-US" altLang="ja-JP" dirty="0"/>
          </a:p>
          <a:p>
            <a:r>
              <a:rPr kumimoji="1" lang="ja-JP" altLang="en-US" dirty="0"/>
              <a:t>このほど改定された通勤補正の適用をお願いしたいと思います。</a:t>
            </a:r>
          </a:p>
          <a:p>
            <a:endParaRPr kumimoji="1" lang="en-US" altLang="ja-JP" dirty="0"/>
          </a:p>
        </p:txBody>
      </p:sp>
      <p:sp>
        <p:nvSpPr>
          <p:cNvPr id="4" name="スライド番号プレースホルダー 3">
            <a:extLst>
              <a:ext uri="{FF2B5EF4-FFF2-40B4-BE49-F238E27FC236}">
                <a16:creationId xmlns:a16="http://schemas.microsoft.com/office/drawing/2014/main" id="{9C636982-B629-B5AB-26CF-5284933E7041}"/>
              </a:ext>
            </a:extLst>
          </p:cNvPr>
          <p:cNvSpPr>
            <a:spLocks noGrp="1"/>
          </p:cNvSpPr>
          <p:nvPr>
            <p:ph type="sldNum" sz="quarter" idx="5"/>
          </p:nvPr>
        </p:nvSpPr>
        <p:spPr/>
        <p:txBody>
          <a:bodyPr/>
          <a:lstStyle/>
          <a:p>
            <a:fld id="{3AE0F7DA-9204-4E8A-BECE-6A7C4381BFE8}" type="slidenum">
              <a:rPr kumimoji="1" lang="ja-JP" altLang="en-US" smtClean="0"/>
              <a:t>15</a:t>
            </a:fld>
            <a:endParaRPr kumimoji="1" lang="ja-JP" altLang="en-US"/>
          </a:p>
        </p:txBody>
      </p:sp>
    </p:spTree>
    <p:extLst>
      <p:ext uri="{BB962C8B-B14F-4D97-AF65-F5344CB8AC3E}">
        <p14:creationId xmlns:p14="http://schemas.microsoft.com/office/powerpoint/2010/main" val="425378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左の写真が着工前、右の写真の一番手前の谷止めが</a:t>
            </a:r>
            <a:endParaRPr kumimoji="1" lang="en-US" altLang="ja-JP" dirty="0"/>
          </a:p>
          <a:p>
            <a:r>
              <a:rPr kumimoji="1" lang="ja-JP" altLang="en-US" dirty="0"/>
              <a:t>今回施工</a:t>
            </a:r>
            <a:r>
              <a:rPr kumimoji="1" lang="en-US" altLang="ja-JP" dirty="0"/>
              <a:t>､</a:t>
            </a:r>
            <a:r>
              <a:rPr kumimoji="1" lang="ja-JP" altLang="en-US" dirty="0"/>
              <a:t>完成した谷止めになります。</a:t>
            </a:r>
            <a:endParaRPr kumimoji="1" lang="en-US" altLang="ja-JP" dirty="0"/>
          </a:p>
          <a:p>
            <a:r>
              <a:rPr kumimoji="1" lang="ja-JP" altLang="en-US" dirty="0"/>
              <a:t>この現場では上流側だけが、残存型枠になっており、下流側も、施工の効率化を図るうえでも、必要かと思います。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16</a:t>
            </a:fld>
            <a:endParaRPr kumimoji="1" lang="ja-JP" altLang="en-US"/>
          </a:p>
        </p:txBody>
      </p:sp>
    </p:spTree>
    <p:extLst>
      <p:ext uri="{BB962C8B-B14F-4D97-AF65-F5344CB8AC3E}">
        <p14:creationId xmlns:p14="http://schemas.microsoft.com/office/powerpoint/2010/main" val="2512428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t>今回は、ひとつの事例として紹介させていただきましたが、今回の発表しました事例を踏まえてお伝えしたいことは大きく</a:t>
            </a:r>
            <a:r>
              <a:rPr kumimoji="1" lang="en-US" altLang="ja-JP" sz="1100" dirty="0"/>
              <a:t>2</a:t>
            </a:r>
            <a:r>
              <a:rPr kumimoji="1" lang="ja-JP" altLang="en-US" sz="1100" dirty="0"/>
              <a:t>点です。</a:t>
            </a:r>
            <a:endParaRPr kumimoji="1" lang="en-US" altLang="ja-JP" sz="1100" dirty="0"/>
          </a:p>
          <a:p>
            <a:r>
              <a:rPr kumimoji="1" lang="ja-JP" altLang="en-US" sz="1100" dirty="0"/>
              <a:t>一つは、競争入札の参加にあたって、民有林ではその工事場所の市町村内に存在する事業者が受注しやすいようにしているということです。</a:t>
            </a:r>
            <a:endParaRPr kumimoji="1" lang="en-US" altLang="ja-JP" sz="1100" dirty="0"/>
          </a:p>
          <a:p>
            <a:r>
              <a:rPr kumimoji="1" lang="ja-JP" altLang="en-US" sz="1100" dirty="0"/>
              <a:t>国有林では、入札でのその企業の地域性の評価にあたって、そのような地域を限定した制限はなく、場合によっては県外事業者でも応札受注している場合があります。</a:t>
            </a:r>
            <a:endParaRPr kumimoji="1" lang="en-US" altLang="ja-JP" sz="1100" dirty="0"/>
          </a:p>
          <a:p>
            <a:r>
              <a:rPr kumimoji="1" lang="ja-JP" altLang="en-US" sz="1100" dirty="0"/>
              <a:t>このため数年にわたって国有林の事業のない地域は、今後林業土木を行うことを止めようと言った声も聞かれ、今後、山地災害が発生した時には速やかな復旧工事に対応できないことが想定されてきます。</a:t>
            </a:r>
            <a:endParaRPr kumimoji="1" lang="en-US" altLang="ja-JP" sz="1100" dirty="0"/>
          </a:p>
          <a:p>
            <a:r>
              <a:rPr kumimoji="1" lang="ja-JP" altLang="en-US" sz="1100" dirty="0"/>
              <a:t>地域の守り手として事業者を確保しておくことや、山村地域の経済の振興のためにも、その地域の工事はその地域の事業者が優先してできるよう、民有林のように地域の事情に応じた評価項目を取り入れていただきたいと思います。</a:t>
            </a:r>
            <a:endParaRPr kumimoji="1" lang="en-US" altLang="ja-JP" sz="1100" dirty="0"/>
          </a:p>
          <a:p>
            <a:r>
              <a:rPr kumimoji="1" lang="ja-JP" altLang="en-US" sz="1100" dirty="0"/>
              <a:t>また、局で一律に統一した評価方式ではなく、森林管理署管内の地域事情を反映した入札参加の配点を国有林でもお願いしたいと思います。</a:t>
            </a:r>
            <a:endParaRPr kumimoji="1" lang="en-US" altLang="ja-JP" sz="1100" dirty="0"/>
          </a:p>
          <a:p>
            <a:endParaRPr kumimoji="1" lang="en-US" altLang="ja-JP" sz="1100" dirty="0"/>
          </a:p>
          <a:p>
            <a:r>
              <a:rPr kumimoji="1" lang="ja-JP" altLang="en-US" sz="1100" dirty="0"/>
              <a:t>二つ目は、国有林では、ここ数年前より、「選ばれる森林土木」ということで、実態に合った歩掛かりや設計積算の改正に取組まれており、ここ数年で大きく改善されてきました。</a:t>
            </a:r>
            <a:endParaRPr kumimoji="1" lang="en-US" altLang="ja-JP" sz="1100" dirty="0"/>
          </a:p>
          <a:p>
            <a:r>
              <a:rPr kumimoji="1" lang="ja-JP" altLang="en-US" sz="1100" dirty="0"/>
              <a:t>しかし、事例のように民有林ではまだまだ時代遅れで数年前の状態であります。</a:t>
            </a:r>
            <a:endParaRPr kumimoji="1" lang="en-US" altLang="ja-JP" sz="1100" dirty="0"/>
          </a:p>
          <a:p>
            <a:r>
              <a:rPr kumimoji="1" lang="ja-JP" altLang="en-US" sz="1100" dirty="0"/>
              <a:t>例えば、今回のポンプ車の例のとおり、発注者へ相談、協議しても「予算がないからできない」。入札前に質問しても事前に予定価格を公表しているゆえんから「なんとかこれでやってくれ！」といわれます。</a:t>
            </a:r>
            <a:endParaRPr kumimoji="1" lang="en-US" altLang="ja-JP" sz="1100" dirty="0"/>
          </a:p>
          <a:p>
            <a:r>
              <a:rPr kumimoji="1" lang="ja-JP" altLang="en-US" sz="1100" dirty="0"/>
              <a:t>場合によっては、入契法にも問題あると思われるような対応を未だにしている実態であります。</a:t>
            </a:r>
            <a:endParaRPr kumimoji="1" lang="en-US" altLang="ja-JP" sz="1100" dirty="0"/>
          </a:p>
          <a:p>
            <a:r>
              <a:rPr kumimoji="1" lang="ja-JP" altLang="en-US" sz="1100" dirty="0"/>
              <a:t>厳しい予算事情の中で全ての事業を完遂したいという思いは理解できますが、民有林についても、新しく改正された歩掛の適用などを確実に実施するよう推進していただきますよう、県や市町へのご指導をよろしくお願いいたします。</a:t>
            </a:r>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17</a:t>
            </a:fld>
            <a:endParaRPr kumimoji="1" lang="ja-JP" altLang="en-US"/>
          </a:p>
        </p:txBody>
      </p:sp>
    </p:spTree>
    <p:extLst>
      <p:ext uri="{BB962C8B-B14F-4D97-AF65-F5344CB8AC3E}">
        <p14:creationId xmlns:p14="http://schemas.microsoft.com/office/powerpoint/2010/main" val="1373445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7362-F855-B017-B6B5-F51D1EF755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E4C0F5-4562-30D6-0EC9-D3560E22E8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346552-176E-F267-867E-AC4BB657A4E3}"/>
              </a:ext>
            </a:extLst>
          </p:cNvPr>
          <p:cNvSpPr>
            <a:spLocks noGrp="1"/>
          </p:cNvSpPr>
          <p:nvPr>
            <p:ph type="body" idx="1"/>
          </p:nvPr>
        </p:nvSpPr>
        <p:spPr/>
        <p:txBody>
          <a:bodyPr/>
          <a:lstStyle/>
          <a:p>
            <a:r>
              <a:rPr kumimoji="1" lang="ja-JP" altLang="en-US" dirty="0"/>
              <a:t>簡単ではございますが、事例紹介を終わります。</a:t>
            </a:r>
            <a:endParaRPr kumimoji="1" lang="en-US" altLang="ja-JP" dirty="0"/>
          </a:p>
          <a:p>
            <a:r>
              <a:rPr kumimoji="1" lang="ja-JP" altLang="en-US" dirty="0"/>
              <a:t>ご静聴ありがとうございました。</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6B05644B-53CE-C052-36C3-F976D82C04D5}"/>
              </a:ext>
            </a:extLst>
          </p:cNvPr>
          <p:cNvSpPr>
            <a:spLocks noGrp="1"/>
          </p:cNvSpPr>
          <p:nvPr>
            <p:ph type="sldNum" sz="quarter" idx="5"/>
          </p:nvPr>
        </p:nvSpPr>
        <p:spPr/>
        <p:txBody>
          <a:bodyPr/>
          <a:lstStyle/>
          <a:p>
            <a:fld id="{3AE0F7DA-9204-4E8A-BECE-6A7C4381BFE8}" type="slidenum">
              <a:rPr kumimoji="1" lang="ja-JP" altLang="en-US" smtClean="0"/>
              <a:t>18</a:t>
            </a:fld>
            <a:endParaRPr kumimoji="1" lang="ja-JP" altLang="en-US"/>
          </a:p>
        </p:txBody>
      </p:sp>
    </p:spTree>
    <p:extLst>
      <p:ext uri="{BB962C8B-B14F-4D97-AF65-F5344CB8AC3E}">
        <p14:creationId xmlns:p14="http://schemas.microsoft.com/office/powerpoint/2010/main" val="425919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200" dirty="0"/>
              <a:t>まず最初に</a:t>
            </a:r>
            <a:endParaRPr lang="en-US" altLang="ja-JP" sz="1200" dirty="0"/>
          </a:p>
          <a:p>
            <a:pPr algn="l"/>
            <a:r>
              <a:rPr lang="ja-JP" altLang="en-US" sz="1200" dirty="0"/>
              <a:t>民有林治山事業における施工事例について</a:t>
            </a:r>
            <a:endParaRPr lang="en-US" altLang="ja-JP" sz="1200" dirty="0"/>
          </a:p>
          <a:p>
            <a:pPr algn="l"/>
            <a:r>
              <a:rPr lang="ja-JP" altLang="en-US" sz="1200" dirty="0"/>
              <a:t>その他関連する課題や要望について</a:t>
            </a:r>
            <a:endParaRPr lang="en-US" altLang="ja-JP" sz="1200" dirty="0"/>
          </a:p>
          <a:p>
            <a:r>
              <a:rPr lang="ja-JP" altLang="en-US" sz="1200" dirty="0"/>
              <a:t>以上の順番で、簡単に説明させて頂きます。</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1</a:t>
            </a:fld>
            <a:endParaRPr kumimoji="1" lang="ja-JP" altLang="en-US"/>
          </a:p>
        </p:txBody>
      </p:sp>
    </p:spTree>
    <p:extLst>
      <p:ext uri="{BB962C8B-B14F-4D97-AF65-F5344CB8AC3E}">
        <p14:creationId xmlns:p14="http://schemas.microsoft.com/office/powerpoint/2010/main" val="36159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a:t>
            </a:r>
            <a:r>
              <a:rPr kumimoji="1" lang="en-US" altLang="ja-JP" dirty="0"/>
              <a:t>R7</a:t>
            </a:r>
            <a:r>
              <a:rPr kumimoji="1" lang="ja-JP" altLang="en-US" dirty="0"/>
              <a:t>年度に、富山県から発注された民有林の工事を例に説明させて頂きます。</a:t>
            </a:r>
            <a:endParaRPr kumimoji="1" lang="en-US" altLang="ja-JP" dirty="0"/>
          </a:p>
          <a:p>
            <a:endParaRPr kumimoji="1" lang="en-US" altLang="ja-JP" dirty="0">
              <a:solidFill>
                <a:schemeClr val="tx1"/>
              </a:solidFill>
            </a:endParaRPr>
          </a:p>
          <a:p>
            <a:r>
              <a:rPr kumimoji="1" lang="ja-JP" altLang="en-US" dirty="0">
                <a:solidFill>
                  <a:schemeClr val="tx1"/>
                </a:solidFill>
              </a:rPr>
              <a:t>現場のある富山県南砺市は、県の南西に位置し、人口は</a:t>
            </a:r>
            <a:r>
              <a:rPr kumimoji="1" lang="en-US" altLang="ja-JP" dirty="0">
                <a:solidFill>
                  <a:schemeClr val="tx1"/>
                </a:solidFill>
              </a:rPr>
              <a:t>4</a:t>
            </a:r>
            <a:r>
              <a:rPr kumimoji="1" lang="ja-JP" altLang="en-US" dirty="0">
                <a:solidFill>
                  <a:schemeClr val="tx1"/>
                </a:solidFill>
              </a:rPr>
              <a:t>万５千人、</a:t>
            </a:r>
            <a:endParaRPr kumimoji="1" lang="en-US" altLang="ja-JP" dirty="0">
              <a:solidFill>
                <a:schemeClr val="tx1"/>
              </a:solidFill>
            </a:endParaRPr>
          </a:p>
          <a:p>
            <a:r>
              <a:rPr kumimoji="1" lang="ja-JP" altLang="en-US" dirty="0">
                <a:solidFill>
                  <a:schemeClr val="tx1"/>
                </a:solidFill>
              </a:rPr>
              <a:t>市の面積の約</a:t>
            </a:r>
            <a:r>
              <a:rPr kumimoji="1" lang="en-US" altLang="ja-JP" dirty="0">
                <a:solidFill>
                  <a:schemeClr val="tx1"/>
                </a:solidFill>
              </a:rPr>
              <a:t>8</a:t>
            </a:r>
            <a:r>
              <a:rPr kumimoji="1" lang="ja-JP" altLang="en-US" dirty="0">
                <a:solidFill>
                  <a:schemeClr val="tx1"/>
                </a:solidFill>
              </a:rPr>
              <a:t>割を森林が占める全国有数の森林地域であり、森林面積の約８割は民有林です。国有林は２割程度となっています。</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特に五箇山地区では森林率</a:t>
            </a:r>
            <a:r>
              <a:rPr kumimoji="1" lang="en-US" altLang="ja-JP" dirty="0">
                <a:solidFill>
                  <a:schemeClr val="tx1"/>
                </a:solidFill>
              </a:rPr>
              <a:t>96</a:t>
            </a:r>
            <a:r>
              <a:rPr kumimoji="1" lang="ja-JP" altLang="en-US" dirty="0">
                <a:solidFill>
                  <a:schemeClr val="tx1"/>
                </a:solidFill>
              </a:rPr>
              <a:t>％と、全国でも有数の山間地域となっています。</a:t>
            </a:r>
            <a:endParaRPr kumimoji="1" lang="en-US" altLang="ja-JP" dirty="0">
              <a:solidFill>
                <a:schemeClr val="tx1"/>
              </a:solidFill>
            </a:endParaRPr>
          </a:p>
          <a:p>
            <a:r>
              <a:rPr kumimoji="1" lang="ja-JP" altLang="en-US" dirty="0">
                <a:solidFill>
                  <a:schemeClr val="tx1"/>
                </a:solidFill>
              </a:rPr>
              <a:t>図の濃い緑色は国有林の位置となっています。</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rgbClr val="FF0000"/>
              </a:solidFill>
            </a:endParaRPr>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2</a:t>
            </a:fld>
            <a:endParaRPr kumimoji="1" lang="ja-JP" altLang="en-US"/>
          </a:p>
        </p:txBody>
      </p:sp>
    </p:spTree>
    <p:extLst>
      <p:ext uri="{BB962C8B-B14F-4D97-AF65-F5344CB8AC3E}">
        <p14:creationId xmlns:p14="http://schemas.microsoft.com/office/powerpoint/2010/main" val="40082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80621-CD85-D5A4-CFE4-C84EE38FD8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135EA5-7321-A51C-D50C-43FEF2F5682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17720D-8BD2-C72E-B06A-74124EF34A3E}"/>
              </a:ext>
            </a:extLst>
          </p:cNvPr>
          <p:cNvSpPr>
            <a:spLocks noGrp="1"/>
          </p:cNvSpPr>
          <p:nvPr>
            <p:ph type="body" idx="1"/>
          </p:nvPr>
        </p:nvSpPr>
        <p:spPr/>
        <p:txBody>
          <a:bodyPr/>
          <a:lstStyle/>
          <a:p>
            <a:r>
              <a:rPr kumimoji="1" lang="ja-JP" altLang="en-US" dirty="0"/>
              <a:t>南砺市南部の五箇山地区は、世界文化遺産「相倉・菅沼合掌造り集落」を有する</a:t>
            </a:r>
            <a:endParaRPr kumimoji="1" lang="en-US" altLang="ja-JP" dirty="0"/>
          </a:p>
          <a:p>
            <a:r>
              <a:rPr kumimoji="1" lang="ja-JP" altLang="en-US" dirty="0">
                <a:solidFill>
                  <a:schemeClr val="tx1"/>
                </a:solidFill>
              </a:rPr>
              <a:t>全国有数の山村地域で、四季折々の美しい景観に恵まれています。</a:t>
            </a:r>
            <a:endParaRPr kumimoji="1" lang="en-US" altLang="ja-JP" dirty="0">
              <a:solidFill>
                <a:schemeClr val="tx1"/>
              </a:solidFill>
            </a:endParaRPr>
          </a:p>
          <a:p>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古くから林業・治山事業などの森林土木が重要な役割を果たしてきました。</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また、伝統文化や地域コミュニティが色濃く残る地域でもあり、</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地域に根差した建設会社が、災害対応や社会基盤の維持に大きく貢献しています。</a:t>
            </a:r>
            <a:endParaRPr kumimoji="1" lang="en-US" altLang="ja-JP" dirty="0">
              <a:solidFill>
                <a:schemeClr val="tx1"/>
              </a:solidFill>
            </a:endParaRPr>
          </a:p>
          <a:p>
            <a:endParaRPr kumimoji="1" lang="en-US" altLang="ja-JP" dirty="0">
              <a:solidFill>
                <a:schemeClr val="tx1"/>
              </a:solidFill>
            </a:endParaRPr>
          </a:p>
          <a:p>
            <a:endParaRPr kumimoji="1" lang="en-US" altLang="ja-JP" dirty="0"/>
          </a:p>
        </p:txBody>
      </p:sp>
      <p:sp>
        <p:nvSpPr>
          <p:cNvPr id="4" name="スライド番号プレースホルダー 3">
            <a:extLst>
              <a:ext uri="{FF2B5EF4-FFF2-40B4-BE49-F238E27FC236}">
                <a16:creationId xmlns:a16="http://schemas.microsoft.com/office/drawing/2014/main" id="{1183F8BA-71B1-D0D1-987C-F8919BD39754}"/>
              </a:ext>
            </a:extLst>
          </p:cNvPr>
          <p:cNvSpPr>
            <a:spLocks noGrp="1"/>
          </p:cNvSpPr>
          <p:nvPr>
            <p:ph type="sldNum" sz="quarter" idx="5"/>
          </p:nvPr>
        </p:nvSpPr>
        <p:spPr/>
        <p:txBody>
          <a:bodyPr/>
          <a:lstStyle/>
          <a:p>
            <a:fld id="{3AE0F7DA-9204-4E8A-BECE-6A7C4381BFE8}" type="slidenum">
              <a:rPr kumimoji="1" lang="ja-JP" altLang="en-US" smtClean="0"/>
              <a:t>3</a:t>
            </a:fld>
            <a:endParaRPr kumimoji="1" lang="ja-JP" altLang="en-US"/>
          </a:p>
        </p:txBody>
      </p:sp>
    </p:spTree>
    <p:extLst>
      <p:ext uri="{BB962C8B-B14F-4D97-AF65-F5344CB8AC3E}">
        <p14:creationId xmlns:p14="http://schemas.microsoft.com/office/powerpoint/2010/main" val="308725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B004-207A-2308-99CA-D4112C8B99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FBC623-C2D1-B68A-150B-0F00F9D315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34F915-555E-1F21-31EB-8E8A68434B0E}"/>
              </a:ext>
            </a:extLst>
          </p:cNvPr>
          <p:cNvSpPr>
            <a:spLocks noGrp="1"/>
          </p:cNvSpPr>
          <p:nvPr>
            <p:ph type="body" idx="1"/>
          </p:nvPr>
        </p:nvSpPr>
        <p:spPr/>
        <p:txBody>
          <a:bodyPr/>
          <a:lstStyle/>
          <a:p>
            <a:r>
              <a:rPr kumimoji="1" lang="ja-JP" altLang="en-US" dirty="0"/>
              <a:t>ご紹介する工事事例の概要です。</a:t>
            </a:r>
            <a:endParaRPr kumimoji="1" lang="en-US" altLang="ja-JP" dirty="0"/>
          </a:p>
          <a:p>
            <a:r>
              <a:rPr kumimoji="1" lang="ja-JP" altLang="en-US" dirty="0"/>
              <a:t>富山県が発注する「令和７年度復旧治山事業「小原」の谷止め工を施工しました。</a:t>
            </a:r>
            <a:endParaRPr kumimoji="1" lang="en-US" altLang="ja-JP" dirty="0"/>
          </a:p>
          <a:p>
            <a:r>
              <a:rPr kumimoji="1" lang="ja-JP" altLang="en-US" dirty="0"/>
              <a:t>現場は富山県の西部で現在の南砺市、旧上平村地内となっており、岐阜県境まで、車で</a:t>
            </a:r>
            <a:r>
              <a:rPr kumimoji="1" lang="en-US" altLang="ja-JP" dirty="0"/>
              <a:t>15</a:t>
            </a:r>
            <a:r>
              <a:rPr kumimoji="1" lang="ja-JP" altLang="en-US" dirty="0"/>
              <a:t>分くらいのところです。</a:t>
            </a:r>
            <a:endParaRPr kumimoji="1" lang="en-US" altLang="ja-JP" dirty="0"/>
          </a:p>
          <a:p>
            <a:endParaRPr kumimoji="1" lang="en-US" altLang="ja-JP" dirty="0"/>
          </a:p>
          <a:p>
            <a:r>
              <a:rPr kumimoji="1" lang="ja-JP" altLang="en-US" dirty="0"/>
              <a:t>工種は、一般土木、入札方法は総合評価方式となっています。</a:t>
            </a:r>
            <a:endParaRPr kumimoji="1" lang="en-US" altLang="ja-JP" dirty="0"/>
          </a:p>
          <a:p>
            <a:r>
              <a:rPr kumimoji="1" lang="ja-JP" altLang="en-US" dirty="0"/>
              <a:t>予定価格は入札日の前に事前に公表されており、</a:t>
            </a:r>
            <a:r>
              <a:rPr kumimoji="1" lang="en-US" altLang="ja-JP" dirty="0"/>
              <a:t>65,710,000</a:t>
            </a:r>
            <a:r>
              <a:rPr kumimoji="1" lang="ja-JP" altLang="en-US" dirty="0"/>
              <a:t>円となっておりました。</a:t>
            </a:r>
            <a:endParaRPr kumimoji="1" lang="en-US" altLang="ja-JP" dirty="0"/>
          </a:p>
          <a:p>
            <a:r>
              <a:rPr kumimoji="1" lang="ja-JP" altLang="en-US" dirty="0"/>
              <a:t>工期は、令和</a:t>
            </a:r>
            <a:r>
              <a:rPr kumimoji="1" lang="en-US" altLang="ja-JP" dirty="0"/>
              <a:t>7</a:t>
            </a:r>
            <a:r>
              <a:rPr kumimoji="1" lang="ja-JP" altLang="en-US" dirty="0"/>
              <a:t>年</a:t>
            </a:r>
            <a:r>
              <a:rPr kumimoji="1" lang="en-US" altLang="ja-JP" dirty="0"/>
              <a:t>6</a:t>
            </a:r>
            <a:r>
              <a:rPr kumimoji="1" lang="ja-JP" altLang="en-US" dirty="0"/>
              <a:t>月９日から、</a:t>
            </a:r>
            <a:r>
              <a:rPr kumimoji="1" lang="en-US" altLang="ja-JP" dirty="0"/>
              <a:t>12</a:t>
            </a:r>
            <a:r>
              <a:rPr kumimoji="1" lang="ja-JP" altLang="en-US" dirty="0"/>
              <a:t>月</a:t>
            </a:r>
            <a:r>
              <a:rPr kumimoji="1" lang="en-US" altLang="ja-JP" dirty="0"/>
              <a:t>12</a:t>
            </a:r>
            <a:r>
              <a:rPr kumimoji="1" lang="ja-JP" altLang="en-US" dirty="0"/>
              <a:t>日に完成しております。</a:t>
            </a:r>
          </a:p>
        </p:txBody>
      </p:sp>
      <p:sp>
        <p:nvSpPr>
          <p:cNvPr id="4" name="スライド番号プレースホルダー 3">
            <a:extLst>
              <a:ext uri="{FF2B5EF4-FFF2-40B4-BE49-F238E27FC236}">
                <a16:creationId xmlns:a16="http://schemas.microsoft.com/office/drawing/2014/main" id="{714BF718-4312-87EE-F259-869855BFC022}"/>
              </a:ext>
            </a:extLst>
          </p:cNvPr>
          <p:cNvSpPr>
            <a:spLocks noGrp="1"/>
          </p:cNvSpPr>
          <p:nvPr>
            <p:ph type="sldNum" sz="quarter" idx="5"/>
          </p:nvPr>
        </p:nvSpPr>
        <p:spPr/>
        <p:txBody>
          <a:bodyPr/>
          <a:lstStyle/>
          <a:p>
            <a:fld id="{3AE0F7DA-9204-4E8A-BECE-6A7C4381BFE8}" type="slidenum">
              <a:rPr kumimoji="1" lang="ja-JP" altLang="en-US" smtClean="0"/>
              <a:t>4</a:t>
            </a:fld>
            <a:endParaRPr kumimoji="1" lang="ja-JP" altLang="en-US"/>
          </a:p>
        </p:txBody>
      </p:sp>
    </p:spTree>
    <p:extLst>
      <p:ext uri="{BB962C8B-B14F-4D97-AF65-F5344CB8AC3E}">
        <p14:creationId xmlns:p14="http://schemas.microsoft.com/office/powerpoint/2010/main" val="818308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4F977-B0B4-F7A3-30EB-6164997A37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283EDB-6226-7633-06F8-041074CB30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1C20C0-DF8B-9BC4-0A21-75F41556F370}"/>
              </a:ext>
            </a:extLst>
          </p:cNvPr>
          <p:cNvSpPr>
            <a:spLocks noGrp="1"/>
          </p:cNvSpPr>
          <p:nvPr>
            <p:ph type="body" idx="1"/>
          </p:nvPr>
        </p:nvSpPr>
        <p:spPr/>
        <p:txBody>
          <a:bodyPr/>
          <a:lstStyle/>
          <a:p>
            <a:r>
              <a:rPr kumimoji="1" lang="ja-JP" altLang="en-US" dirty="0"/>
              <a:t>一般競争入札の総合評価方式の中身ですが、</a:t>
            </a:r>
            <a:endParaRPr kumimoji="1" lang="en-US" altLang="ja-JP" dirty="0"/>
          </a:p>
          <a:p>
            <a:endParaRPr kumimoji="1" lang="en-US" altLang="ja-JP" dirty="0"/>
          </a:p>
          <a:p>
            <a:r>
              <a:rPr kumimoji="1" lang="ja-JP" altLang="en-US" dirty="0"/>
              <a:t>企業の施工能力の項目では</a:t>
            </a:r>
            <a:endParaRPr kumimoji="1" lang="en-US" altLang="ja-JP" dirty="0"/>
          </a:p>
          <a:p>
            <a:r>
              <a:rPr kumimoji="1" lang="ja-JP" altLang="en-US" dirty="0"/>
              <a:t>南砺市内の施工実績で</a:t>
            </a:r>
            <a:r>
              <a:rPr kumimoji="1" lang="en-US" altLang="ja-JP" dirty="0"/>
              <a:t>10</a:t>
            </a:r>
            <a:r>
              <a:rPr kumimoji="1" lang="ja-JP" altLang="en-US" dirty="0"/>
              <a:t>点</a:t>
            </a:r>
            <a:endParaRPr kumimoji="1" lang="en-US" altLang="ja-JP" dirty="0"/>
          </a:p>
          <a:p>
            <a:r>
              <a:rPr kumimoji="1" lang="ja-JP" altLang="en-US" dirty="0"/>
              <a:t>富山県内の実績で</a:t>
            </a:r>
            <a:r>
              <a:rPr kumimoji="1" lang="en-US" altLang="ja-JP" dirty="0"/>
              <a:t>5</a:t>
            </a:r>
            <a:r>
              <a:rPr kumimoji="1" lang="ja-JP" altLang="en-US" dirty="0"/>
              <a:t>点</a:t>
            </a:r>
            <a:endParaRPr kumimoji="1" lang="en-US" altLang="ja-JP" dirty="0"/>
          </a:p>
          <a:p>
            <a:r>
              <a:rPr kumimoji="1" lang="ja-JP" altLang="en-US" dirty="0"/>
              <a:t>なしの場合は</a:t>
            </a:r>
            <a:r>
              <a:rPr kumimoji="1" lang="en-US" altLang="ja-JP" dirty="0"/>
              <a:t>0</a:t>
            </a:r>
            <a:r>
              <a:rPr kumimoji="1" lang="ja-JP" altLang="en-US" dirty="0"/>
              <a:t>点</a:t>
            </a:r>
            <a:endParaRPr kumimoji="1" lang="en-US" altLang="ja-JP" dirty="0"/>
          </a:p>
          <a:p>
            <a:r>
              <a:rPr kumimoji="1" lang="ja-JP" altLang="en-US" dirty="0"/>
              <a:t>となっています。</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7D4CDAC1-94CB-9EDB-D483-9340E11D6BED}"/>
              </a:ext>
            </a:extLst>
          </p:cNvPr>
          <p:cNvSpPr>
            <a:spLocks noGrp="1"/>
          </p:cNvSpPr>
          <p:nvPr>
            <p:ph type="sldNum" sz="quarter" idx="5"/>
          </p:nvPr>
        </p:nvSpPr>
        <p:spPr/>
        <p:txBody>
          <a:bodyPr/>
          <a:lstStyle/>
          <a:p>
            <a:fld id="{3AE0F7DA-9204-4E8A-BECE-6A7C4381BFE8}" type="slidenum">
              <a:rPr kumimoji="1" lang="ja-JP" altLang="en-US" smtClean="0"/>
              <a:t>5</a:t>
            </a:fld>
            <a:endParaRPr kumimoji="1" lang="ja-JP" altLang="en-US"/>
          </a:p>
        </p:txBody>
      </p:sp>
    </p:spTree>
    <p:extLst>
      <p:ext uri="{BB962C8B-B14F-4D97-AF65-F5344CB8AC3E}">
        <p14:creationId xmlns:p14="http://schemas.microsoft.com/office/powerpoint/2010/main" val="406521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ADE78-8B1E-6A5B-E087-6890C8916A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4CBCF8-0301-A456-50B7-5EDFD9337B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37683D-1BAF-90B3-E40F-28BCD6E5F631}"/>
              </a:ext>
            </a:extLst>
          </p:cNvPr>
          <p:cNvSpPr>
            <a:spLocks noGrp="1"/>
          </p:cNvSpPr>
          <p:nvPr>
            <p:ph type="body" idx="1"/>
          </p:nvPr>
        </p:nvSpPr>
        <p:spPr/>
        <p:txBody>
          <a:bodyPr/>
          <a:lstStyle/>
          <a:p>
            <a:r>
              <a:rPr kumimoji="1" lang="ja-JP" altLang="en-US" dirty="0"/>
              <a:t>そのほか、</a:t>
            </a:r>
            <a:endParaRPr kumimoji="1" lang="en-US" altLang="ja-JP" dirty="0"/>
          </a:p>
          <a:p>
            <a:r>
              <a:rPr kumimoji="1" lang="ja-JP" altLang="en-US" dirty="0"/>
              <a:t>地域性の項目では</a:t>
            </a:r>
            <a:endParaRPr kumimoji="1" lang="en-US" altLang="ja-JP" dirty="0"/>
          </a:p>
          <a:p>
            <a:r>
              <a:rPr kumimoji="1" lang="ja-JP" altLang="en-US" dirty="0"/>
              <a:t>主たる営業所が</a:t>
            </a:r>
            <a:endParaRPr kumimoji="1" lang="en-US" altLang="ja-JP" dirty="0"/>
          </a:p>
          <a:p>
            <a:r>
              <a:rPr kumimoji="1" lang="ja-JP" altLang="en-US" dirty="0"/>
              <a:t>旧上平村ある場合は</a:t>
            </a:r>
            <a:r>
              <a:rPr kumimoji="1" lang="en-US" altLang="ja-JP" dirty="0"/>
              <a:t>25</a:t>
            </a:r>
            <a:r>
              <a:rPr kumimoji="1" lang="ja-JP" altLang="en-US" dirty="0"/>
              <a:t>点</a:t>
            </a:r>
            <a:endParaRPr kumimoji="1" lang="en-US" altLang="ja-JP" dirty="0"/>
          </a:p>
          <a:p>
            <a:r>
              <a:rPr kumimoji="1" lang="ja-JP" altLang="en-US" dirty="0"/>
              <a:t>南砺市内にある場合は</a:t>
            </a:r>
            <a:r>
              <a:rPr kumimoji="1" lang="en-US" altLang="ja-JP" dirty="0"/>
              <a:t>15</a:t>
            </a:r>
            <a:r>
              <a:rPr kumimoji="1" lang="ja-JP" altLang="en-US" dirty="0"/>
              <a:t>点</a:t>
            </a:r>
            <a:endParaRPr kumimoji="1" lang="en-US" altLang="ja-JP" dirty="0"/>
          </a:p>
          <a:p>
            <a:r>
              <a:rPr kumimoji="1" lang="ja-JP" altLang="en-US" dirty="0"/>
              <a:t>南砺市以外の場合は</a:t>
            </a:r>
            <a:r>
              <a:rPr kumimoji="1" lang="en-US" altLang="ja-JP" dirty="0"/>
              <a:t>0</a:t>
            </a:r>
            <a:r>
              <a:rPr kumimoji="1" lang="ja-JP" altLang="en-US" dirty="0"/>
              <a:t>点</a:t>
            </a:r>
            <a:endParaRPr kumimoji="1" lang="en-US" altLang="ja-JP" dirty="0"/>
          </a:p>
          <a:p>
            <a:r>
              <a:rPr kumimoji="1" lang="ja-JP" altLang="en-US" dirty="0"/>
              <a:t>となっております。</a:t>
            </a:r>
            <a:endParaRPr kumimoji="1" lang="en-US" altLang="ja-JP" dirty="0"/>
          </a:p>
          <a:p>
            <a:endParaRPr kumimoji="1" lang="en-US" altLang="ja-JP" dirty="0"/>
          </a:p>
          <a:p>
            <a:r>
              <a:rPr kumimoji="1" lang="ja-JP" altLang="en-US" dirty="0"/>
              <a:t>災害時の迅速な対応、地域経済の活性化、地域特性の熟知など</a:t>
            </a:r>
            <a:endParaRPr kumimoji="1" lang="en-US" altLang="ja-JP" dirty="0"/>
          </a:p>
          <a:p>
            <a:r>
              <a:rPr kumimoji="1" lang="ja-JP" altLang="en-US" dirty="0"/>
              <a:t>総合評価の合計</a:t>
            </a:r>
            <a:r>
              <a:rPr kumimoji="1" lang="en-US" altLang="ja-JP" dirty="0"/>
              <a:t>105</a:t>
            </a:r>
            <a:r>
              <a:rPr kumimoji="1" lang="ja-JP" altLang="en-US" dirty="0"/>
              <a:t>点のうち</a:t>
            </a:r>
            <a:r>
              <a:rPr kumimoji="1" lang="en-US" altLang="ja-JP" dirty="0"/>
              <a:t>35</a:t>
            </a:r>
            <a:r>
              <a:rPr kumimoji="1" lang="ja-JP" altLang="en-US" dirty="0"/>
              <a:t>点が地元企業に有利な発注体系となっています。</a:t>
            </a:r>
            <a:endParaRPr kumimoji="1" lang="en-US" altLang="ja-JP" dirty="0"/>
          </a:p>
        </p:txBody>
      </p:sp>
      <p:sp>
        <p:nvSpPr>
          <p:cNvPr id="4" name="スライド番号プレースホルダー 3">
            <a:extLst>
              <a:ext uri="{FF2B5EF4-FFF2-40B4-BE49-F238E27FC236}">
                <a16:creationId xmlns:a16="http://schemas.microsoft.com/office/drawing/2014/main" id="{21E9D79F-FE33-298B-3E08-136B04E303FE}"/>
              </a:ext>
            </a:extLst>
          </p:cNvPr>
          <p:cNvSpPr>
            <a:spLocks noGrp="1"/>
          </p:cNvSpPr>
          <p:nvPr>
            <p:ph type="sldNum" sz="quarter" idx="5"/>
          </p:nvPr>
        </p:nvSpPr>
        <p:spPr/>
        <p:txBody>
          <a:bodyPr/>
          <a:lstStyle/>
          <a:p>
            <a:fld id="{3AE0F7DA-9204-4E8A-BECE-6A7C4381BFE8}" type="slidenum">
              <a:rPr kumimoji="1" lang="ja-JP" altLang="en-US" smtClean="0"/>
              <a:t>6</a:t>
            </a:fld>
            <a:endParaRPr kumimoji="1" lang="ja-JP" altLang="en-US"/>
          </a:p>
        </p:txBody>
      </p:sp>
    </p:spTree>
    <p:extLst>
      <p:ext uri="{BB962C8B-B14F-4D97-AF65-F5344CB8AC3E}">
        <p14:creationId xmlns:p14="http://schemas.microsoft.com/office/powerpoint/2010/main" val="281800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施工地の設計図面です、全体計画は、上流から工事が進められており、</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今回は施工した谷止めは上流から</a:t>
            </a:r>
            <a:r>
              <a:rPr kumimoji="1" lang="en-US" altLang="ja-JP" dirty="0"/>
              <a:t>4</a:t>
            </a:r>
            <a:r>
              <a:rPr kumimoji="1" lang="ja-JP" altLang="en-US" dirty="0"/>
              <a:t>基目となっています。赤色の部分です。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3AE0F7DA-9204-4E8A-BECE-6A7C4381BFE8}" type="slidenum">
              <a:rPr kumimoji="1" lang="ja-JP" altLang="en-US" smtClean="0"/>
              <a:t>7</a:t>
            </a:fld>
            <a:endParaRPr kumimoji="1" lang="ja-JP" altLang="en-US"/>
          </a:p>
        </p:txBody>
      </p:sp>
    </p:spTree>
    <p:extLst>
      <p:ext uri="{BB962C8B-B14F-4D97-AF65-F5344CB8AC3E}">
        <p14:creationId xmlns:p14="http://schemas.microsoft.com/office/powerpoint/2010/main" val="250085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186A-B154-7F7F-531F-C7B35104B1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764E25-1C9F-90AE-BE02-93EE319053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366FEE-94CF-2214-1603-DDC777C1C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主な工事内容です。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土工では、床掘が</a:t>
            </a:r>
            <a:r>
              <a:rPr kumimoji="1" lang="en-US" altLang="ja-JP" dirty="0"/>
              <a:t>776</a:t>
            </a:r>
            <a:r>
              <a:rPr kumimoji="1" lang="ja-JP" altLang="en-US" dirty="0"/>
              <a:t>ｍ３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コンクリート谷止工では、コンクリート打設が</a:t>
            </a:r>
            <a:r>
              <a:rPr kumimoji="1" lang="en-US" altLang="ja-JP" dirty="0"/>
              <a:t>551</a:t>
            </a:r>
            <a:r>
              <a:rPr kumimoji="1" lang="ja-JP" altLang="en-US" dirty="0"/>
              <a:t>ｍ３で、</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６０ｍ３～１００ｍ３</a:t>
            </a:r>
            <a:r>
              <a:rPr kumimoji="1" lang="en-US" altLang="ja-JP" dirty="0"/>
              <a:t>/h</a:t>
            </a:r>
            <a:r>
              <a:rPr kumimoji="1" lang="ja-JP" altLang="en-US" dirty="0"/>
              <a:t>級のポンプ車が計上されています。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仮設工では、指定仮設として、敷鉄板と土工用マットで４３８ｍ２の設置を指定されています。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また、任意仮設として、作業時ポンプ排水</a:t>
            </a:r>
            <a:r>
              <a:rPr kumimoji="1" lang="en-US" altLang="ja-JP" dirty="0"/>
              <a:t>100mm</a:t>
            </a:r>
            <a:r>
              <a:rPr kumimoji="1" lang="ja-JP" altLang="en-US" dirty="0"/>
              <a:t>が</a:t>
            </a:r>
            <a:r>
              <a:rPr kumimoji="1" lang="en-US" altLang="ja-JP" dirty="0"/>
              <a:t>15</a:t>
            </a:r>
            <a:r>
              <a:rPr kumimoji="1" lang="ja-JP" altLang="en-US" dirty="0"/>
              <a:t>日の設置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大型土のう</a:t>
            </a:r>
            <a:r>
              <a:rPr kumimoji="1" lang="en-US" altLang="ja-JP" dirty="0"/>
              <a:t>14</a:t>
            </a:r>
            <a:r>
              <a:rPr kumimoji="1" lang="ja-JP" altLang="en-US" dirty="0"/>
              <a:t>．３㎡２計上されています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90A2FC6D-DE02-6FEE-BC52-79FC9569A97A}"/>
              </a:ext>
            </a:extLst>
          </p:cNvPr>
          <p:cNvSpPr>
            <a:spLocks noGrp="1"/>
          </p:cNvSpPr>
          <p:nvPr>
            <p:ph type="sldNum" sz="quarter" idx="5"/>
          </p:nvPr>
        </p:nvSpPr>
        <p:spPr/>
        <p:txBody>
          <a:bodyPr/>
          <a:lstStyle/>
          <a:p>
            <a:fld id="{3AE0F7DA-9204-4E8A-BECE-6A7C4381BFE8}" type="slidenum">
              <a:rPr kumimoji="1" lang="ja-JP" altLang="en-US" smtClean="0"/>
              <a:t>8</a:t>
            </a:fld>
            <a:endParaRPr kumimoji="1" lang="ja-JP" altLang="en-US"/>
          </a:p>
        </p:txBody>
      </p:sp>
    </p:spTree>
    <p:extLst>
      <p:ext uri="{BB962C8B-B14F-4D97-AF65-F5344CB8AC3E}">
        <p14:creationId xmlns:p14="http://schemas.microsoft.com/office/powerpoint/2010/main" val="212436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291FCC-2713-DEA0-BF58-A61567D27FB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022BF6-D6AA-740A-4029-3F8D00C5D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608E542-6155-EB4A-5E72-6C1D6CBBAF7C}"/>
              </a:ext>
            </a:extLst>
          </p:cNvPr>
          <p:cNvSpPr>
            <a:spLocks noGrp="1"/>
          </p:cNvSpPr>
          <p:nvPr>
            <p:ph type="dt" sz="half" idx="10"/>
          </p:nvPr>
        </p:nvSpPr>
        <p:spPr/>
        <p:txBody>
          <a:bodyPr/>
          <a:lstStyle/>
          <a:p>
            <a:fld id="{6B6B9722-83A4-4E56-B8D0-6E576A6CF418}" type="datetime1">
              <a:rPr kumimoji="1" lang="ja-JP" altLang="en-US" smtClean="0"/>
              <a:t>2026/5/18</a:t>
            </a:fld>
            <a:endParaRPr kumimoji="1" lang="ja-JP" altLang="en-US"/>
          </a:p>
        </p:txBody>
      </p:sp>
      <p:sp>
        <p:nvSpPr>
          <p:cNvPr id="5" name="フッター プレースホルダー 4">
            <a:extLst>
              <a:ext uri="{FF2B5EF4-FFF2-40B4-BE49-F238E27FC236}">
                <a16:creationId xmlns:a16="http://schemas.microsoft.com/office/drawing/2014/main" id="{5DFCE1A3-2476-8FBC-E8EF-DDB21EFA42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D91CBC-4A2C-F3B5-EB13-F38700282910}"/>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370846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8162A2-BB29-E0F1-59B7-006FC5015BE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AAEE549-2B92-A873-BA38-6FE98117B52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61280B-27B7-75CE-FDC1-84D32E469FD1}"/>
              </a:ext>
            </a:extLst>
          </p:cNvPr>
          <p:cNvSpPr>
            <a:spLocks noGrp="1"/>
          </p:cNvSpPr>
          <p:nvPr>
            <p:ph type="dt" sz="half" idx="10"/>
          </p:nvPr>
        </p:nvSpPr>
        <p:spPr/>
        <p:txBody>
          <a:bodyPr/>
          <a:lstStyle/>
          <a:p>
            <a:fld id="{12A48B27-2D03-4B30-A54D-07142C3CF3D1}" type="datetime1">
              <a:rPr kumimoji="1" lang="ja-JP" altLang="en-US" smtClean="0"/>
              <a:t>2026/5/18</a:t>
            </a:fld>
            <a:endParaRPr kumimoji="1" lang="ja-JP" altLang="en-US"/>
          </a:p>
        </p:txBody>
      </p:sp>
      <p:sp>
        <p:nvSpPr>
          <p:cNvPr id="5" name="フッター プレースホルダー 4">
            <a:extLst>
              <a:ext uri="{FF2B5EF4-FFF2-40B4-BE49-F238E27FC236}">
                <a16:creationId xmlns:a16="http://schemas.microsoft.com/office/drawing/2014/main" id="{C4C7251A-CE82-CC17-55E5-A90C53DDC7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42E93B-1A09-5893-A5FB-BA9C8B1EFFEA}"/>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08854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466FFF-67A8-4088-C8B7-51B5955478D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96152E2-B8F9-7892-0A06-B7A8DADF723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0F3642-9B91-4CC7-4731-850C44F6A07D}"/>
              </a:ext>
            </a:extLst>
          </p:cNvPr>
          <p:cNvSpPr>
            <a:spLocks noGrp="1"/>
          </p:cNvSpPr>
          <p:nvPr>
            <p:ph type="dt" sz="half" idx="10"/>
          </p:nvPr>
        </p:nvSpPr>
        <p:spPr/>
        <p:txBody>
          <a:bodyPr/>
          <a:lstStyle/>
          <a:p>
            <a:fld id="{49B12729-C53F-4F1D-856D-849A5FA9F1FB}" type="datetime1">
              <a:rPr kumimoji="1" lang="ja-JP" altLang="en-US" smtClean="0"/>
              <a:t>2026/5/18</a:t>
            </a:fld>
            <a:endParaRPr kumimoji="1" lang="ja-JP" altLang="en-US"/>
          </a:p>
        </p:txBody>
      </p:sp>
      <p:sp>
        <p:nvSpPr>
          <p:cNvPr id="5" name="フッター プレースホルダー 4">
            <a:extLst>
              <a:ext uri="{FF2B5EF4-FFF2-40B4-BE49-F238E27FC236}">
                <a16:creationId xmlns:a16="http://schemas.microsoft.com/office/drawing/2014/main" id="{6968A4F0-A56A-EEEB-5E75-B6EAA87786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736B7E-E1DF-2BBD-0943-1A0538695BAC}"/>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03478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17EF3C-4B51-38FD-23D8-441BB824431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7BAE428-4F84-15FA-1070-EE0C16805D7C}"/>
              </a:ext>
            </a:extLst>
          </p:cNvPr>
          <p:cNvSpPr>
            <a:spLocks noGrp="1"/>
          </p:cNvSpPr>
          <p:nvPr>
            <p:ph type="dt" sz="half" idx="10"/>
          </p:nvPr>
        </p:nvSpPr>
        <p:spPr/>
        <p:txBody>
          <a:bodyPr/>
          <a:lstStyle/>
          <a:p>
            <a:fld id="{408515AF-CD90-4E04-9410-0C84917782ED}" type="datetime1">
              <a:rPr kumimoji="1" lang="ja-JP" altLang="en-US" smtClean="0"/>
              <a:t>2026/5/18</a:t>
            </a:fld>
            <a:endParaRPr kumimoji="1" lang="ja-JP" altLang="en-US"/>
          </a:p>
        </p:txBody>
      </p:sp>
      <p:sp>
        <p:nvSpPr>
          <p:cNvPr id="4" name="フッター プレースホルダー 3">
            <a:extLst>
              <a:ext uri="{FF2B5EF4-FFF2-40B4-BE49-F238E27FC236}">
                <a16:creationId xmlns:a16="http://schemas.microsoft.com/office/drawing/2014/main" id="{DC3597F7-7FBA-A9C1-560E-8659CA10589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8407653-67FE-B488-1CE6-E0AA3873C792}"/>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8635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B0872-1B03-0724-3F58-7D5E95FEA8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CC7B543-8FE7-109A-F727-FCF11648DC0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5EB9F7-F1CB-7820-4952-46339082225C}"/>
              </a:ext>
            </a:extLst>
          </p:cNvPr>
          <p:cNvSpPr>
            <a:spLocks noGrp="1"/>
          </p:cNvSpPr>
          <p:nvPr>
            <p:ph type="dt" sz="half" idx="10"/>
          </p:nvPr>
        </p:nvSpPr>
        <p:spPr/>
        <p:txBody>
          <a:bodyPr/>
          <a:lstStyle/>
          <a:p>
            <a:fld id="{F234CC68-38F0-4859-A847-64A297A16589}" type="datetime1">
              <a:rPr kumimoji="1" lang="ja-JP" altLang="en-US" smtClean="0"/>
              <a:t>2026/5/18</a:t>
            </a:fld>
            <a:endParaRPr kumimoji="1" lang="ja-JP" altLang="en-US"/>
          </a:p>
        </p:txBody>
      </p:sp>
      <p:sp>
        <p:nvSpPr>
          <p:cNvPr id="5" name="フッター プレースホルダー 4">
            <a:extLst>
              <a:ext uri="{FF2B5EF4-FFF2-40B4-BE49-F238E27FC236}">
                <a16:creationId xmlns:a16="http://schemas.microsoft.com/office/drawing/2014/main" id="{FAA93030-FF76-8013-CCF3-0404D6EB1C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4FEC4C-DEDC-CB54-BD3D-E902C290383E}"/>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49237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502DC0-1046-1EA8-43DC-3F0838921D2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CD2B00-2EB6-10DA-B627-6EBAA8979B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A43DF00-05B8-6C4F-B458-4D2A370B32CA}"/>
              </a:ext>
            </a:extLst>
          </p:cNvPr>
          <p:cNvSpPr>
            <a:spLocks noGrp="1"/>
          </p:cNvSpPr>
          <p:nvPr>
            <p:ph type="dt" sz="half" idx="10"/>
          </p:nvPr>
        </p:nvSpPr>
        <p:spPr/>
        <p:txBody>
          <a:bodyPr/>
          <a:lstStyle/>
          <a:p>
            <a:fld id="{BC4C4EA1-37EA-4EEB-8423-718C7A513854}" type="datetime1">
              <a:rPr kumimoji="1" lang="ja-JP" altLang="en-US" smtClean="0"/>
              <a:t>2026/5/18</a:t>
            </a:fld>
            <a:endParaRPr kumimoji="1" lang="ja-JP" altLang="en-US"/>
          </a:p>
        </p:txBody>
      </p:sp>
      <p:sp>
        <p:nvSpPr>
          <p:cNvPr id="5" name="フッター プレースホルダー 4">
            <a:extLst>
              <a:ext uri="{FF2B5EF4-FFF2-40B4-BE49-F238E27FC236}">
                <a16:creationId xmlns:a16="http://schemas.microsoft.com/office/drawing/2014/main" id="{792965B7-4408-7075-9194-46B944C4F6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A311EA-0699-B360-4A04-8E61CF108AEA}"/>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26183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0CA93-8397-26C8-EF2B-24DCAF9B409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FFF190-B540-95FF-A7FC-982F326B8D0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FEA5EC0-948C-FC05-8834-9AC3F1799D7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18FF36A-F1F3-7F35-9817-542371656145}"/>
              </a:ext>
            </a:extLst>
          </p:cNvPr>
          <p:cNvSpPr>
            <a:spLocks noGrp="1"/>
          </p:cNvSpPr>
          <p:nvPr>
            <p:ph type="dt" sz="half" idx="10"/>
          </p:nvPr>
        </p:nvSpPr>
        <p:spPr/>
        <p:txBody>
          <a:bodyPr/>
          <a:lstStyle/>
          <a:p>
            <a:fld id="{4453B573-C266-4DA9-B1A9-33957F952F56}" type="datetime1">
              <a:rPr kumimoji="1" lang="ja-JP" altLang="en-US" smtClean="0"/>
              <a:t>2026/5/18</a:t>
            </a:fld>
            <a:endParaRPr kumimoji="1" lang="ja-JP" altLang="en-US"/>
          </a:p>
        </p:txBody>
      </p:sp>
      <p:sp>
        <p:nvSpPr>
          <p:cNvPr id="6" name="フッター プレースホルダー 5">
            <a:extLst>
              <a:ext uri="{FF2B5EF4-FFF2-40B4-BE49-F238E27FC236}">
                <a16:creationId xmlns:a16="http://schemas.microsoft.com/office/drawing/2014/main" id="{029E8B2B-6E10-C381-7E10-B3E07B97A1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7F278C8-E584-CE48-BFDB-569F93973628}"/>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28732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8CC210-4B60-1D82-F7CF-4E21D4A22BE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064063-9940-8AA1-E020-BB526EDA5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87ADB2D-75ED-056E-90E8-4203F8D0EB5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9DF301F-4CC9-42E1-50A1-FF63DAF7A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40E3C57-7CC7-7E5E-8270-A8CC086581B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566E3A-DA67-CFA0-D48C-7588622CAA63}"/>
              </a:ext>
            </a:extLst>
          </p:cNvPr>
          <p:cNvSpPr>
            <a:spLocks noGrp="1"/>
          </p:cNvSpPr>
          <p:nvPr>
            <p:ph type="dt" sz="half" idx="10"/>
          </p:nvPr>
        </p:nvSpPr>
        <p:spPr/>
        <p:txBody>
          <a:bodyPr/>
          <a:lstStyle/>
          <a:p>
            <a:fld id="{2D31FF95-7A01-478A-8462-971FFB544FF3}" type="datetime1">
              <a:rPr kumimoji="1" lang="ja-JP" altLang="en-US" smtClean="0"/>
              <a:t>2026/5/18</a:t>
            </a:fld>
            <a:endParaRPr kumimoji="1" lang="ja-JP" altLang="en-US"/>
          </a:p>
        </p:txBody>
      </p:sp>
      <p:sp>
        <p:nvSpPr>
          <p:cNvPr id="8" name="フッター プレースホルダー 7">
            <a:extLst>
              <a:ext uri="{FF2B5EF4-FFF2-40B4-BE49-F238E27FC236}">
                <a16:creationId xmlns:a16="http://schemas.microsoft.com/office/drawing/2014/main" id="{6F56754A-6642-D4A0-586A-F2A08D56658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36C0E7B-E643-B11A-FA2F-B96D9585D664}"/>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40514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D97C49-2B71-4003-E216-4EF7C5A9423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AEFB9B2-3792-E291-CA7A-CAB1EC43FBB3}"/>
              </a:ext>
            </a:extLst>
          </p:cNvPr>
          <p:cNvSpPr>
            <a:spLocks noGrp="1"/>
          </p:cNvSpPr>
          <p:nvPr>
            <p:ph type="dt" sz="half" idx="10"/>
          </p:nvPr>
        </p:nvSpPr>
        <p:spPr/>
        <p:txBody>
          <a:bodyPr/>
          <a:lstStyle/>
          <a:p>
            <a:fld id="{29D0FD2E-BFE3-45EC-A201-D28ECDBE08BF}" type="datetime1">
              <a:rPr kumimoji="1" lang="ja-JP" altLang="en-US" smtClean="0"/>
              <a:t>2026/5/18</a:t>
            </a:fld>
            <a:endParaRPr kumimoji="1" lang="ja-JP" altLang="en-US"/>
          </a:p>
        </p:txBody>
      </p:sp>
      <p:sp>
        <p:nvSpPr>
          <p:cNvPr id="4" name="フッター プレースホルダー 3">
            <a:extLst>
              <a:ext uri="{FF2B5EF4-FFF2-40B4-BE49-F238E27FC236}">
                <a16:creationId xmlns:a16="http://schemas.microsoft.com/office/drawing/2014/main" id="{9AF39C33-C6FB-9A90-7CFD-CDD5B5A4B6E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1AE28E-2931-AFAD-BB98-58AC1E6CFE5C}"/>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301460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6D1DB3-E457-5082-FCA6-AA92C978122A}"/>
              </a:ext>
            </a:extLst>
          </p:cNvPr>
          <p:cNvSpPr>
            <a:spLocks noGrp="1"/>
          </p:cNvSpPr>
          <p:nvPr>
            <p:ph type="dt" sz="half" idx="10"/>
          </p:nvPr>
        </p:nvSpPr>
        <p:spPr/>
        <p:txBody>
          <a:bodyPr/>
          <a:lstStyle/>
          <a:p>
            <a:fld id="{CDC3B3C3-42E2-4C82-BCDA-6E43EB664B64}" type="datetime1">
              <a:rPr kumimoji="1" lang="ja-JP" altLang="en-US" smtClean="0"/>
              <a:t>2026/5/18</a:t>
            </a:fld>
            <a:endParaRPr kumimoji="1" lang="ja-JP" altLang="en-US"/>
          </a:p>
        </p:txBody>
      </p:sp>
      <p:sp>
        <p:nvSpPr>
          <p:cNvPr id="3" name="フッター プレースホルダー 2">
            <a:extLst>
              <a:ext uri="{FF2B5EF4-FFF2-40B4-BE49-F238E27FC236}">
                <a16:creationId xmlns:a16="http://schemas.microsoft.com/office/drawing/2014/main" id="{01F33338-DAE7-743D-1D22-67E05B7AF8E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108D808-493B-0C2F-0DD6-8181DA13AA2C}"/>
              </a:ext>
            </a:extLst>
          </p:cNvPr>
          <p:cNvSpPr>
            <a:spLocks noGrp="1"/>
          </p:cNvSpPr>
          <p:nvPr>
            <p:ph type="sldNum" sz="quarter" idx="12"/>
          </p:nvPr>
        </p:nvSpPr>
        <p:spPr/>
        <p:txBody>
          <a:bodyPr/>
          <a:lstStyle/>
          <a:p>
            <a:fld id="{741D43B3-2D63-4E72-AB6E-8AB4BE0FB51C}" type="slidenum">
              <a:rPr lang="ja-JP" altLang="en-US" smtClean="0"/>
              <a:pPr/>
              <a:t>‹#›</a:t>
            </a:fld>
            <a:endParaRPr lang="ja-JP" altLang="en-US" b="1" dirty="0"/>
          </a:p>
        </p:txBody>
      </p:sp>
    </p:spTree>
    <p:extLst>
      <p:ext uri="{BB962C8B-B14F-4D97-AF65-F5344CB8AC3E}">
        <p14:creationId xmlns:p14="http://schemas.microsoft.com/office/powerpoint/2010/main" val="341235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FA7C0B-BEDE-D8F1-CDE9-F9D59B7CD1B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63141E-697F-91E9-921D-1CAAB238F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21195FA-A215-D7BE-460D-8327D14EC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60E32CF-99D3-2197-06C0-78D123CFD9C2}"/>
              </a:ext>
            </a:extLst>
          </p:cNvPr>
          <p:cNvSpPr>
            <a:spLocks noGrp="1"/>
          </p:cNvSpPr>
          <p:nvPr>
            <p:ph type="dt" sz="half" idx="10"/>
          </p:nvPr>
        </p:nvSpPr>
        <p:spPr/>
        <p:txBody>
          <a:bodyPr/>
          <a:lstStyle/>
          <a:p>
            <a:fld id="{F95E7198-C17A-4C0E-90D3-CE4D86F35C9D}" type="datetime1">
              <a:rPr kumimoji="1" lang="ja-JP" altLang="en-US" smtClean="0"/>
              <a:t>2026/5/18</a:t>
            </a:fld>
            <a:endParaRPr kumimoji="1" lang="ja-JP" altLang="en-US"/>
          </a:p>
        </p:txBody>
      </p:sp>
      <p:sp>
        <p:nvSpPr>
          <p:cNvPr id="6" name="フッター プレースホルダー 5">
            <a:extLst>
              <a:ext uri="{FF2B5EF4-FFF2-40B4-BE49-F238E27FC236}">
                <a16:creationId xmlns:a16="http://schemas.microsoft.com/office/drawing/2014/main" id="{7CE15B3E-48E9-E2B0-9F10-0B62E6BDEBB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A17D90-528C-1A1C-F04A-B5948C2C6845}"/>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345939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503D42-783F-12A2-C0F4-5F553DF91C1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6F4136F-FE46-072F-0EF8-F87F8BDC2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DE6F764-8CC2-051E-95FC-62E5FB2FF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9CDBDF9-4B24-C9C6-98AF-C7351AD5E8AD}"/>
              </a:ext>
            </a:extLst>
          </p:cNvPr>
          <p:cNvSpPr>
            <a:spLocks noGrp="1"/>
          </p:cNvSpPr>
          <p:nvPr>
            <p:ph type="dt" sz="half" idx="10"/>
          </p:nvPr>
        </p:nvSpPr>
        <p:spPr/>
        <p:txBody>
          <a:bodyPr/>
          <a:lstStyle/>
          <a:p>
            <a:fld id="{5294597F-ED86-4A32-918D-A4438FB592B5}" type="datetime1">
              <a:rPr kumimoji="1" lang="ja-JP" altLang="en-US" smtClean="0"/>
              <a:t>2026/5/18</a:t>
            </a:fld>
            <a:endParaRPr kumimoji="1" lang="ja-JP" altLang="en-US"/>
          </a:p>
        </p:txBody>
      </p:sp>
      <p:sp>
        <p:nvSpPr>
          <p:cNvPr id="6" name="フッター プレースホルダー 5">
            <a:extLst>
              <a:ext uri="{FF2B5EF4-FFF2-40B4-BE49-F238E27FC236}">
                <a16:creationId xmlns:a16="http://schemas.microsoft.com/office/drawing/2014/main" id="{3C186840-F140-8AC7-98DB-6BBA978EDB3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B63F45D-7E4A-6A7D-5DA0-43B1A79ED721}"/>
              </a:ext>
            </a:extLst>
          </p:cNvPr>
          <p:cNvSpPr>
            <a:spLocks noGrp="1"/>
          </p:cNvSpPr>
          <p:nvPr>
            <p:ph type="sldNum" sz="quarter" idx="12"/>
          </p:nvPr>
        </p:nvSpPr>
        <p:spPr/>
        <p:txBody>
          <a:body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118222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F77C6F-D93D-1373-021B-CC4083C2B5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01A9D9-BA19-A05A-830D-11DE12CECA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703154B-6224-C159-95A6-F1EA796A0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FFF1A-3CDE-400E-8900-3D3B1E509719}" type="datetime1">
              <a:rPr kumimoji="1" lang="ja-JP" altLang="en-US" smtClean="0"/>
              <a:t>2026/5/18</a:t>
            </a:fld>
            <a:endParaRPr kumimoji="1" lang="ja-JP" altLang="en-US"/>
          </a:p>
        </p:txBody>
      </p:sp>
      <p:sp>
        <p:nvSpPr>
          <p:cNvPr id="5" name="フッター プレースホルダー 4">
            <a:extLst>
              <a:ext uri="{FF2B5EF4-FFF2-40B4-BE49-F238E27FC236}">
                <a16:creationId xmlns:a16="http://schemas.microsoft.com/office/drawing/2014/main" id="{D6934A23-43CA-AF52-5BD5-F3A9184B85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CA32962-6FDF-714F-F261-09742E2051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D43B3-2D63-4E72-AB6E-8AB4BE0FB51C}" type="slidenum">
              <a:rPr kumimoji="1" lang="ja-JP" altLang="en-US" smtClean="0"/>
              <a:t>‹#›</a:t>
            </a:fld>
            <a:endParaRPr kumimoji="1" lang="ja-JP" altLang="en-US"/>
          </a:p>
        </p:txBody>
      </p:sp>
    </p:spTree>
    <p:extLst>
      <p:ext uri="{BB962C8B-B14F-4D97-AF65-F5344CB8AC3E}">
        <p14:creationId xmlns:p14="http://schemas.microsoft.com/office/powerpoint/2010/main" val="41370244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6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3075-066C-79DC-959A-21F61B251C4C}"/>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633612B8-FA5C-B301-3949-96594D3270DA}"/>
              </a:ext>
            </a:extLst>
          </p:cNvPr>
          <p:cNvGrpSpPr/>
          <p:nvPr/>
        </p:nvGrpSpPr>
        <p:grpSpPr>
          <a:xfrm>
            <a:off x="0" y="-10687"/>
            <a:ext cx="12304023" cy="6868687"/>
            <a:chOff x="0" y="-10687"/>
            <a:chExt cx="12304023" cy="6868687"/>
          </a:xfrm>
        </p:grpSpPr>
        <p:pic>
          <p:nvPicPr>
            <p:cNvPr id="6" name="図 5">
              <a:extLst>
                <a:ext uri="{FF2B5EF4-FFF2-40B4-BE49-F238E27FC236}">
                  <a16:creationId xmlns:a16="http://schemas.microsoft.com/office/drawing/2014/main" id="{AC5AFB2F-9989-304A-B0B1-D1A83BC013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
          <p:nvSpPr>
            <p:cNvPr id="7" name="テキスト ボックス 6">
              <a:extLst>
                <a:ext uri="{FF2B5EF4-FFF2-40B4-BE49-F238E27FC236}">
                  <a16:creationId xmlns:a16="http://schemas.microsoft.com/office/drawing/2014/main" id="{6BD2D4A2-BF8C-4015-968A-2A55A035E895}"/>
                </a:ext>
              </a:extLst>
            </p:cNvPr>
            <p:cNvSpPr txBox="1"/>
            <p:nvPr/>
          </p:nvSpPr>
          <p:spPr>
            <a:xfrm>
              <a:off x="0" y="5811131"/>
              <a:ext cx="6054863" cy="883768"/>
            </a:xfrm>
            <a:prstGeom prst="rect">
              <a:avLst/>
            </a:prstGeom>
            <a:noFill/>
          </p:spPr>
          <p:txBody>
            <a:bodyPr wrap="none" rtlCol="0">
              <a:spAutoFit/>
            </a:bodyPr>
            <a:lstStyle/>
            <a:p>
              <a:pPr>
                <a:lnSpc>
                  <a:spcPct val="150000"/>
                </a:lnSpc>
              </a:pPr>
              <a:r>
                <a:rPr lang="ja-JP" altLang="en-US" b="1" spc="300" dirty="0">
                  <a:solidFill>
                    <a:schemeClr val="bg1"/>
                  </a:solidFill>
                </a:rPr>
                <a:t>　安達建設株式会社 代表取締役 安達 正彦</a:t>
              </a:r>
              <a:endParaRPr lang="en-US" altLang="ja-JP" b="1" spc="300" dirty="0">
                <a:solidFill>
                  <a:schemeClr val="bg1"/>
                </a:solidFill>
              </a:endParaRPr>
            </a:p>
            <a:p>
              <a:pPr>
                <a:lnSpc>
                  <a:spcPct val="150000"/>
                </a:lnSpc>
              </a:pPr>
              <a:r>
                <a:rPr lang="en-US" altLang="ja-JP" sz="1400" b="1" spc="300" dirty="0">
                  <a:solidFill>
                    <a:schemeClr val="bg1"/>
                  </a:solidFill>
                </a:rPr>
                <a:t>(</a:t>
              </a:r>
              <a:r>
                <a:rPr lang="ja-JP" altLang="en-US" sz="1400" b="1" spc="300" dirty="0">
                  <a:solidFill>
                    <a:schemeClr val="bg1"/>
                  </a:solidFill>
                </a:rPr>
                <a:t>一社）</a:t>
              </a:r>
              <a:r>
                <a:rPr lang="ja-JP" altLang="en-US" b="1" spc="300" dirty="0">
                  <a:solidFill>
                    <a:schemeClr val="bg1"/>
                  </a:solidFill>
                </a:rPr>
                <a:t>名古屋林業土木協会 環境･社会貢献委員長</a:t>
              </a:r>
              <a:endParaRPr lang="en-US" altLang="ja-JP" b="1" spc="300" dirty="0">
                <a:solidFill>
                  <a:schemeClr val="bg1"/>
                </a:solidFill>
              </a:endParaRPr>
            </a:p>
          </p:txBody>
        </p:sp>
        <p:sp>
          <p:nvSpPr>
            <p:cNvPr id="9" name="テキスト ボックス 8">
              <a:extLst>
                <a:ext uri="{FF2B5EF4-FFF2-40B4-BE49-F238E27FC236}">
                  <a16:creationId xmlns:a16="http://schemas.microsoft.com/office/drawing/2014/main" id="{6E445A37-D82A-F259-9E5F-348B9F3CD92C}"/>
                </a:ext>
              </a:extLst>
            </p:cNvPr>
            <p:cNvSpPr txBox="1"/>
            <p:nvPr/>
          </p:nvSpPr>
          <p:spPr>
            <a:xfrm>
              <a:off x="925353" y="1479942"/>
              <a:ext cx="10341293" cy="523220"/>
            </a:xfrm>
            <a:prstGeom prst="rect">
              <a:avLst/>
            </a:prstGeom>
            <a:noFill/>
          </p:spPr>
          <p:txBody>
            <a:bodyPr wrap="none" rtlCol="0">
              <a:spAutoFit/>
            </a:bodyPr>
            <a:lstStyle/>
            <a:p>
              <a:r>
                <a:rPr kumimoji="1" lang="ja-JP" altLang="en-US" sz="2800" b="1" spc="500" dirty="0">
                  <a:solidFill>
                    <a:schemeClr val="bg1"/>
                  </a:solidFill>
                  <a:latin typeface="+mn-ea"/>
                </a:rPr>
                <a:t>森林整備保全事業積算要領等に関する課題等について</a:t>
              </a:r>
              <a:endParaRPr lang="en-US" altLang="ja-JP" sz="2800" b="1" spc="500" dirty="0">
                <a:solidFill>
                  <a:schemeClr val="bg1"/>
                </a:solidFill>
                <a:latin typeface="+mn-ea"/>
              </a:endParaRPr>
            </a:p>
          </p:txBody>
        </p:sp>
        <p:sp>
          <p:nvSpPr>
            <p:cNvPr id="11" name="テキスト ボックス 10">
              <a:extLst>
                <a:ext uri="{FF2B5EF4-FFF2-40B4-BE49-F238E27FC236}">
                  <a16:creationId xmlns:a16="http://schemas.microsoft.com/office/drawing/2014/main" id="{241CC34C-9DAD-0412-506A-26C01453A2CF}"/>
                </a:ext>
              </a:extLst>
            </p:cNvPr>
            <p:cNvSpPr txBox="1"/>
            <p:nvPr/>
          </p:nvSpPr>
          <p:spPr>
            <a:xfrm>
              <a:off x="9184259" y="-10687"/>
              <a:ext cx="3119764" cy="619913"/>
            </a:xfrm>
            <a:prstGeom prst="rect">
              <a:avLst/>
            </a:prstGeom>
            <a:noFill/>
          </p:spPr>
          <p:txBody>
            <a:bodyPr wrap="none" rtlCol="0">
              <a:spAutoFit/>
            </a:bodyPr>
            <a:lstStyle/>
            <a:p>
              <a:pPr algn="r">
                <a:lnSpc>
                  <a:spcPct val="150000"/>
                </a:lnSpc>
              </a:pPr>
              <a:r>
                <a:rPr lang="en-US" altLang="ja-JP" sz="1200" b="1" spc="300" dirty="0">
                  <a:solidFill>
                    <a:schemeClr val="bg1"/>
                  </a:solidFill>
                </a:rPr>
                <a:t>2026.5.20 </a:t>
              </a:r>
            </a:p>
            <a:p>
              <a:pPr algn="r">
                <a:lnSpc>
                  <a:spcPct val="150000"/>
                </a:lnSpc>
              </a:pPr>
              <a:r>
                <a:rPr lang="en-US" altLang="ja-JP" sz="1200" b="1" spc="300" dirty="0">
                  <a:solidFill>
                    <a:schemeClr val="bg1"/>
                  </a:solidFill>
                </a:rPr>
                <a:t>ESD</a:t>
              </a:r>
              <a:r>
                <a:rPr lang="ja-JP" altLang="en-US" sz="1200" b="1" spc="300" dirty="0">
                  <a:solidFill>
                    <a:schemeClr val="bg1"/>
                  </a:solidFill>
                </a:rPr>
                <a:t>林野庁キャラバン中部局会場</a:t>
              </a:r>
              <a:endParaRPr lang="en-US" altLang="ja-JP" sz="1200" b="1" spc="300" dirty="0">
                <a:solidFill>
                  <a:schemeClr val="bg1"/>
                </a:solidFill>
              </a:endParaRPr>
            </a:p>
          </p:txBody>
        </p:sp>
      </p:grpSp>
    </p:spTree>
    <p:extLst>
      <p:ext uri="{BB962C8B-B14F-4D97-AF65-F5344CB8AC3E}">
        <p14:creationId xmlns:p14="http://schemas.microsoft.com/office/powerpoint/2010/main" val="507372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E7F172D-232B-0694-F509-FD8285DEB08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FAE7849-C46F-F521-8113-63009027D3FF}"/>
              </a:ext>
            </a:extLst>
          </p:cNvPr>
          <p:cNvSpPr txBox="1"/>
          <p:nvPr/>
        </p:nvSpPr>
        <p:spPr>
          <a:xfrm>
            <a:off x="0" y="0"/>
            <a:ext cx="2424062" cy="461665"/>
          </a:xfrm>
          <a:prstGeom prst="rect">
            <a:avLst/>
          </a:prstGeom>
          <a:noFill/>
        </p:spPr>
        <p:txBody>
          <a:bodyPr wrap="none" rtlCol="0">
            <a:spAutoFit/>
          </a:bodyPr>
          <a:lstStyle/>
          <a:p>
            <a:r>
              <a:rPr kumimoji="1" lang="ja-JP" altLang="en-US" sz="2400" b="1" spc="300" dirty="0"/>
              <a:t>設計書</a:t>
            </a:r>
            <a:r>
              <a:rPr kumimoji="1" lang="en-US" altLang="ja-JP" sz="2400" b="1" spc="300" dirty="0"/>
              <a:t>(</a:t>
            </a:r>
            <a:r>
              <a:rPr kumimoji="1" lang="ja-JP" altLang="en-US" sz="2400" b="1" spc="300" dirty="0"/>
              <a:t>図面）</a:t>
            </a:r>
          </a:p>
        </p:txBody>
      </p:sp>
      <p:grpSp>
        <p:nvGrpSpPr>
          <p:cNvPr id="7" name="グループ化 6">
            <a:extLst>
              <a:ext uri="{FF2B5EF4-FFF2-40B4-BE49-F238E27FC236}">
                <a16:creationId xmlns:a16="http://schemas.microsoft.com/office/drawing/2014/main" id="{B3D9D992-8271-D86A-3482-93285138D985}"/>
              </a:ext>
            </a:extLst>
          </p:cNvPr>
          <p:cNvGrpSpPr/>
          <p:nvPr/>
        </p:nvGrpSpPr>
        <p:grpSpPr>
          <a:xfrm>
            <a:off x="2145322" y="0"/>
            <a:ext cx="10046678" cy="6858000"/>
            <a:chOff x="2187048" y="1133832"/>
            <a:chExt cx="7727389" cy="5316396"/>
          </a:xfrm>
        </p:grpSpPr>
        <p:pic>
          <p:nvPicPr>
            <p:cNvPr id="8" name="図 7">
              <a:extLst>
                <a:ext uri="{FF2B5EF4-FFF2-40B4-BE49-F238E27FC236}">
                  <a16:creationId xmlns:a16="http://schemas.microsoft.com/office/drawing/2014/main" id="{446355CF-E539-379A-7739-940DAAAD1AFB}"/>
                </a:ext>
              </a:extLst>
            </p:cNvPr>
            <p:cNvPicPr>
              <a:picLocks noChangeAspect="1"/>
            </p:cNvPicPr>
            <p:nvPr/>
          </p:nvPicPr>
          <p:blipFill>
            <a:blip r:embed="rId3">
              <a:extLst>
                <a:ext uri="{28A0092B-C50C-407E-A947-70E740481C1C}">
                  <a14:useLocalDpi xmlns:a14="http://schemas.microsoft.com/office/drawing/2010/main" val="0"/>
                </a:ext>
              </a:extLst>
            </a:blip>
            <a:srcRect l="2195" t="4103" r="3302" b="3932"/>
            <a:stretch>
              <a:fillRect/>
            </a:stretch>
          </p:blipFill>
          <p:spPr>
            <a:xfrm>
              <a:off x="2187048" y="1133832"/>
              <a:ext cx="7727389" cy="5316396"/>
            </a:xfrm>
            <a:prstGeom prst="rect">
              <a:avLst/>
            </a:prstGeom>
          </p:spPr>
        </p:pic>
        <p:sp>
          <p:nvSpPr>
            <p:cNvPr id="2" name="正方形/長方形 1">
              <a:extLst>
                <a:ext uri="{FF2B5EF4-FFF2-40B4-BE49-F238E27FC236}">
                  <a16:creationId xmlns:a16="http://schemas.microsoft.com/office/drawing/2014/main" id="{EFB4C6D1-BCAB-98BB-1E4B-7EBE01C77872}"/>
                </a:ext>
              </a:extLst>
            </p:cNvPr>
            <p:cNvSpPr/>
            <p:nvPr/>
          </p:nvSpPr>
          <p:spPr>
            <a:xfrm>
              <a:off x="3463291" y="2689860"/>
              <a:ext cx="3802379" cy="933450"/>
            </a:xfrm>
            <a:custGeom>
              <a:avLst/>
              <a:gdLst>
                <a:gd name="csX0" fmla="*/ 0 w 3459479"/>
                <a:gd name="csY0" fmla="*/ 0 h 1249679"/>
                <a:gd name="csX1" fmla="*/ 3459479 w 3459479"/>
                <a:gd name="csY1" fmla="*/ 0 h 1249679"/>
                <a:gd name="csX2" fmla="*/ 3459479 w 3459479"/>
                <a:gd name="csY2" fmla="*/ 1249679 h 1249679"/>
                <a:gd name="csX3" fmla="*/ 0 w 3459479"/>
                <a:gd name="csY3" fmla="*/ 1249679 h 1249679"/>
                <a:gd name="csX4" fmla="*/ 0 w 3459479"/>
                <a:gd name="csY4" fmla="*/ 0 h 1249679"/>
                <a:gd name="csX0" fmla="*/ 0 w 3459479"/>
                <a:gd name="csY0" fmla="*/ 0 h 1249679"/>
                <a:gd name="csX1" fmla="*/ 335279 w 3459479"/>
                <a:gd name="csY1" fmla="*/ 0 h 1249679"/>
                <a:gd name="csX2" fmla="*/ 3459479 w 3459479"/>
                <a:gd name="csY2" fmla="*/ 0 h 1249679"/>
                <a:gd name="csX3" fmla="*/ 3459479 w 3459479"/>
                <a:gd name="csY3" fmla="*/ 1249679 h 1249679"/>
                <a:gd name="csX4" fmla="*/ 0 w 3459479"/>
                <a:gd name="csY4" fmla="*/ 1249679 h 1249679"/>
                <a:gd name="csX5" fmla="*/ 0 w 3459479"/>
                <a:gd name="csY5" fmla="*/ 0 h 1249679"/>
                <a:gd name="csX0" fmla="*/ 0 w 3459479"/>
                <a:gd name="csY0" fmla="*/ 0 h 1249679"/>
                <a:gd name="csX1" fmla="*/ 335279 w 3459479"/>
                <a:gd name="csY1" fmla="*/ 0 h 1249679"/>
                <a:gd name="csX2" fmla="*/ 803909 w 3459479"/>
                <a:gd name="csY2" fmla="*/ 0 h 1249679"/>
                <a:gd name="csX3" fmla="*/ 3459479 w 3459479"/>
                <a:gd name="csY3" fmla="*/ 0 h 1249679"/>
                <a:gd name="csX4" fmla="*/ 3459479 w 3459479"/>
                <a:gd name="csY4" fmla="*/ 1249679 h 1249679"/>
                <a:gd name="csX5" fmla="*/ 0 w 3459479"/>
                <a:gd name="csY5" fmla="*/ 1249679 h 1249679"/>
                <a:gd name="csX6" fmla="*/ 0 w 3459479"/>
                <a:gd name="csY6" fmla="*/ 0 h 1249679"/>
                <a:gd name="csX0" fmla="*/ 0 w 3459479"/>
                <a:gd name="csY0" fmla="*/ 0 h 1249679"/>
                <a:gd name="csX1" fmla="*/ 335279 w 3459479"/>
                <a:gd name="csY1" fmla="*/ 0 h 1249679"/>
                <a:gd name="csX2" fmla="*/ 803909 w 3459479"/>
                <a:gd name="csY2" fmla="*/ 99060 h 1249679"/>
                <a:gd name="csX3" fmla="*/ 3459479 w 3459479"/>
                <a:gd name="csY3" fmla="*/ 0 h 1249679"/>
                <a:gd name="csX4" fmla="*/ 3459479 w 3459479"/>
                <a:gd name="csY4" fmla="*/ 1249679 h 1249679"/>
                <a:gd name="csX5" fmla="*/ 0 w 3459479"/>
                <a:gd name="csY5" fmla="*/ 1249679 h 1249679"/>
                <a:gd name="csX6" fmla="*/ 0 w 3459479"/>
                <a:gd name="csY6" fmla="*/ 0 h 1249679"/>
                <a:gd name="csX0" fmla="*/ 0 w 3459479"/>
                <a:gd name="csY0" fmla="*/ 0 h 1249679"/>
                <a:gd name="csX1" fmla="*/ 335279 w 3459479"/>
                <a:gd name="csY1" fmla="*/ 0 h 1249679"/>
                <a:gd name="csX2" fmla="*/ 803909 w 3459479"/>
                <a:gd name="csY2" fmla="*/ 99060 h 1249679"/>
                <a:gd name="csX3" fmla="*/ 899159 w 3459479"/>
                <a:gd name="csY3" fmla="*/ 95250 h 1249679"/>
                <a:gd name="csX4" fmla="*/ 3459479 w 3459479"/>
                <a:gd name="csY4" fmla="*/ 0 h 1249679"/>
                <a:gd name="csX5" fmla="*/ 3459479 w 3459479"/>
                <a:gd name="csY5" fmla="*/ 1249679 h 1249679"/>
                <a:gd name="csX6" fmla="*/ 0 w 3459479"/>
                <a:gd name="csY6" fmla="*/ 1249679 h 1249679"/>
                <a:gd name="csX7" fmla="*/ 0 w 3459479"/>
                <a:gd name="csY7"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3459479 w 3459479"/>
                <a:gd name="csY4" fmla="*/ 0 h 1249679"/>
                <a:gd name="csX5" fmla="*/ 3459479 w 3459479"/>
                <a:gd name="csY5" fmla="*/ 1249679 h 1249679"/>
                <a:gd name="csX6" fmla="*/ 0 w 3459479"/>
                <a:gd name="csY6" fmla="*/ 1249679 h 1249679"/>
                <a:gd name="csX7" fmla="*/ 0 w 3459479"/>
                <a:gd name="csY7"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1866899 w 3459479"/>
                <a:gd name="csY4" fmla="*/ 179070 h 1249679"/>
                <a:gd name="csX5" fmla="*/ 3459479 w 3459479"/>
                <a:gd name="csY5" fmla="*/ 0 h 1249679"/>
                <a:gd name="csX6" fmla="*/ 3459479 w 3459479"/>
                <a:gd name="csY6" fmla="*/ 1249679 h 1249679"/>
                <a:gd name="csX7" fmla="*/ 0 w 3459479"/>
                <a:gd name="csY7" fmla="*/ 1249679 h 1249679"/>
                <a:gd name="csX8" fmla="*/ 0 w 3459479"/>
                <a:gd name="csY8"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1840229 w 3459479"/>
                <a:gd name="csY4" fmla="*/ 255270 h 1249679"/>
                <a:gd name="csX5" fmla="*/ 3459479 w 3459479"/>
                <a:gd name="csY5" fmla="*/ 0 h 1249679"/>
                <a:gd name="csX6" fmla="*/ 3459479 w 3459479"/>
                <a:gd name="csY6" fmla="*/ 1249679 h 1249679"/>
                <a:gd name="csX7" fmla="*/ 0 w 3459479"/>
                <a:gd name="csY7" fmla="*/ 1249679 h 1249679"/>
                <a:gd name="csX8" fmla="*/ 0 w 3459479"/>
                <a:gd name="csY8"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1840229 w 3459479"/>
                <a:gd name="csY4" fmla="*/ 255270 h 1249679"/>
                <a:gd name="csX5" fmla="*/ 2465069 w 3459479"/>
                <a:gd name="csY5" fmla="*/ 163830 h 1249679"/>
                <a:gd name="csX6" fmla="*/ 3459479 w 3459479"/>
                <a:gd name="csY6" fmla="*/ 0 h 1249679"/>
                <a:gd name="csX7" fmla="*/ 3459479 w 3459479"/>
                <a:gd name="csY7" fmla="*/ 1249679 h 1249679"/>
                <a:gd name="csX8" fmla="*/ 0 w 3459479"/>
                <a:gd name="csY8" fmla="*/ 1249679 h 1249679"/>
                <a:gd name="csX9" fmla="*/ 0 w 3459479"/>
                <a:gd name="csY9"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1840229 w 3459479"/>
                <a:gd name="csY4" fmla="*/ 255270 h 1249679"/>
                <a:gd name="csX5" fmla="*/ 1920239 w 3459479"/>
                <a:gd name="csY5" fmla="*/ 106680 h 1249679"/>
                <a:gd name="csX6" fmla="*/ 3459479 w 3459479"/>
                <a:gd name="csY6" fmla="*/ 0 h 1249679"/>
                <a:gd name="csX7" fmla="*/ 3459479 w 3459479"/>
                <a:gd name="csY7" fmla="*/ 1249679 h 1249679"/>
                <a:gd name="csX8" fmla="*/ 0 w 3459479"/>
                <a:gd name="csY8" fmla="*/ 1249679 h 1249679"/>
                <a:gd name="csX9" fmla="*/ 0 w 3459479"/>
                <a:gd name="csY9"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1840229 w 3459479"/>
                <a:gd name="csY4" fmla="*/ 255270 h 1249679"/>
                <a:gd name="csX5" fmla="*/ 1920239 w 3459479"/>
                <a:gd name="csY5" fmla="*/ 106680 h 1249679"/>
                <a:gd name="csX6" fmla="*/ 2594609 w 3459479"/>
                <a:gd name="csY6" fmla="*/ 57150 h 1249679"/>
                <a:gd name="csX7" fmla="*/ 3459479 w 3459479"/>
                <a:gd name="csY7" fmla="*/ 0 h 1249679"/>
                <a:gd name="csX8" fmla="*/ 3459479 w 3459479"/>
                <a:gd name="csY8" fmla="*/ 1249679 h 1249679"/>
                <a:gd name="csX9" fmla="*/ 0 w 3459479"/>
                <a:gd name="csY9" fmla="*/ 1249679 h 1249679"/>
                <a:gd name="csX10" fmla="*/ 0 w 3459479"/>
                <a:gd name="csY10" fmla="*/ 0 h 1249679"/>
                <a:gd name="csX0" fmla="*/ 0 w 3459479"/>
                <a:gd name="csY0" fmla="*/ 0 h 1249679"/>
                <a:gd name="csX1" fmla="*/ 335279 w 3459479"/>
                <a:gd name="csY1" fmla="*/ 0 h 1249679"/>
                <a:gd name="csX2" fmla="*/ 803909 w 3459479"/>
                <a:gd name="csY2" fmla="*/ 99060 h 1249679"/>
                <a:gd name="csX3" fmla="*/ 887729 w 3459479"/>
                <a:gd name="csY3" fmla="*/ 285750 h 1249679"/>
                <a:gd name="csX4" fmla="*/ 1840229 w 3459479"/>
                <a:gd name="csY4" fmla="*/ 255270 h 1249679"/>
                <a:gd name="csX5" fmla="*/ 1920239 w 3459479"/>
                <a:gd name="csY5" fmla="*/ 106680 h 1249679"/>
                <a:gd name="csX6" fmla="*/ 2385059 w 3459479"/>
                <a:gd name="csY6" fmla="*/ 7620 h 1249679"/>
                <a:gd name="csX7" fmla="*/ 3459479 w 3459479"/>
                <a:gd name="csY7" fmla="*/ 0 h 1249679"/>
                <a:gd name="csX8" fmla="*/ 3459479 w 3459479"/>
                <a:gd name="csY8" fmla="*/ 1249679 h 1249679"/>
                <a:gd name="csX9" fmla="*/ 0 w 3459479"/>
                <a:gd name="csY9" fmla="*/ 1249679 h 1249679"/>
                <a:gd name="csX10" fmla="*/ 0 w 3459479"/>
                <a:gd name="csY10"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459479 w 3802379"/>
                <a:gd name="csY8" fmla="*/ 1249679 h 1249679"/>
                <a:gd name="csX9" fmla="*/ 0 w 3802379"/>
                <a:gd name="csY9" fmla="*/ 1249679 h 1249679"/>
                <a:gd name="csX10" fmla="*/ 0 w 3802379"/>
                <a:gd name="csY10"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714749 w 3802379"/>
                <a:gd name="csY8" fmla="*/ 335280 h 1249679"/>
                <a:gd name="csX9" fmla="*/ 3459479 w 3802379"/>
                <a:gd name="csY9" fmla="*/ 1249679 h 1249679"/>
                <a:gd name="csX10" fmla="*/ 0 w 3802379"/>
                <a:gd name="csY10" fmla="*/ 1249679 h 1249679"/>
                <a:gd name="csX11" fmla="*/ 0 w 3802379"/>
                <a:gd name="csY11"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3459479 w 3802379"/>
                <a:gd name="csY9" fmla="*/ 1249679 h 1249679"/>
                <a:gd name="csX10" fmla="*/ 0 w 3802379"/>
                <a:gd name="csY10" fmla="*/ 1249679 h 1249679"/>
                <a:gd name="csX11" fmla="*/ 0 w 3802379"/>
                <a:gd name="csY11"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0 w 3802379"/>
                <a:gd name="csY10" fmla="*/ 1249679 h 1249679"/>
                <a:gd name="csX11" fmla="*/ 0 w 3802379"/>
                <a:gd name="csY11"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2647949 w 3802379"/>
                <a:gd name="csY10" fmla="*/ 662940 h 1249679"/>
                <a:gd name="csX11" fmla="*/ 0 w 3802379"/>
                <a:gd name="csY11" fmla="*/ 1249679 h 1249679"/>
                <a:gd name="csX12" fmla="*/ 0 w 3802379"/>
                <a:gd name="csY12"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2499359 w 3802379"/>
                <a:gd name="csY10" fmla="*/ 598170 h 1249679"/>
                <a:gd name="csX11" fmla="*/ 0 w 3802379"/>
                <a:gd name="csY11" fmla="*/ 1249679 h 1249679"/>
                <a:gd name="csX12" fmla="*/ 0 w 3802379"/>
                <a:gd name="csY12"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2499359 w 3802379"/>
                <a:gd name="csY10" fmla="*/ 598170 h 1249679"/>
                <a:gd name="csX11" fmla="*/ 1516379 w 3802379"/>
                <a:gd name="csY11" fmla="*/ 849630 h 1249679"/>
                <a:gd name="csX12" fmla="*/ 0 w 3802379"/>
                <a:gd name="csY12" fmla="*/ 1249679 h 1249679"/>
                <a:gd name="csX13" fmla="*/ 0 w 3802379"/>
                <a:gd name="csY13"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2499359 w 3802379"/>
                <a:gd name="csY10" fmla="*/ 598170 h 1249679"/>
                <a:gd name="csX11" fmla="*/ 2076449 w 3802379"/>
                <a:gd name="csY11" fmla="*/ 925830 h 1249679"/>
                <a:gd name="csX12" fmla="*/ 0 w 3802379"/>
                <a:gd name="csY12" fmla="*/ 1249679 h 1249679"/>
                <a:gd name="csX13" fmla="*/ 0 w 3802379"/>
                <a:gd name="csY13"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2499359 w 3802379"/>
                <a:gd name="csY10" fmla="*/ 598170 h 1249679"/>
                <a:gd name="csX11" fmla="*/ 2076449 w 3802379"/>
                <a:gd name="csY11" fmla="*/ 925830 h 1249679"/>
                <a:gd name="csX12" fmla="*/ 708659 w 3802379"/>
                <a:gd name="csY12" fmla="*/ 1135380 h 1249679"/>
                <a:gd name="csX13" fmla="*/ 0 w 3802379"/>
                <a:gd name="csY13" fmla="*/ 1249679 h 1249679"/>
                <a:gd name="csX14" fmla="*/ 0 w 3802379"/>
                <a:gd name="csY14" fmla="*/ 0 h 1249679"/>
                <a:gd name="csX0" fmla="*/ 0 w 3802379"/>
                <a:gd name="csY0" fmla="*/ 0 h 1249679"/>
                <a:gd name="csX1" fmla="*/ 335279 w 3802379"/>
                <a:gd name="csY1" fmla="*/ 0 h 1249679"/>
                <a:gd name="csX2" fmla="*/ 803909 w 3802379"/>
                <a:gd name="csY2" fmla="*/ 99060 h 1249679"/>
                <a:gd name="csX3" fmla="*/ 887729 w 3802379"/>
                <a:gd name="csY3" fmla="*/ 285750 h 1249679"/>
                <a:gd name="csX4" fmla="*/ 1840229 w 3802379"/>
                <a:gd name="csY4" fmla="*/ 255270 h 1249679"/>
                <a:gd name="csX5" fmla="*/ 1920239 w 3802379"/>
                <a:gd name="csY5" fmla="*/ 106680 h 1249679"/>
                <a:gd name="csX6" fmla="*/ 2385059 w 3802379"/>
                <a:gd name="csY6" fmla="*/ 7620 h 1249679"/>
                <a:gd name="csX7" fmla="*/ 3802379 w 3802379"/>
                <a:gd name="csY7" fmla="*/ 3810 h 1249679"/>
                <a:gd name="csX8" fmla="*/ 3649979 w 3802379"/>
                <a:gd name="csY8" fmla="*/ 266700 h 1249679"/>
                <a:gd name="csX9" fmla="*/ 2983229 w 3802379"/>
                <a:gd name="csY9" fmla="*/ 590549 h 1249679"/>
                <a:gd name="csX10" fmla="*/ 2499359 w 3802379"/>
                <a:gd name="csY10" fmla="*/ 598170 h 1249679"/>
                <a:gd name="csX11" fmla="*/ 2076449 w 3802379"/>
                <a:gd name="csY11" fmla="*/ 925830 h 1249679"/>
                <a:gd name="csX12" fmla="*/ 708659 w 3802379"/>
                <a:gd name="csY12" fmla="*/ 933450 h 1249679"/>
                <a:gd name="csX13" fmla="*/ 0 w 3802379"/>
                <a:gd name="csY13" fmla="*/ 1249679 h 1249679"/>
                <a:gd name="csX14" fmla="*/ 0 w 3802379"/>
                <a:gd name="csY14" fmla="*/ 0 h 1249679"/>
                <a:gd name="csX0" fmla="*/ 0 w 3802379"/>
                <a:gd name="csY0" fmla="*/ 0 h 933450"/>
                <a:gd name="csX1" fmla="*/ 335279 w 3802379"/>
                <a:gd name="csY1" fmla="*/ 0 h 933450"/>
                <a:gd name="csX2" fmla="*/ 803909 w 3802379"/>
                <a:gd name="csY2" fmla="*/ 99060 h 933450"/>
                <a:gd name="csX3" fmla="*/ 887729 w 3802379"/>
                <a:gd name="csY3" fmla="*/ 285750 h 933450"/>
                <a:gd name="csX4" fmla="*/ 1840229 w 3802379"/>
                <a:gd name="csY4" fmla="*/ 255270 h 933450"/>
                <a:gd name="csX5" fmla="*/ 1920239 w 3802379"/>
                <a:gd name="csY5" fmla="*/ 106680 h 933450"/>
                <a:gd name="csX6" fmla="*/ 2385059 w 3802379"/>
                <a:gd name="csY6" fmla="*/ 7620 h 933450"/>
                <a:gd name="csX7" fmla="*/ 3802379 w 3802379"/>
                <a:gd name="csY7" fmla="*/ 3810 h 933450"/>
                <a:gd name="csX8" fmla="*/ 3649979 w 3802379"/>
                <a:gd name="csY8" fmla="*/ 266700 h 933450"/>
                <a:gd name="csX9" fmla="*/ 2983229 w 3802379"/>
                <a:gd name="csY9" fmla="*/ 590549 h 933450"/>
                <a:gd name="csX10" fmla="*/ 2499359 w 3802379"/>
                <a:gd name="csY10" fmla="*/ 598170 h 933450"/>
                <a:gd name="csX11" fmla="*/ 2076449 w 3802379"/>
                <a:gd name="csY11" fmla="*/ 925830 h 933450"/>
                <a:gd name="csX12" fmla="*/ 708659 w 3802379"/>
                <a:gd name="csY12" fmla="*/ 933450 h 933450"/>
                <a:gd name="csX13" fmla="*/ 83820 w 3802379"/>
                <a:gd name="csY13" fmla="*/ 278129 h 933450"/>
                <a:gd name="csX14" fmla="*/ 0 w 3802379"/>
                <a:gd name="csY14" fmla="*/ 0 h 933450"/>
                <a:gd name="csX0" fmla="*/ 0 w 3802379"/>
                <a:gd name="csY0" fmla="*/ 0 h 933450"/>
                <a:gd name="csX1" fmla="*/ 335279 w 3802379"/>
                <a:gd name="csY1" fmla="*/ 0 h 933450"/>
                <a:gd name="csX2" fmla="*/ 803909 w 3802379"/>
                <a:gd name="csY2" fmla="*/ 99060 h 933450"/>
                <a:gd name="csX3" fmla="*/ 887729 w 3802379"/>
                <a:gd name="csY3" fmla="*/ 285750 h 933450"/>
                <a:gd name="csX4" fmla="*/ 1840229 w 3802379"/>
                <a:gd name="csY4" fmla="*/ 274320 h 933450"/>
                <a:gd name="csX5" fmla="*/ 1920239 w 3802379"/>
                <a:gd name="csY5" fmla="*/ 106680 h 933450"/>
                <a:gd name="csX6" fmla="*/ 2385059 w 3802379"/>
                <a:gd name="csY6" fmla="*/ 7620 h 933450"/>
                <a:gd name="csX7" fmla="*/ 3802379 w 3802379"/>
                <a:gd name="csY7" fmla="*/ 3810 h 933450"/>
                <a:gd name="csX8" fmla="*/ 3649979 w 3802379"/>
                <a:gd name="csY8" fmla="*/ 266700 h 933450"/>
                <a:gd name="csX9" fmla="*/ 2983229 w 3802379"/>
                <a:gd name="csY9" fmla="*/ 590549 h 933450"/>
                <a:gd name="csX10" fmla="*/ 2499359 w 3802379"/>
                <a:gd name="csY10" fmla="*/ 598170 h 933450"/>
                <a:gd name="csX11" fmla="*/ 2076449 w 3802379"/>
                <a:gd name="csY11" fmla="*/ 925830 h 933450"/>
                <a:gd name="csX12" fmla="*/ 708659 w 3802379"/>
                <a:gd name="csY12" fmla="*/ 933450 h 933450"/>
                <a:gd name="csX13" fmla="*/ 83820 w 3802379"/>
                <a:gd name="csY13" fmla="*/ 278129 h 933450"/>
                <a:gd name="csX14" fmla="*/ 0 w 3802379"/>
                <a:gd name="csY14" fmla="*/ 0 h 933450"/>
                <a:gd name="csX0" fmla="*/ 0 w 3802379"/>
                <a:gd name="csY0" fmla="*/ 0 h 933450"/>
                <a:gd name="csX1" fmla="*/ 335279 w 3802379"/>
                <a:gd name="csY1" fmla="*/ 0 h 933450"/>
                <a:gd name="csX2" fmla="*/ 803909 w 3802379"/>
                <a:gd name="csY2" fmla="*/ 99060 h 933450"/>
                <a:gd name="csX3" fmla="*/ 887729 w 3802379"/>
                <a:gd name="csY3" fmla="*/ 274320 h 933450"/>
                <a:gd name="csX4" fmla="*/ 1840229 w 3802379"/>
                <a:gd name="csY4" fmla="*/ 274320 h 933450"/>
                <a:gd name="csX5" fmla="*/ 1920239 w 3802379"/>
                <a:gd name="csY5" fmla="*/ 106680 h 933450"/>
                <a:gd name="csX6" fmla="*/ 2385059 w 3802379"/>
                <a:gd name="csY6" fmla="*/ 7620 h 933450"/>
                <a:gd name="csX7" fmla="*/ 3802379 w 3802379"/>
                <a:gd name="csY7" fmla="*/ 3810 h 933450"/>
                <a:gd name="csX8" fmla="*/ 3649979 w 3802379"/>
                <a:gd name="csY8" fmla="*/ 266700 h 933450"/>
                <a:gd name="csX9" fmla="*/ 2983229 w 3802379"/>
                <a:gd name="csY9" fmla="*/ 590549 h 933450"/>
                <a:gd name="csX10" fmla="*/ 2499359 w 3802379"/>
                <a:gd name="csY10" fmla="*/ 598170 h 933450"/>
                <a:gd name="csX11" fmla="*/ 2076449 w 3802379"/>
                <a:gd name="csY11" fmla="*/ 925830 h 933450"/>
                <a:gd name="csX12" fmla="*/ 708659 w 3802379"/>
                <a:gd name="csY12" fmla="*/ 933450 h 933450"/>
                <a:gd name="csX13" fmla="*/ 83820 w 3802379"/>
                <a:gd name="csY13" fmla="*/ 278129 h 933450"/>
                <a:gd name="csX14" fmla="*/ 0 w 3802379"/>
                <a:gd name="csY14" fmla="*/ 0 h 933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02379" h="933450">
                  <a:moveTo>
                    <a:pt x="0" y="0"/>
                  </a:moveTo>
                  <a:lnTo>
                    <a:pt x="335279" y="0"/>
                  </a:lnTo>
                  <a:lnTo>
                    <a:pt x="803909" y="99060"/>
                  </a:lnTo>
                  <a:lnTo>
                    <a:pt x="887729" y="274320"/>
                  </a:lnTo>
                  <a:lnTo>
                    <a:pt x="1840229" y="274320"/>
                  </a:lnTo>
                  <a:lnTo>
                    <a:pt x="1920239" y="106680"/>
                  </a:lnTo>
                  <a:lnTo>
                    <a:pt x="2385059" y="7620"/>
                  </a:lnTo>
                  <a:lnTo>
                    <a:pt x="3802379" y="3810"/>
                  </a:lnTo>
                  <a:lnTo>
                    <a:pt x="3649979" y="266700"/>
                  </a:lnTo>
                  <a:lnTo>
                    <a:pt x="2983229" y="590549"/>
                  </a:lnTo>
                  <a:lnTo>
                    <a:pt x="2499359" y="598170"/>
                  </a:lnTo>
                  <a:lnTo>
                    <a:pt x="2076449" y="925830"/>
                  </a:lnTo>
                  <a:lnTo>
                    <a:pt x="708659" y="933450"/>
                  </a:lnTo>
                  <a:lnTo>
                    <a:pt x="83820" y="278129"/>
                  </a:lnTo>
                  <a:lnTo>
                    <a:pt x="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C040E57-315D-CF7C-A9B4-DC96C8310602}"/>
                </a:ext>
              </a:extLst>
            </p:cNvPr>
            <p:cNvSpPr/>
            <p:nvPr/>
          </p:nvSpPr>
          <p:spPr>
            <a:xfrm>
              <a:off x="8755720" y="2699385"/>
              <a:ext cx="363515" cy="920115"/>
            </a:xfrm>
            <a:custGeom>
              <a:avLst/>
              <a:gdLst>
                <a:gd name="csX0" fmla="*/ 0 w 142535"/>
                <a:gd name="csY0" fmla="*/ 0 h 914400"/>
                <a:gd name="csX1" fmla="*/ 142535 w 142535"/>
                <a:gd name="csY1" fmla="*/ 0 h 914400"/>
                <a:gd name="csX2" fmla="*/ 142535 w 142535"/>
                <a:gd name="csY2" fmla="*/ 914400 h 914400"/>
                <a:gd name="csX3" fmla="*/ 0 w 142535"/>
                <a:gd name="csY3" fmla="*/ 914400 h 914400"/>
                <a:gd name="csX4" fmla="*/ 0 w 142535"/>
                <a:gd name="csY4" fmla="*/ 0 h 914400"/>
                <a:gd name="csX0" fmla="*/ 2245 w 144780"/>
                <a:gd name="csY0" fmla="*/ 0 h 914400"/>
                <a:gd name="csX1" fmla="*/ 144780 w 144780"/>
                <a:gd name="csY1" fmla="*/ 0 h 914400"/>
                <a:gd name="csX2" fmla="*/ 144780 w 144780"/>
                <a:gd name="csY2" fmla="*/ 914400 h 914400"/>
                <a:gd name="csX3" fmla="*/ 2245 w 144780"/>
                <a:gd name="csY3" fmla="*/ 914400 h 914400"/>
                <a:gd name="csX4" fmla="*/ 0 w 144780"/>
                <a:gd name="csY4" fmla="*/ 310515 h 914400"/>
                <a:gd name="csX5" fmla="*/ 2245 w 144780"/>
                <a:gd name="csY5" fmla="*/ 0 h 914400"/>
                <a:gd name="csX0" fmla="*/ 2245 w 144780"/>
                <a:gd name="csY0" fmla="*/ 0 h 914400"/>
                <a:gd name="csX1" fmla="*/ 144780 w 144780"/>
                <a:gd name="csY1" fmla="*/ 0 h 914400"/>
                <a:gd name="csX2" fmla="*/ 144780 w 144780"/>
                <a:gd name="csY2" fmla="*/ 304800 h 914400"/>
                <a:gd name="csX3" fmla="*/ 144780 w 144780"/>
                <a:gd name="csY3" fmla="*/ 914400 h 914400"/>
                <a:gd name="csX4" fmla="*/ 2245 w 144780"/>
                <a:gd name="csY4" fmla="*/ 914400 h 914400"/>
                <a:gd name="csX5" fmla="*/ 0 w 144780"/>
                <a:gd name="csY5" fmla="*/ 310515 h 914400"/>
                <a:gd name="csX6" fmla="*/ 2245 w 144780"/>
                <a:gd name="csY6" fmla="*/ 0 h 914400"/>
                <a:gd name="csX0" fmla="*/ 93349 w 235884"/>
                <a:gd name="csY0" fmla="*/ 0 h 918210"/>
                <a:gd name="csX1" fmla="*/ 235884 w 235884"/>
                <a:gd name="csY1" fmla="*/ 0 h 918210"/>
                <a:gd name="csX2" fmla="*/ 235884 w 235884"/>
                <a:gd name="csY2" fmla="*/ 304800 h 918210"/>
                <a:gd name="csX3" fmla="*/ 235884 w 235884"/>
                <a:gd name="csY3" fmla="*/ 914400 h 918210"/>
                <a:gd name="csX4" fmla="*/ 4 w 235884"/>
                <a:gd name="csY4" fmla="*/ 918210 h 918210"/>
                <a:gd name="csX5" fmla="*/ 91104 w 235884"/>
                <a:gd name="csY5" fmla="*/ 310515 h 918210"/>
                <a:gd name="csX6" fmla="*/ 93349 w 235884"/>
                <a:gd name="csY6" fmla="*/ 0 h 918210"/>
                <a:gd name="csX0" fmla="*/ 93352 w 235887"/>
                <a:gd name="csY0" fmla="*/ 0 h 918210"/>
                <a:gd name="csX1" fmla="*/ 235887 w 235887"/>
                <a:gd name="csY1" fmla="*/ 0 h 918210"/>
                <a:gd name="csX2" fmla="*/ 235887 w 235887"/>
                <a:gd name="csY2" fmla="*/ 304800 h 918210"/>
                <a:gd name="csX3" fmla="*/ 235887 w 235887"/>
                <a:gd name="csY3" fmla="*/ 914400 h 918210"/>
                <a:gd name="csX4" fmla="*/ 7 w 235887"/>
                <a:gd name="csY4" fmla="*/ 918210 h 918210"/>
                <a:gd name="csX5" fmla="*/ 91107 w 235887"/>
                <a:gd name="csY5" fmla="*/ 310515 h 918210"/>
                <a:gd name="csX6" fmla="*/ 93352 w 235887"/>
                <a:gd name="csY6" fmla="*/ 0 h 918210"/>
                <a:gd name="csX0" fmla="*/ 93345 w 235880"/>
                <a:gd name="csY0" fmla="*/ 0 h 918210"/>
                <a:gd name="csX1" fmla="*/ 235880 w 235880"/>
                <a:gd name="csY1" fmla="*/ 0 h 918210"/>
                <a:gd name="csX2" fmla="*/ 235880 w 235880"/>
                <a:gd name="csY2" fmla="*/ 304800 h 918210"/>
                <a:gd name="csX3" fmla="*/ 235880 w 235880"/>
                <a:gd name="csY3" fmla="*/ 914400 h 918210"/>
                <a:gd name="csX4" fmla="*/ 0 w 235880"/>
                <a:gd name="csY4" fmla="*/ 918210 h 918210"/>
                <a:gd name="csX5" fmla="*/ 91100 w 235880"/>
                <a:gd name="csY5" fmla="*/ 310515 h 918210"/>
                <a:gd name="csX6" fmla="*/ 93345 w 235880"/>
                <a:gd name="csY6" fmla="*/ 0 h 918210"/>
                <a:gd name="csX0" fmla="*/ 93345 w 363515"/>
                <a:gd name="csY0" fmla="*/ 0 h 920115"/>
                <a:gd name="csX1" fmla="*/ 235880 w 363515"/>
                <a:gd name="csY1" fmla="*/ 0 h 920115"/>
                <a:gd name="csX2" fmla="*/ 235880 w 363515"/>
                <a:gd name="csY2" fmla="*/ 304800 h 920115"/>
                <a:gd name="csX3" fmla="*/ 363515 w 363515"/>
                <a:gd name="csY3" fmla="*/ 920115 h 920115"/>
                <a:gd name="csX4" fmla="*/ 0 w 363515"/>
                <a:gd name="csY4" fmla="*/ 918210 h 920115"/>
                <a:gd name="csX5" fmla="*/ 91100 w 363515"/>
                <a:gd name="csY5" fmla="*/ 310515 h 920115"/>
                <a:gd name="csX6" fmla="*/ 93345 w 363515"/>
                <a:gd name="csY6" fmla="*/ 0 h 920115"/>
                <a:gd name="csX0" fmla="*/ 93345 w 363515"/>
                <a:gd name="csY0" fmla="*/ 0 h 920115"/>
                <a:gd name="csX1" fmla="*/ 235880 w 363515"/>
                <a:gd name="csY1" fmla="*/ 0 h 920115"/>
                <a:gd name="csX2" fmla="*/ 235880 w 363515"/>
                <a:gd name="csY2" fmla="*/ 314325 h 920115"/>
                <a:gd name="csX3" fmla="*/ 363515 w 363515"/>
                <a:gd name="csY3" fmla="*/ 920115 h 920115"/>
                <a:gd name="csX4" fmla="*/ 0 w 363515"/>
                <a:gd name="csY4" fmla="*/ 918210 h 920115"/>
                <a:gd name="csX5" fmla="*/ 91100 w 363515"/>
                <a:gd name="csY5" fmla="*/ 310515 h 920115"/>
                <a:gd name="csX6" fmla="*/ 93345 w 363515"/>
                <a:gd name="csY6" fmla="*/ 0 h 920115"/>
                <a:gd name="csX0" fmla="*/ 93345 w 363515"/>
                <a:gd name="csY0" fmla="*/ 0 h 920115"/>
                <a:gd name="csX1" fmla="*/ 235880 w 363515"/>
                <a:gd name="csY1" fmla="*/ 0 h 920115"/>
                <a:gd name="csX2" fmla="*/ 235880 w 363515"/>
                <a:gd name="csY2" fmla="*/ 306705 h 920115"/>
                <a:gd name="csX3" fmla="*/ 363515 w 363515"/>
                <a:gd name="csY3" fmla="*/ 920115 h 920115"/>
                <a:gd name="csX4" fmla="*/ 0 w 363515"/>
                <a:gd name="csY4" fmla="*/ 918210 h 920115"/>
                <a:gd name="csX5" fmla="*/ 91100 w 363515"/>
                <a:gd name="csY5" fmla="*/ 310515 h 920115"/>
                <a:gd name="csX6" fmla="*/ 93345 w 363515"/>
                <a:gd name="csY6" fmla="*/ 0 h 920115"/>
                <a:gd name="csX0" fmla="*/ 93345 w 363515"/>
                <a:gd name="csY0" fmla="*/ 0 h 920115"/>
                <a:gd name="csX1" fmla="*/ 235880 w 363515"/>
                <a:gd name="csY1" fmla="*/ 0 h 920115"/>
                <a:gd name="csX2" fmla="*/ 235880 w 363515"/>
                <a:gd name="csY2" fmla="*/ 306705 h 920115"/>
                <a:gd name="csX3" fmla="*/ 363515 w 363515"/>
                <a:gd name="csY3" fmla="*/ 920115 h 920115"/>
                <a:gd name="csX4" fmla="*/ 0 w 363515"/>
                <a:gd name="csY4" fmla="*/ 918210 h 920115"/>
                <a:gd name="csX5" fmla="*/ 91100 w 363515"/>
                <a:gd name="csY5" fmla="*/ 310515 h 920115"/>
                <a:gd name="csX6" fmla="*/ 93345 w 363515"/>
                <a:gd name="csY6" fmla="*/ 0 h 920115"/>
                <a:gd name="csX0" fmla="*/ 93345 w 363515"/>
                <a:gd name="csY0" fmla="*/ 0 h 920115"/>
                <a:gd name="csX1" fmla="*/ 235880 w 363515"/>
                <a:gd name="csY1" fmla="*/ 0 h 920115"/>
                <a:gd name="csX2" fmla="*/ 235880 w 363515"/>
                <a:gd name="csY2" fmla="*/ 306705 h 920115"/>
                <a:gd name="csX3" fmla="*/ 363515 w 363515"/>
                <a:gd name="csY3" fmla="*/ 920115 h 920115"/>
                <a:gd name="csX4" fmla="*/ 0 w 363515"/>
                <a:gd name="csY4" fmla="*/ 918210 h 920115"/>
                <a:gd name="csX5" fmla="*/ 91100 w 363515"/>
                <a:gd name="csY5" fmla="*/ 310515 h 920115"/>
                <a:gd name="csX6" fmla="*/ 93345 w 363515"/>
                <a:gd name="csY6" fmla="*/ 0 h 92011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3515" h="920115">
                  <a:moveTo>
                    <a:pt x="93345" y="0"/>
                  </a:moveTo>
                  <a:lnTo>
                    <a:pt x="235880" y="0"/>
                  </a:lnTo>
                  <a:lnTo>
                    <a:pt x="235880" y="306705"/>
                  </a:lnTo>
                  <a:lnTo>
                    <a:pt x="363515" y="920115"/>
                  </a:lnTo>
                  <a:lnTo>
                    <a:pt x="0" y="918210"/>
                  </a:lnTo>
                  <a:cubicBezTo>
                    <a:pt x="27827" y="688340"/>
                    <a:pt x="61368" y="515620"/>
                    <a:pt x="91100" y="310515"/>
                  </a:cubicBezTo>
                  <a:cubicBezTo>
                    <a:pt x="91848" y="207010"/>
                    <a:pt x="92597" y="103505"/>
                    <a:pt x="93345" y="0"/>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7805BF79-4802-09C1-3FBB-A99D223259C2}"/>
              </a:ext>
            </a:extLst>
          </p:cNvPr>
          <p:cNvSpPr txBox="1"/>
          <p:nvPr/>
        </p:nvSpPr>
        <p:spPr>
          <a:xfrm>
            <a:off x="545513" y="1758003"/>
            <a:ext cx="1681871" cy="1702582"/>
          </a:xfrm>
          <a:prstGeom prst="rect">
            <a:avLst/>
          </a:prstGeom>
          <a:solidFill>
            <a:schemeClr val="accent1">
              <a:lumMod val="40000"/>
              <a:lumOff val="60000"/>
            </a:schemeClr>
          </a:solidFill>
        </p:spPr>
        <p:txBody>
          <a:bodyPr wrap="none" rtlCol="0">
            <a:spAutoFit/>
          </a:bodyPr>
          <a:lstStyle/>
          <a:p>
            <a:pPr>
              <a:lnSpc>
                <a:spcPct val="150000"/>
              </a:lnSpc>
            </a:pPr>
            <a:r>
              <a:rPr lang="en-US" altLang="ja-JP" sz="2400" dirty="0"/>
              <a:t>H=7.0m</a:t>
            </a:r>
          </a:p>
          <a:p>
            <a:pPr>
              <a:lnSpc>
                <a:spcPct val="150000"/>
              </a:lnSpc>
            </a:pPr>
            <a:r>
              <a:rPr lang="en-US" altLang="ja-JP" sz="2400" dirty="0"/>
              <a:t>L=40.5m</a:t>
            </a:r>
          </a:p>
          <a:p>
            <a:pPr>
              <a:lnSpc>
                <a:spcPct val="150000"/>
              </a:lnSpc>
            </a:pPr>
            <a:r>
              <a:rPr kumimoji="1" lang="en-US" altLang="ja-JP" sz="2400" dirty="0"/>
              <a:t>V=551.3</a:t>
            </a:r>
            <a:r>
              <a:rPr kumimoji="1" lang="ja-JP" altLang="en-US" sz="2400" dirty="0"/>
              <a:t>㎥</a:t>
            </a:r>
          </a:p>
        </p:txBody>
      </p:sp>
      <p:sp>
        <p:nvSpPr>
          <p:cNvPr id="13" name="スライド番号プレースホルダー 12">
            <a:extLst>
              <a:ext uri="{FF2B5EF4-FFF2-40B4-BE49-F238E27FC236}">
                <a16:creationId xmlns:a16="http://schemas.microsoft.com/office/drawing/2014/main" id="{7CA9C996-DF4A-7047-E161-7D45ECCD03BE}"/>
              </a:ext>
            </a:extLst>
          </p:cNvPr>
          <p:cNvSpPr>
            <a:spLocks noGrp="1"/>
          </p:cNvSpPr>
          <p:nvPr>
            <p:ph type="sldNum" sz="quarter" idx="12"/>
          </p:nvPr>
        </p:nvSpPr>
        <p:spPr/>
        <p:txBody>
          <a:bodyPr/>
          <a:lstStyle/>
          <a:p>
            <a:r>
              <a:rPr lang="en-US" altLang="ja-JP" b="1" dirty="0"/>
              <a:t>8</a:t>
            </a:r>
            <a:endParaRPr lang="ja-JP" altLang="en-US" b="1" dirty="0"/>
          </a:p>
        </p:txBody>
      </p:sp>
    </p:spTree>
    <p:extLst>
      <p:ext uri="{BB962C8B-B14F-4D97-AF65-F5344CB8AC3E}">
        <p14:creationId xmlns:p14="http://schemas.microsoft.com/office/powerpoint/2010/main" val="565760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A2E3118-EFDF-EAA5-2B0F-494962FD7C9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5B0C60C-2711-B8FA-819D-C45DFE540AED}"/>
              </a:ext>
            </a:extLst>
          </p:cNvPr>
          <p:cNvSpPr txBox="1"/>
          <p:nvPr/>
        </p:nvSpPr>
        <p:spPr>
          <a:xfrm>
            <a:off x="0" y="99397"/>
            <a:ext cx="3116559" cy="461665"/>
          </a:xfrm>
          <a:prstGeom prst="rect">
            <a:avLst/>
          </a:prstGeom>
          <a:noFill/>
        </p:spPr>
        <p:txBody>
          <a:bodyPr wrap="none" rtlCol="0">
            <a:spAutoFit/>
          </a:bodyPr>
          <a:lstStyle/>
          <a:p>
            <a:r>
              <a:rPr kumimoji="1" lang="ja-JP" altLang="en-US" sz="2400" b="1" spc="300" dirty="0"/>
              <a:t>設計書</a:t>
            </a:r>
            <a:r>
              <a:rPr kumimoji="1" lang="en-US" altLang="ja-JP" sz="2400" b="1" spc="300" dirty="0"/>
              <a:t>(</a:t>
            </a:r>
            <a:r>
              <a:rPr kumimoji="1" lang="ja-JP" altLang="en-US" sz="2400" b="1" spc="300" dirty="0"/>
              <a:t>積算内訳）</a:t>
            </a:r>
          </a:p>
        </p:txBody>
      </p:sp>
      <p:grpSp>
        <p:nvGrpSpPr>
          <p:cNvPr id="4" name="グループ化 3">
            <a:extLst>
              <a:ext uri="{FF2B5EF4-FFF2-40B4-BE49-F238E27FC236}">
                <a16:creationId xmlns:a16="http://schemas.microsoft.com/office/drawing/2014/main" id="{77C1101C-242B-109F-1D3F-AAA731D69327}"/>
              </a:ext>
            </a:extLst>
          </p:cNvPr>
          <p:cNvGrpSpPr/>
          <p:nvPr/>
        </p:nvGrpSpPr>
        <p:grpSpPr>
          <a:xfrm>
            <a:off x="1275803" y="0"/>
            <a:ext cx="10669453" cy="6858001"/>
            <a:chOff x="2306319" y="1553029"/>
            <a:chExt cx="7871531" cy="4833257"/>
          </a:xfrm>
        </p:grpSpPr>
        <p:pic>
          <p:nvPicPr>
            <p:cNvPr id="8" name="図 7">
              <a:extLst>
                <a:ext uri="{FF2B5EF4-FFF2-40B4-BE49-F238E27FC236}">
                  <a16:creationId xmlns:a16="http://schemas.microsoft.com/office/drawing/2014/main" id="{EF3A9B05-5AFA-6A5B-2D03-B27EBECC200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37" t="11458" r="1498" b="4897"/>
            <a:stretch>
              <a:fillRect/>
            </a:stretch>
          </p:blipFill>
          <p:spPr>
            <a:xfrm>
              <a:off x="2306319" y="1553029"/>
              <a:ext cx="7871531" cy="4833257"/>
            </a:xfrm>
            <a:prstGeom prst="rect">
              <a:avLst/>
            </a:prstGeom>
          </p:spPr>
        </p:pic>
        <p:pic>
          <p:nvPicPr>
            <p:cNvPr id="2" name="図 1">
              <a:extLst>
                <a:ext uri="{FF2B5EF4-FFF2-40B4-BE49-F238E27FC236}">
                  <a16:creationId xmlns:a16="http://schemas.microsoft.com/office/drawing/2014/main" id="{36B6BA75-903E-F220-B3EA-14EE4D77C70E}"/>
                </a:ext>
              </a:extLst>
            </p:cNvPr>
            <p:cNvPicPr>
              <a:picLocks noChangeAspect="1"/>
            </p:cNvPicPr>
            <p:nvPr/>
          </p:nvPicPr>
          <p:blipFill>
            <a:blip r:embed="rId3">
              <a:extLst>
                <a:ext uri="{28A0092B-C50C-407E-A947-70E740481C1C}">
                  <a14:useLocalDpi xmlns:a14="http://schemas.microsoft.com/office/drawing/2010/main" val="0"/>
                </a:ext>
              </a:extLst>
            </a:blip>
            <a:srcRect l="2795" t="42486" r="66891" b="55379"/>
            <a:stretch>
              <a:fillRect/>
            </a:stretch>
          </p:blipFill>
          <p:spPr>
            <a:xfrm>
              <a:off x="3454400" y="4609369"/>
              <a:ext cx="6550366" cy="281902"/>
            </a:xfrm>
            <a:prstGeom prst="rect">
              <a:avLst/>
            </a:prstGeom>
            <a:ln w="38100">
              <a:solidFill>
                <a:srgbClr val="FF0000"/>
              </a:solidFill>
            </a:ln>
          </p:spPr>
        </p:pic>
        <p:sp>
          <p:nvSpPr>
            <p:cNvPr id="5" name="正方形/長方形 4">
              <a:extLst>
                <a:ext uri="{FF2B5EF4-FFF2-40B4-BE49-F238E27FC236}">
                  <a16:creationId xmlns:a16="http://schemas.microsoft.com/office/drawing/2014/main" id="{B8B6D72F-7D42-1E08-2DD3-E2AEF77A57D1}"/>
                </a:ext>
              </a:extLst>
            </p:cNvPr>
            <p:cNvSpPr/>
            <p:nvPr/>
          </p:nvSpPr>
          <p:spPr>
            <a:xfrm>
              <a:off x="2346960" y="3307080"/>
              <a:ext cx="2430780" cy="1981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32DA71F5-EDAF-35EF-0F80-F1781AE36892}"/>
                </a:ext>
              </a:extLst>
            </p:cNvPr>
            <p:cNvCxnSpPr>
              <a:cxnSpLocks/>
            </p:cNvCxnSpPr>
            <p:nvPr/>
          </p:nvCxnSpPr>
          <p:spPr>
            <a:xfrm flipH="1" flipV="1">
              <a:off x="2346960" y="3505200"/>
              <a:ext cx="1066800" cy="138607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7539FAA-ED95-364F-77F1-D0DD2008AC5F}"/>
                </a:ext>
              </a:extLst>
            </p:cNvPr>
            <p:cNvCxnSpPr>
              <a:cxnSpLocks/>
            </p:cNvCxnSpPr>
            <p:nvPr/>
          </p:nvCxnSpPr>
          <p:spPr>
            <a:xfrm flipH="1" flipV="1">
              <a:off x="4777740" y="3505200"/>
              <a:ext cx="5227026" cy="101504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4" name="スライド番号プレースホルダー 13">
            <a:extLst>
              <a:ext uri="{FF2B5EF4-FFF2-40B4-BE49-F238E27FC236}">
                <a16:creationId xmlns:a16="http://schemas.microsoft.com/office/drawing/2014/main" id="{28EAB65A-4BA9-A058-8E3A-88601710D60C}"/>
              </a:ext>
            </a:extLst>
          </p:cNvPr>
          <p:cNvSpPr>
            <a:spLocks noGrp="1"/>
          </p:cNvSpPr>
          <p:nvPr>
            <p:ph type="sldNum" sz="quarter" idx="12"/>
          </p:nvPr>
        </p:nvSpPr>
        <p:spPr/>
        <p:txBody>
          <a:bodyPr/>
          <a:lstStyle/>
          <a:p>
            <a:r>
              <a:rPr lang="en-US" altLang="ja-JP" dirty="0"/>
              <a:t>9</a:t>
            </a:r>
            <a:endParaRPr lang="ja-JP" altLang="en-US" b="1" dirty="0"/>
          </a:p>
        </p:txBody>
      </p:sp>
    </p:spTree>
    <p:extLst>
      <p:ext uri="{BB962C8B-B14F-4D97-AF65-F5344CB8AC3E}">
        <p14:creationId xmlns:p14="http://schemas.microsoft.com/office/powerpoint/2010/main" val="166937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AA1D0EE-4C70-861D-9A63-C5714F45710B}"/>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BAACFEEE-5CF9-58E3-4DA1-210A64E1DC8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97" t="10739" r="1542" b="4861"/>
          <a:stretch>
            <a:fillRect/>
          </a:stretch>
        </p:blipFill>
        <p:spPr>
          <a:xfrm>
            <a:off x="888999" y="0"/>
            <a:ext cx="11103429" cy="6858000"/>
          </a:xfrm>
          <a:prstGeom prst="rect">
            <a:avLst/>
          </a:prstGeom>
        </p:spPr>
      </p:pic>
      <p:sp>
        <p:nvSpPr>
          <p:cNvPr id="3" name="テキスト ボックス 2">
            <a:extLst>
              <a:ext uri="{FF2B5EF4-FFF2-40B4-BE49-F238E27FC236}">
                <a16:creationId xmlns:a16="http://schemas.microsoft.com/office/drawing/2014/main" id="{286353C3-4852-13C9-FD42-A9F719C9656C}"/>
              </a:ext>
            </a:extLst>
          </p:cNvPr>
          <p:cNvSpPr txBox="1"/>
          <p:nvPr/>
        </p:nvSpPr>
        <p:spPr>
          <a:xfrm>
            <a:off x="0" y="0"/>
            <a:ext cx="3116559" cy="461665"/>
          </a:xfrm>
          <a:prstGeom prst="rect">
            <a:avLst/>
          </a:prstGeom>
          <a:noFill/>
        </p:spPr>
        <p:txBody>
          <a:bodyPr wrap="none" rtlCol="0">
            <a:spAutoFit/>
          </a:bodyPr>
          <a:lstStyle/>
          <a:p>
            <a:r>
              <a:rPr kumimoji="1" lang="ja-JP" altLang="en-US" sz="2400" b="1" spc="300" dirty="0"/>
              <a:t>設計書</a:t>
            </a:r>
            <a:r>
              <a:rPr kumimoji="1" lang="en-US" altLang="ja-JP" sz="2400" b="1" spc="300" dirty="0"/>
              <a:t>(</a:t>
            </a:r>
            <a:r>
              <a:rPr kumimoji="1" lang="ja-JP" altLang="en-US" sz="2400" b="1" spc="300" dirty="0"/>
              <a:t>積算内訳）</a:t>
            </a:r>
          </a:p>
        </p:txBody>
      </p:sp>
      <p:sp>
        <p:nvSpPr>
          <p:cNvPr id="9" name="スライド番号プレースホルダー 8">
            <a:extLst>
              <a:ext uri="{FF2B5EF4-FFF2-40B4-BE49-F238E27FC236}">
                <a16:creationId xmlns:a16="http://schemas.microsoft.com/office/drawing/2014/main" id="{5389682F-9B97-420F-C441-806DE228B22F}"/>
              </a:ext>
            </a:extLst>
          </p:cNvPr>
          <p:cNvSpPr>
            <a:spLocks noGrp="1"/>
          </p:cNvSpPr>
          <p:nvPr>
            <p:ph type="sldNum" sz="quarter" idx="12"/>
          </p:nvPr>
        </p:nvSpPr>
        <p:spPr/>
        <p:txBody>
          <a:bodyPr/>
          <a:lstStyle/>
          <a:p>
            <a:r>
              <a:rPr lang="en-US" altLang="ja-JP" dirty="0"/>
              <a:t>10</a:t>
            </a:r>
            <a:endParaRPr lang="ja-JP" altLang="en-US" b="1" dirty="0"/>
          </a:p>
        </p:txBody>
      </p:sp>
    </p:spTree>
    <p:extLst>
      <p:ext uri="{BB962C8B-B14F-4D97-AF65-F5344CB8AC3E}">
        <p14:creationId xmlns:p14="http://schemas.microsoft.com/office/powerpoint/2010/main" val="1510959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9BFE431-3293-12B8-0D75-92292285740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3A54DBE-C0D9-9174-3629-DA14196BA695}"/>
              </a:ext>
            </a:extLst>
          </p:cNvPr>
          <p:cNvSpPr txBox="1"/>
          <p:nvPr/>
        </p:nvSpPr>
        <p:spPr>
          <a:xfrm>
            <a:off x="0" y="0"/>
            <a:ext cx="3116559" cy="461665"/>
          </a:xfrm>
          <a:prstGeom prst="rect">
            <a:avLst/>
          </a:prstGeom>
          <a:noFill/>
        </p:spPr>
        <p:txBody>
          <a:bodyPr wrap="none" rtlCol="0">
            <a:spAutoFit/>
          </a:bodyPr>
          <a:lstStyle/>
          <a:p>
            <a:r>
              <a:rPr kumimoji="1" lang="ja-JP" altLang="en-US" sz="2400" b="1" spc="300" dirty="0"/>
              <a:t>設計書</a:t>
            </a:r>
            <a:r>
              <a:rPr kumimoji="1" lang="en-US" altLang="ja-JP" sz="2400" b="1" spc="300" dirty="0"/>
              <a:t>(</a:t>
            </a:r>
            <a:r>
              <a:rPr kumimoji="1" lang="ja-JP" altLang="en-US" sz="2400" b="1" spc="300" dirty="0"/>
              <a:t>積算内訳）</a:t>
            </a:r>
          </a:p>
        </p:txBody>
      </p:sp>
      <p:grpSp>
        <p:nvGrpSpPr>
          <p:cNvPr id="4" name="グループ化 3">
            <a:extLst>
              <a:ext uri="{FF2B5EF4-FFF2-40B4-BE49-F238E27FC236}">
                <a16:creationId xmlns:a16="http://schemas.microsoft.com/office/drawing/2014/main" id="{8D9E1474-7496-5119-89A6-6C0DED2E0661}"/>
              </a:ext>
            </a:extLst>
          </p:cNvPr>
          <p:cNvGrpSpPr/>
          <p:nvPr/>
        </p:nvGrpSpPr>
        <p:grpSpPr>
          <a:xfrm>
            <a:off x="907142" y="304800"/>
            <a:ext cx="10965543" cy="6553200"/>
            <a:chOff x="2198914" y="1567543"/>
            <a:chExt cx="7794172" cy="4818743"/>
          </a:xfrm>
        </p:grpSpPr>
        <p:pic>
          <p:nvPicPr>
            <p:cNvPr id="8" name="図 7">
              <a:extLst>
                <a:ext uri="{FF2B5EF4-FFF2-40B4-BE49-F238E27FC236}">
                  <a16:creationId xmlns:a16="http://schemas.microsoft.com/office/drawing/2014/main" id="{8A41087E-32DF-D4E0-6E8B-2A8896C2837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40" t="11493" r="2340" b="5113"/>
            <a:stretch>
              <a:fillRect/>
            </a:stretch>
          </p:blipFill>
          <p:spPr>
            <a:xfrm>
              <a:off x="2198914" y="1567543"/>
              <a:ext cx="7794172" cy="4818743"/>
            </a:xfrm>
            <a:prstGeom prst="rect">
              <a:avLst/>
            </a:prstGeom>
          </p:spPr>
        </p:pic>
        <p:sp>
          <p:nvSpPr>
            <p:cNvPr id="2" name="正方形/長方形 1">
              <a:extLst>
                <a:ext uri="{FF2B5EF4-FFF2-40B4-BE49-F238E27FC236}">
                  <a16:creationId xmlns:a16="http://schemas.microsoft.com/office/drawing/2014/main" id="{938A933F-A065-12D1-78BC-2988091FD69B}"/>
                </a:ext>
              </a:extLst>
            </p:cNvPr>
            <p:cNvSpPr/>
            <p:nvPr/>
          </p:nvSpPr>
          <p:spPr>
            <a:xfrm>
              <a:off x="2198914" y="2518410"/>
              <a:ext cx="2696936" cy="5067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10">
            <a:extLst>
              <a:ext uri="{FF2B5EF4-FFF2-40B4-BE49-F238E27FC236}">
                <a16:creationId xmlns:a16="http://schemas.microsoft.com/office/drawing/2014/main" id="{E7800F47-8184-FF3A-D666-DA07CF74F5E8}"/>
              </a:ext>
            </a:extLst>
          </p:cNvPr>
          <p:cNvSpPr>
            <a:spLocks noGrp="1"/>
          </p:cNvSpPr>
          <p:nvPr>
            <p:ph type="sldNum" sz="quarter" idx="12"/>
          </p:nvPr>
        </p:nvSpPr>
        <p:spPr/>
        <p:txBody>
          <a:bodyPr/>
          <a:lstStyle/>
          <a:p>
            <a:r>
              <a:rPr lang="en-US" altLang="ja-JP" b="1" dirty="0"/>
              <a:t>11</a:t>
            </a:r>
            <a:endParaRPr lang="ja-JP" altLang="en-US" b="1" dirty="0"/>
          </a:p>
        </p:txBody>
      </p:sp>
    </p:spTree>
    <p:extLst>
      <p:ext uri="{BB962C8B-B14F-4D97-AF65-F5344CB8AC3E}">
        <p14:creationId xmlns:p14="http://schemas.microsoft.com/office/powerpoint/2010/main" val="3848191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D6940-F188-5810-5688-FCEBFFCE63F3}"/>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5062B55-0949-CB3F-A9C5-E7374E90C4A1}"/>
              </a:ext>
            </a:extLst>
          </p:cNvPr>
          <p:cNvGrpSpPr/>
          <p:nvPr/>
        </p:nvGrpSpPr>
        <p:grpSpPr>
          <a:xfrm>
            <a:off x="991027" y="0"/>
            <a:ext cx="6641724" cy="6858000"/>
            <a:chOff x="3039304" y="244626"/>
            <a:chExt cx="6113391" cy="6530674"/>
          </a:xfrm>
        </p:grpSpPr>
        <p:pic>
          <p:nvPicPr>
            <p:cNvPr id="5" name="図 4">
              <a:extLst>
                <a:ext uri="{FF2B5EF4-FFF2-40B4-BE49-F238E27FC236}">
                  <a16:creationId xmlns:a16="http://schemas.microsoft.com/office/drawing/2014/main" id="{C8FD999E-3C0C-7934-0460-65D47830E27F}"/>
                </a:ext>
              </a:extLst>
            </p:cNvPr>
            <p:cNvPicPr>
              <a:picLocks noChangeAspect="1"/>
            </p:cNvPicPr>
            <p:nvPr/>
          </p:nvPicPr>
          <p:blipFill>
            <a:blip r:embed="rId3"/>
            <a:stretch>
              <a:fillRect/>
            </a:stretch>
          </p:blipFill>
          <p:spPr>
            <a:xfrm>
              <a:off x="3039304" y="244626"/>
              <a:ext cx="6113391" cy="6530674"/>
            </a:xfrm>
            <a:prstGeom prst="rect">
              <a:avLst/>
            </a:prstGeom>
          </p:spPr>
        </p:pic>
        <p:cxnSp>
          <p:nvCxnSpPr>
            <p:cNvPr id="7" name="直線矢印コネクタ 6">
              <a:extLst>
                <a:ext uri="{FF2B5EF4-FFF2-40B4-BE49-F238E27FC236}">
                  <a16:creationId xmlns:a16="http://schemas.microsoft.com/office/drawing/2014/main" id="{CBDCC3E7-D7E6-E6C9-D007-B032E804EFBE}"/>
                </a:ext>
              </a:extLst>
            </p:cNvPr>
            <p:cNvCxnSpPr/>
            <p:nvPr/>
          </p:nvCxnSpPr>
          <p:spPr>
            <a:xfrm>
              <a:off x="7295103" y="2160396"/>
              <a:ext cx="0" cy="3828422"/>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A051C50F-108C-04B3-1D7A-17BF83795964}"/>
              </a:ext>
            </a:extLst>
          </p:cNvPr>
          <p:cNvSpPr txBox="1"/>
          <p:nvPr/>
        </p:nvSpPr>
        <p:spPr>
          <a:xfrm>
            <a:off x="7894497" y="3012703"/>
            <a:ext cx="3672800" cy="1978555"/>
          </a:xfrm>
          <a:prstGeom prst="rect">
            <a:avLst/>
          </a:prstGeom>
          <a:noFill/>
        </p:spPr>
        <p:txBody>
          <a:bodyPr wrap="none" rtlCol="0">
            <a:spAutoFit/>
          </a:bodyPr>
          <a:lstStyle/>
          <a:p>
            <a:pPr>
              <a:lnSpc>
                <a:spcPct val="150000"/>
              </a:lnSpc>
            </a:pPr>
            <a:r>
              <a:rPr kumimoji="1" lang="ja-JP" altLang="en-US" sz="1200" b="1" spc="500" dirty="0">
                <a:latin typeface="+mn-ea"/>
              </a:rPr>
              <a:t>（南砺市を含め近隣自治体にない）</a:t>
            </a:r>
            <a:endParaRPr kumimoji="1" lang="en-US" altLang="ja-JP" sz="1200" b="1" spc="500" dirty="0">
              <a:latin typeface="+mn-ea"/>
            </a:endParaRPr>
          </a:p>
          <a:p>
            <a:pPr algn="ctr">
              <a:lnSpc>
                <a:spcPct val="150000"/>
              </a:lnSpc>
            </a:pPr>
            <a:r>
              <a:rPr kumimoji="1" lang="ja-JP" altLang="en-US" sz="2400" b="1" spc="500" dirty="0">
                <a:latin typeface="+mn-ea"/>
              </a:rPr>
              <a:t>片道　　</a:t>
            </a:r>
            <a:endParaRPr kumimoji="1" lang="en-US" altLang="ja-JP" sz="2400" b="1" spc="500" dirty="0">
              <a:latin typeface="+mn-ea"/>
            </a:endParaRPr>
          </a:p>
          <a:p>
            <a:pPr algn="ctr">
              <a:lnSpc>
                <a:spcPct val="150000"/>
              </a:lnSpc>
            </a:pPr>
            <a:r>
              <a:rPr kumimoji="1" lang="ja-JP" altLang="en-US" sz="2400" b="1" spc="500" dirty="0">
                <a:latin typeface="+mn-ea"/>
              </a:rPr>
              <a:t>約</a:t>
            </a:r>
            <a:r>
              <a:rPr kumimoji="1" lang="en-US" altLang="ja-JP" sz="2400" b="1" spc="500" dirty="0">
                <a:latin typeface="+mn-ea"/>
              </a:rPr>
              <a:t>100</a:t>
            </a:r>
            <a:r>
              <a:rPr kumimoji="1" lang="ja-JP" altLang="en-US" sz="2400" b="1" spc="500" dirty="0">
                <a:latin typeface="+mn-ea"/>
              </a:rPr>
              <a:t>分</a:t>
            </a:r>
            <a:endParaRPr kumimoji="1" lang="en-US" altLang="ja-JP" sz="2400" b="1" spc="500" dirty="0">
              <a:latin typeface="+mn-ea"/>
            </a:endParaRPr>
          </a:p>
          <a:p>
            <a:pPr algn="ctr">
              <a:lnSpc>
                <a:spcPct val="150000"/>
              </a:lnSpc>
            </a:pPr>
            <a:r>
              <a:rPr lang="ja-JP" altLang="en-US" sz="2400" b="1" spc="500" dirty="0">
                <a:latin typeface="+mn-ea"/>
              </a:rPr>
              <a:t>約</a:t>
            </a:r>
            <a:r>
              <a:rPr lang="en-US" altLang="ja-JP" sz="2400" b="1" spc="500" dirty="0">
                <a:latin typeface="+mn-ea"/>
              </a:rPr>
              <a:t>50km</a:t>
            </a:r>
            <a:endParaRPr kumimoji="1" lang="ja-JP" altLang="en-US" sz="2400" b="1" spc="500" dirty="0">
              <a:latin typeface="+mn-ea"/>
            </a:endParaRPr>
          </a:p>
        </p:txBody>
      </p:sp>
      <p:sp>
        <p:nvSpPr>
          <p:cNvPr id="3" name="テキスト ボックス 2">
            <a:extLst>
              <a:ext uri="{FF2B5EF4-FFF2-40B4-BE49-F238E27FC236}">
                <a16:creationId xmlns:a16="http://schemas.microsoft.com/office/drawing/2014/main" id="{A1296503-63D5-31ED-E8FA-A38DEEFC97E0}"/>
              </a:ext>
            </a:extLst>
          </p:cNvPr>
          <p:cNvSpPr txBox="1"/>
          <p:nvPr/>
        </p:nvSpPr>
        <p:spPr>
          <a:xfrm>
            <a:off x="7474857" y="2181706"/>
            <a:ext cx="4528457" cy="830997"/>
          </a:xfrm>
          <a:prstGeom prst="rect">
            <a:avLst/>
          </a:prstGeom>
          <a:noFill/>
        </p:spPr>
        <p:txBody>
          <a:bodyPr wrap="square" rtlCol="0">
            <a:spAutoFit/>
          </a:bodyPr>
          <a:lstStyle/>
          <a:p>
            <a:pPr algn="r"/>
            <a:r>
              <a:rPr kumimoji="1" lang="ja-JP" altLang="en-US" sz="2400" b="1" spc="500" dirty="0">
                <a:solidFill>
                  <a:srgbClr val="FF0000"/>
                </a:solidFill>
                <a:latin typeface="+mn-ea"/>
              </a:rPr>
              <a:t>コンクリートポンプ車の</a:t>
            </a:r>
            <a:endParaRPr kumimoji="1" lang="en-US" altLang="ja-JP" sz="2400" b="1" spc="500" dirty="0">
              <a:solidFill>
                <a:srgbClr val="FF0000"/>
              </a:solidFill>
              <a:latin typeface="+mn-ea"/>
            </a:endParaRPr>
          </a:p>
          <a:p>
            <a:pPr algn="ctr"/>
            <a:r>
              <a:rPr kumimoji="1" lang="ja-JP" altLang="en-US" sz="2400" b="1" spc="500" dirty="0">
                <a:solidFill>
                  <a:srgbClr val="FF0000"/>
                </a:solidFill>
                <a:latin typeface="+mn-ea"/>
              </a:rPr>
              <a:t>搬送（通勤）</a:t>
            </a:r>
          </a:p>
        </p:txBody>
      </p:sp>
      <p:sp>
        <p:nvSpPr>
          <p:cNvPr id="13" name="スライド番号プレースホルダー 10">
            <a:extLst>
              <a:ext uri="{FF2B5EF4-FFF2-40B4-BE49-F238E27FC236}">
                <a16:creationId xmlns:a16="http://schemas.microsoft.com/office/drawing/2014/main" id="{1215811A-67CE-6BC3-3335-BE34A4BDBD8D}"/>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b="1" i="1" dirty="0"/>
              <a:t>12</a:t>
            </a:r>
            <a:endParaRPr lang="ja-JP" altLang="en-US" sz="1600" b="1" i="1" dirty="0"/>
          </a:p>
        </p:txBody>
      </p:sp>
    </p:spTree>
    <p:extLst>
      <p:ext uri="{BB962C8B-B14F-4D97-AF65-F5344CB8AC3E}">
        <p14:creationId xmlns:p14="http://schemas.microsoft.com/office/powerpoint/2010/main" val="413756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79FA231-CC88-6874-E49B-8AB8E1A43BBA}"/>
              </a:ext>
            </a:extLst>
          </p:cNvPr>
          <p:cNvGrpSpPr/>
          <p:nvPr/>
        </p:nvGrpSpPr>
        <p:grpSpPr>
          <a:xfrm>
            <a:off x="242487" y="246184"/>
            <a:ext cx="11707026" cy="6365632"/>
            <a:chOff x="0" y="562707"/>
            <a:chExt cx="11707026" cy="6365632"/>
          </a:xfrm>
        </p:grpSpPr>
        <p:pic>
          <p:nvPicPr>
            <p:cNvPr id="3" name="図 2">
              <a:extLst>
                <a:ext uri="{FF2B5EF4-FFF2-40B4-BE49-F238E27FC236}">
                  <a16:creationId xmlns:a16="http://schemas.microsoft.com/office/drawing/2014/main" id="{044C113F-9BD4-67D8-EBD4-F429A5ACE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707"/>
              <a:ext cx="11707026" cy="6365632"/>
            </a:xfrm>
            <a:prstGeom prst="rect">
              <a:avLst/>
            </a:prstGeom>
          </p:spPr>
        </p:pic>
        <p:sp>
          <p:nvSpPr>
            <p:cNvPr id="5" name="フリーフォーム: 図形 4">
              <a:extLst>
                <a:ext uri="{FF2B5EF4-FFF2-40B4-BE49-F238E27FC236}">
                  <a16:creationId xmlns:a16="http://schemas.microsoft.com/office/drawing/2014/main" id="{2F681A70-B9B1-B5A5-5CCD-BE822AB71752}"/>
                </a:ext>
              </a:extLst>
            </p:cNvPr>
            <p:cNvSpPr/>
            <p:nvPr/>
          </p:nvSpPr>
          <p:spPr>
            <a:xfrm>
              <a:off x="0" y="2172921"/>
              <a:ext cx="8137074" cy="4357278"/>
            </a:xfrm>
            <a:custGeom>
              <a:avLst/>
              <a:gdLst>
                <a:gd name="connsiteX0" fmla="*/ 8066761 w 8458870"/>
                <a:gd name="connsiteY0" fmla="*/ 0 h 4405931"/>
                <a:gd name="connsiteX1" fmla="*/ 8116865 w 8458870"/>
                <a:gd name="connsiteY1" fmla="*/ 2367419 h 4405931"/>
                <a:gd name="connsiteX2" fmla="*/ 4396635 w 8458870"/>
                <a:gd name="connsiteY2" fmla="*/ 4308953 h 4405931"/>
                <a:gd name="connsiteX3" fmla="*/ 0 w 8458870"/>
                <a:gd name="connsiteY3" fmla="*/ 4033380 h 4405931"/>
              </a:gdLst>
              <a:ahLst/>
              <a:cxnLst>
                <a:cxn ang="0">
                  <a:pos x="connsiteX0" y="connsiteY0"/>
                </a:cxn>
                <a:cxn ang="0">
                  <a:pos x="connsiteX1" y="connsiteY1"/>
                </a:cxn>
                <a:cxn ang="0">
                  <a:pos x="connsiteX2" y="connsiteY2"/>
                </a:cxn>
                <a:cxn ang="0">
                  <a:pos x="connsiteX3" y="connsiteY3"/>
                </a:cxn>
              </a:cxnLst>
              <a:rect l="l" t="t" r="r" b="b"/>
              <a:pathLst>
                <a:path w="8458870" h="4405931">
                  <a:moveTo>
                    <a:pt x="8066761" y="0"/>
                  </a:moveTo>
                  <a:cubicBezTo>
                    <a:pt x="8397657" y="824630"/>
                    <a:pt x="8728553" y="1649260"/>
                    <a:pt x="8116865" y="2367419"/>
                  </a:cubicBezTo>
                  <a:cubicBezTo>
                    <a:pt x="7505177" y="3085578"/>
                    <a:pt x="5749446" y="4031293"/>
                    <a:pt x="4396635" y="4308953"/>
                  </a:cubicBezTo>
                  <a:cubicBezTo>
                    <a:pt x="3043824" y="4586613"/>
                    <a:pt x="624214" y="4196218"/>
                    <a:pt x="0" y="403338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dirty="0"/>
            </a:p>
          </p:txBody>
        </p:sp>
        <p:sp>
          <p:nvSpPr>
            <p:cNvPr id="12" name="矢印: 上カーブ 11">
              <a:extLst>
                <a:ext uri="{FF2B5EF4-FFF2-40B4-BE49-F238E27FC236}">
                  <a16:creationId xmlns:a16="http://schemas.microsoft.com/office/drawing/2014/main" id="{1CCB91D9-1FD5-1236-2B78-BFDF9AACC7BB}"/>
                </a:ext>
              </a:extLst>
            </p:cNvPr>
            <p:cNvSpPr/>
            <p:nvPr/>
          </p:nvSpPr>
          <p:spPr>
            <a:xfrm>
              <a:off x="396583" y="3618011"/>
              <a:ext cx="5699417" cy="239536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0" name="スライド番号プレースホルダー 9">
            <a:extLst>
              <a:ext uri="{FF2B5EF4-FFF2-40B4-BE49-F238E27FC236}">
                <a16:creationId xmlns:a16="http://schemas.microsoft.com/office/drawing/2014/main" id="{49EFB407-167B-1619-130F-F08DFB6659E4}"/>
              </a:ext>
            </a:extLst>
          </p:cNvPr>
          <p:cNvSpPr>
            <a:spLocks noGrp="1"/>
          </p:cNvSpPr>
          <p:nvPr>
            <p:ph type="sldNum" sz="quarter" idx="12"/>
          </p:nvPr>
        </p:nvSpPr>
        <p:spPr/>
        <p:txBody>
          <a:bodyPr/>
          <a:lstStyle/>
          <a:p>
            <a:r>
              <a:rPr lang="en-US" altLang="ja-JP" dirty="0"/>
              <a:t>13</a:t>
            </a:r>
            <a:endParaRPr lang="ja-JP" altLang="en-US" b="1" dirty="0"/>
          </a:p>
        </p:txBody>
      </p:sp>
    </p:spTree>
    <p:extLst>
      <p:ext uri="{BB962C8B-B14F-4D97-AF65-F5344CB8AC3E}">
        <p14:creationId xmlns:p14="http://schemas.microsoft.com/office/powerpoint/2010/main" val="250292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AC43-2371-1FAA-2B52-7666A2752875}"/>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6C06746B-6A87-3C24-7489-C197377BB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453160" cy="6858000"/>
          </a:xfrm>
          <a:prstGeom prst="rect">
            <a:avLst/>
          </a:prstGeom>
        </p:spPr>
      </p:pic>
      <p:sp>
        <p:nvSpPr>
          <p:cNvPr id="11" name="矢印: 左右 10">
            <a:extLst>
              <a:ext uri="{FF2B5EF4-FFF2-40B4-BE49-F238E27FC236}">
                <a16:creationId xmlns:a16="http://schemas.microsoft.com/office/drawing/2014/main" id="{706CBDD2-7D6A-9668-EF6F-178668D4BC0F}"/>
              </a:ext>
            </a:extLst>
          </p:cNvPr>
          <p:cNvSpPr/>
          <p:nvPr/>
        </p:nvSpPr>
        <p:spPr>
          <a:xfrm>
            <a:off x="3640347" y="5538158"/>
            <a:ext cx="4313208" cy="48308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A279E05-BFEC-C801-D1D7-CC76F81A41D2}"/>
              </a:ext>
            </a:extLst>
          </p:cNvPr>
          <p:cNvSpPr txBox="1"/>
          <p:nvPr/>
        </p:nvSpPr>
        <p:spPr>
          <a:xfrm>
            <a:off x="5235823" y="4948823"/>
            <a:ext cx="1984076" cy="707886"/>
          </a:xfrm>
          <a:prstGeom prst="rect">
            <a:avLst/>
          </a:prstGeom>
          <a:noFill/>
        </p:spPr>
        <p:txBody>
          <a:bodyPr wrap="square" rtlCol="0">
            <a:spAutoFit/>
          </a:bodyPr>
          <a:lstStyle/>
          <a:p>
            <a:r>
              <a:rPr kumimoji="1" lang="en-US" altLang="ja-JP" sz="4000" dirty="0">
                <a:solidFill>
                  <a:srgbClr val="FF0000"/>
                </a:solidFill>
              </a:rPr>
              <a:t>8.3</a:t>
            </a:r>
            <a:r>
              <a:rPr kumimoji="1" lang="ja-JP" altLang="en-US" sz="4000" dirty="0">
                <a:solidFill>
                  <a:srgbClr val="FF0000"/>
                </a:solidFill>
              </a:rPr>
              <a:t>ｍ</a:t>
            </a:r>
          </a:p>
        </p:txBody>
      </p:sp>
      <p:sp>
        <p:nvSpPr>
          <p:cNvPr id="7" name="スライド番号プレースホルダー 6">
            <a:extLst>
              <a:ext uri="{FF2B5EF4-FFF2-40B4-BE49-F238E27FC236}">
                <a16:creationId xmlns:a16="http://schemas.microsoft.com/office/drawing/2014/main" id="{4A790C9D-EDB5-96EF-5E44-EA93CE17FAA0}"/>
              </a:ext>
            </a:extLst>
          </p:cNvPr>
          <p:cNvSpPr>
            <a:spLocks noGrp="1"/>
          </p:cNvSpPr>
          <p:nvPr>
            <p:ph type="sldNum" sz="quarter" idx="12"/>
          </p:nvPr>
        </p:nvSpPr>
        <p:spPr/>
        <p:txBody>
          <a:bodyPr/>
          <a:lstStyle/>
          <a:p>
            <a:r>
              <a:rPr lang="en-US" altLang="ja-JP" dirty="0"/>
              <a:t>14</a:t>
            </a:r>
            <a:endParaRPr lang="ja-JP" altLang="en-US" b="1" dirty="0"/>
          </a:p>
        </p:txBody>
      </p:sp>
    </p:spTree>
    <p:extLst>
      <p:ext uri="{BB962C8B-B14F-4D97-AF65-F5344CB8AC3E}">
        <p14:creationId xmlns:p14="http://schemas.microsoft.com/office/powerpoint/2010/main" val="283615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4">
            <a:extLst>
              <a:ext uri="{FF2B5EF4-FFF2-40B4-BE49-F238E27FC236}">
                <a16:creationId xmlns:a16="http://schemas.microsoft.com/office/drawing/2014/main" id="{A0932C80-D58E-1C72-4CC8-77CCFCF57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56540" cy="4542405"/>
          </a:xfrm>
          <a:prstGeom prst="rect">
            <a:avLst/>
          </a:prstGeom>
        </p:spPr>
      </p:pic>
      <p:pic>
        <p:nvPicPr>
          <p:cNvPr id="9" name="図 8">
            <a:extLst>
              <a:ext uri="{FF2B5EF4-FFF2-40B4-BE49-F238E27FC236}">
                <a16:creationId xmlns:a16="http://schemas.microsoft.com/office/drawing/2014/main" id="{41C927F3-5F4F-9FDD-A678-DC7E5EA9B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6686" y="2282549"/>
            <a:ext cx="6415314" cy="4575451"/>
          </a:xfrm>
          <a:prstGeom prst="rect">
            <a:avLst/>
          </a:prstGeom>
        </p:spPr>
      </p:pic>
      <p:sp>
        <p:nvSpPr>
          <p:cNvPr id="3" name="テキスト ボックス 2">
            <a:extLst>
              <a:ext uri="{FF2B5EF4-FFF2-40B4-BE49-F238E27FC236}">
                <a16:creationId xmlns:a16="http://schemas.microsoft.com/office/drawing/2014/main" id="{10939FBB-2CBC-262C-EE3F-7AE38D5A153D}"/>
              </a:ext>
            </a:extLst>
          </p:cNvPr>
          <p:cNvSpPr txBox="1"/>
          <p:nvPr/>
        </p:nvSpPr>
        <p:spPr>
          <a:xfrm>
            <a:off x="1727914" y="4542405"/>
            <a:ext cx="1300356" cy="461665"/>
          </a:xfrm>
          <a:prstGeom prst="rect">
            <a:avLst/>
          </a:prstGeom>
          <a:noFill/>
        </p:spPr>
        <p:txBody>
          <a:bodyPr wrap="none" rtlCol="0">
            <a:spAutoFit/>
          </a:bodyPr>
          <a:lstStyle/>
          <a:p>
            <a:r>
              <a:rPr kumimoji="1" lang="ja-JP" altLang="en-US" sz="2400" b="1" spc="500" dirty="0">
                <a:solidFill>
                  <a:srgbClr val="002060"/>
                </a:solidFill>
                <a:latin typeface="+mn-ea"/>
              </a:rPr>
              <a:t>施工前</a:t>
            </a:r>
          </a:p>
        </p:txBody>
      </p:sp>
      <p:sp>
        <p:nvSpPr>
          <p:cNvPr id="4" name="テキスト ボックス 3">
            <a:extLst>
              <a:ext uri="{FF2B5EF4-FFF2-40B4-BE49-F238E27FC236}">
                <a16:creationId xmlns:a16="http://schemas.microsoft.com/office/drawing/2014/main" id="{EDC6C0E4-22A1-8C6B-7754-7D81AA84D097}"/>
              </a:ext>
            </a:extLst>
          </p:cNvPr>
          <p:cNvSpPr txBox="1"/>
          <p:nvPr/>
        </p:nvSpPr>
        <p:spPr>
          <a:xfrm>
            <a:off x="7173736" y="1578705"/>
            <a:ext cx="1300356" cy="461665"/>
          </a:xfrm>
          <a:prstGeom prst="rect">
            <a:avLst/>
          </a:prstGeom>
          <a:noFill/>
        </p:spPr>
        <p:txBody>
          <a:bodyPr wrap="none" rtlCol="0">
            <a:spAutoFit/>
          </a:bodyPr>
          <a:lstStyle/>
          <a:p>
            <a:r>
              <a:rPr kumimoji="1" lang="ja-JP" altLang="en-US" sz="2400" b="1" spc="500" dirty="0">
                <a:solidFill>
                  <a:srgbClr val="FF0000"/>
                </a:solidFill>
                <a:latin typeface="+mn-ea"/>
              </a:rPr>
              <a:t>施工後</a:t>
            </a:r>
          </a:p>
        </p:txBody>
      </p:sp>
      <p:cxnSp>
        <p:nvCxnSpPr>
          <p:cNvPr id="6" name="直線矢印コネクタ 5">
            <a:extLst>
              <a:ext uri="{FF2B5EF4-FFF2-40B4-BE49-F238E27FC236}">
                <a16:creationId xmlns:a16="http://schemas.microsoft.com/office/drawing/2014/main" id="{2D5A2870-04DC-5DF9-D168-7A1266D660C9}"/>
              </a:ext>
            </a:extLst>
          </p:cNvPr>
          <p:cNvCxnSpPr>
            <a:cxnSpLocks/>
            <a:stCxn id="4" idx="2"/>
          </p:cNvCxnSpPr>
          <p:nvPr/>
        </p:nvCxnSpPr>
        <p:spPr>
          <a:xfrm flipH="1">
            <a:off x="7784454" y="2040370"/>
            <a:ext cx="39460" cy="27772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1">
            <a:extLst>
              <a:ext uri="{FF2B5EF4-FFF2-40B4-BE49-F238E27FC236}">
                <a16:creationId xmlns:a16="http://schemas.microsoft.com/office/drawing/2014/main" id="{B7A05E30-C0C7-DFEC-18E8-C4AEC77BC0CB}"/>
              </a:ext>
            </a:extLst>
          </p:cNvPr>
          <p:cNvSpPr>
            <a:spLocks noGrp="1"/>
          </p:cNvSpPr>
          <p:nvPr>
            <p:ph type="sldNum" sz="quarter" idx="12"/>
          </p:nvPr>
        </p:nvSpPr>
        <p:spPr>
          <a:xfrm>
            <a:off x="9448800" y="6418842"/>
            <a:ext cx="2743200" cy="365125"/>
          </a:xfrm>
        </p:spPr>
        <p:txBody>
          <a:bodyPr/>
          <a:lstStyle/>
          <a:p>
            <a:r>
              <a:rPr kumimoji="1" lang="en-US" altLang="ja-JP" sz="1600" b="1" i="1" dirty="0"/>
              <a:t>15</a:t>
            </a:r>
            <a:endParaRPr kumimoji="1" lang="ja-JP" altLang="en-US" sz="1600" b="1" i="1" dirty="0"/>
          </a:p>
        </p:txBody>
      </p:sp>
    </p:spTree>
    <p:extLst>
      <p:ext uri="{BB962C8B-B14F-4D97-AF65-F5344CB8AC3E}">
        <p14:creationId xmlns:p14="http://schemas.microsoft.com/office/powerpoint/2010/main" val="1117127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3DB0-502B-6538-2F41-2331F47CC6A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288B085-1479-B82E-3B28-4F86AAFAF40A}"/>
              </a:ext>
            </a:extLst>
          </p:cNvPr>
          <p:cNvSpPr/>
          <p:nvPr/>
        </p:nvSpPr>
        <p:spPr>
          <a:xfrm>
            <a:off x="0" y="0"/>
            <a:ext cx="12192000" cy="740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E3178AE-D634-86AD-C860-9EF56FF8E8F7}"/>
              </a:ext>
            </a:extLst>
          </p:cNvPr>
          <p:cNvSpPr txBox="1"/>
          <p:nvPr/>
        </p:nvSpPr>
        <p:spPr>
          <a:xfrm>
            <a:off x="481549" y="150174"/>
            <a:ext cx="2262158" cy="461665"/>
          </a:xfrm>
          <a:prstGeom prst="rect">
            <a:avLst/>
          </a:prstGeom>
          <a:noFill/>
        </p:spPr>
        <p:txBody>
          <a:bodyPr wrap="none" rtlCol="0">
            <a:spAutoFit/>
          </a:bodyPr>
          <a:lstStyle/>
          <a:p>
            <a:r>
              <a:rPr kumimoji="1" lang="ja-JP" altLang="en-US" sz="2400" b="1" spc="300" dirty="0"/>
              <a:t>発表のまとめ</a:t>
            </a:r>
          </a:p>
        </p:txBody>
      </p:sp>
      <p:sp>
        <p:nvSpPr>
          <p:cNvPr id="6" name="正方形/長方形 5">
            <a:extLst>
              <a:ext uri="{FF2B5EF4-FFF2-40B4-BE49-F238E27FC236}">
                <a16:creationId xmlns:a16="http://schemas.microsoft.com/office/drawing/2014/main" id="{48DA84C8-BB0C-65EE-55B0-5B17A7B12CFD}"/>
              </a:ext>
            </a:extLst>
          </p:cNvPr>
          <p:cNvSpPr/>
          <p:nvPr/>
        </p:nvSpPr>
        <p:spPr>
          <a:xfrm>
            <a:off x="0" y="6117220"/>
            <a:ext cx="12192000" cy="740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8032128-EE34-F0C9-8BFA-47CB5B35F012}"/>
              </a:ext>
            </a:extLst>
          </p:cNvPr>
          <p:cNvSpPr txBox="1"/>
          <p:nvPr/>
        </p:nvSpPr>
        <p:spPr>
          <a:xfrm>
            <a:off x="1612628" y="1544558"/>
            <a:ext cx="9002111" cy="4572662"/>
          </a:xfrm>
          <a:prstGeom prst="rect">
            <a:avLst/>
          </a:prstGeom>
          <a:noFill/>
        </p:spPr>
        <p:txBody>
          <a:bodyPr wrap="square" rtlCol="0">
            <a:spAutoFit/>
          </a:bodyPr>
          <a:lstStyle/>
          <a:p>
            <a:pPr>
              <a:lnSpc>
                <a:spcPct val="150000"/>
              </a:lnSpc>
            </a:pPr>
            <a:r>
              <a:rPr kumimoji="1" lang="en-US" altLang="ja-JP" sz="2800" b="1" spc="300" dirty="0"/>
              <a:t>1</a:t>
            </a:r>
            <a:r>
              <a:rPr kumimoji="1" lang="ja-JP" altLang="en-US" sz="2800" b="1" spc="300" dirty="0"/>
              <a:t>　入札制度</a:t>
            </a:r>
            <a:endParaRPr kumimoji="1" lang="en-US" altLang="ja-JP" sz="2800" b="1" spc="300" dirty="0"/>
          </a:p>
          <a:p>
            <a:pPr>
              <a:lnSpc>
                <a:spcPct val="150000"/>
              </a:lnSpc>
            </a:pPr>
            <a:r>
              <a:rPr kumimoji="1" lang="ja-JP" altLang="en-US" sz="2000" b="1" spc="300" dirty="0"/>
              <a:t>　　・企業の地域性、社会性の評価を</a:t>
            </a:r>
            <a:endParaRPr kumimoji="1" lang="en-US" altLang="ja-JP" sz="2000" b="1" spc="300" dirty="0"/>
          </a:p>
          <a:p>
            <a:pPr>
              <a:lnSpc>
                <a:spcPct val="150000"/>
              </a:lnSpc>
            </a:pPr>
            <a:r>
              <a:rPr lang="ja-JP" altLang="en-US" sz="2000" b="1" spc="300" dirty="0"/>
              <a:t>　　・地域事情を反映するため発注機関毎に</a:t>
            </a:r>
            <a:endParaRPr lang="en-US" altLang="ja-JP" sz="2000" b="1" spc="300" dirty="0"/>
          </a:p>
          <a:p>
            <a:pPr>
              <a:lnSpc>
                <a:spcPct val="150000"/>
              </a:lnSpc>
            </a:pPr>
            <a:endParaRPr lang="en-US" altLang="ja-JP" sz="2000" b="1" spc="300" dirty="0"/>
          </a:p>
          <a:p>
            <a:pPr>
              <a:lnSpc>
                <a:spcPct val="150000"/>
              </a:lnSpc>
            </a:pPr>
            <a:r>
              <a:rPr kumimoji="1" lang="en-US" altLang="ja-JP" sz="2800" b="1" spc="300" dirty="0"/>
              <a:t>2</a:t>
            </a:r>
            <a:r>
              <a:rPr kumimoji="1" lang="ja-JP" altLang="en-US" sz="2800" b="1" spc="300" dirty="0"/>
              <a:t>　民有林への「選ばれる森林土木」について</a:t>
            </a:r>
            <a:endParaRPr kumimoji="1" lang="en-US" altLang="ja-JP" sz="2800" b="1" spc="300" dirty="0"/>
          </a:p>
          <a:p>
            <a:pPr>
              <a:lnSpc>
                <a:spcPct val="150000"/>
              </a:lnSpc>
            </a:pPr>
            <a:r>
              <a:rPr kumimoji="1" lang="ja-JP" altLang="en-US" sz="2000" b="1" spc="300" dirty="0"/>
              <a:t>　　・ＥＳＤを地方自治体へも　　</a:t>
            </a:r>
            <a:endParaRPr kumimoji="1" lang="en-US" altLang="ja-JP" sz="2000" b="1" spc="300" dirty="0"/>
          </a:p>
          <a:p>
            <a:pPr>
              <a:lnSpc>
                <a:spcPct val="150000"/>
              </a:lnSpc>
            </a:pPr>
            <a:endParaRPr lang="en-US" altLang="ja-JP" sz="2000" b="1" spc="300" dirty="0"/>
          </a:p>
          <a:p>
            <a:pPr>
              <a:lnSpc>
                <a:spcPct val="150000"/>
              </a:lnSpc>
            </a:pPr>
            <a:endParaRPr kumimoji="1" lang="en-US" altLang="ja-JP" sz="2000" b="1" spc="300" dirty="0"/>
          </a:p>
          <a:p>
            <a:pPr>
              <a:lnSpc>
                <a:spcPct val="150000"/>
              </a:lnSpc>
            </a:pPr>
            <a:endParaRPr kumimoji="1" lang="en-US" altLang="ja-JP" sz="2000" b="1" spc="300" dirty="0"/>
          </a:p>
        </p:txBody>
      </p:sp>
      <p:sp>
        <p:nvSpPr>
          <p:cNvPr id="12" name="スライド番号プレースホルダー 11">
            <a:extLst>
              <a:ext uri="{FF2B5EF4-FFF2-40B4-BE49-F238E27FC236}">
                <a16:creationId xmlns:a16="http://schemas.microsoft.com/office/drawing/2014/main" id="{F8578FD4-402D-93AB-FB39-754670A743FC}"/>
              </a:ext>
            </a:extLst>
          </p:cNvPr>
          <p:cNvSpPr>
            <a:spLocks noGrp="1"/>
          </p:cNvSpPr>
          <p:nvPr>
            <p:ph type="sldNum" sz="quarter" idx="12"/>
          </p:nvPr>
        </p:nvSpPr>
        <p:spPr/>
        <p:txBody>
          <a:bodyPr/>
          <a:lstStyle/>
          <a:p>
            <a:r>
              <a:rPr lang="en-US" altLang="ja-JP" dirty="0"/>
              <a:t>16</a:t>
            </a:r>
            <a:endParaRPr lang="ja-JP" altLang="en-US" b="1" dirty="0"/>
          </a:p>
        </p:txBody>
      </p:sp>
    </p:spTree>
    <p:extLst>
      <p:ext uri="{BB962C8B-B14F-4D97-AF65-F5344CB8AC3E}">
        <p14:creationId xmlns:p14="http://schemas.microsoft.com/office/powerpoint/2010/main" val="270451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9A86-0A63-A3F8-3AB4-8A06C79DB04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984EB7C-8DE5-5812-4AAD-4D4D9E42041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
        <p:nvSpPr>
          <p:cNvPr id="2" name="正方形/長方形 1">
            <a:extLst>
              <a:ext uri="{FF2B5EF4-FFF2-40B4-BE49-F238E27FC236}">
                <a16:creationId xmlns:a16="http://schemas.microsoft.com/office/drawing/2014/main" id="{7772B6C9-1E77-EFA5-D1BA-DE381C2E87BB}"/>
              </a:ext>
            </a:extLst>
          </p:cNvPr>
          <p:cNvSpPr/>
          <p:nvPr/>
        </p:nvSpPr>
        <p:spPr>
          <a:xfrm>
            <a:off x="0" y="0"/>
            <a:ext cx="12192000" cy="740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A1B8F39-15AF-5463-0401-17467FB549D1}"/>
              </a:ext>
            </a:extLst>
          </p:cNvPr>
          <p:cNvSpPr txBox="1"/>
          <p:nvPr/>
        </p:nvSpPr>
        <p:spPr>
          <a:xfrm>
            <a:off x="481549" y="150174"/>
            <a:ext cx="1999265" cy="461665"/>
          </a:xfrm>
          <a:prstGeom prst="rect">
            <a:avLst/>
          </a:prstGeom>
          <a:noFill/>
        </p:spPr>
        <p:txBody>
          <a:bodyPr wrap="none" rtlCol="0">
            <a:spAutoFit/>
          </a:bodyPr>
          <a:lstStyle/>
          <a:p>
            <a:r>
              <a:rPr kumimoji="1" lang="en-US" altLang="ja-JP" sz="2400" b="1" spc="300" dirty="0"/>
              <a:t>MESSAGE</a:t>
            </a:r>
            <a:endParaRPr kumimoji="1" lang="ja-JP" altLang="en-US" sz="2400" b="1" spc="300" dirty="0"/>
          </a:p>
        </p:txBody>
      </p:sp>
      <p:sp>
        <p:nvSpPr>
          <p:cNvPr id="6" name="正方形/長方形 5">
            <a:extLst>
              <a:ext uri="{FF2B5EF4-FFF2-40B4-BE49-F238E27FC236}">
                <a16:creationId xmlns:a16="http://schemas.microsoft.com/office/drawing/2014/main" id="{F2FC81F9-A2D7-D3C9-FC19-54592C753CB0}"/>
              </a:ext>
            </a:extLst>
          </p:cNvPr>
          <p:cNvSpPr/>
          <p:nvPr/>
        </p:nvSpPr>
        <p:spPr>
          <a:xfrm>
            <a:off x="0" y="6117220"/>
            <a:ext cx="12192000" cy="740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6144BFB-AFA4-595E-CF48-9986A0FEDAD4}"/>
              </a:ext>
            </a:extLst>
          </p:cNvPr>
          <p:cNvSpPr txBox="1"/>
          <p:nvPr/>
        </p:nvSpPr>
        <p:spPr>
          <a:xfrm>
            <a:off x="3938996" y="1789000"/>
            <a:ext cx="4314001" cy="510011"/>
          </a:xfrm>
          <a:prstGeom prst="rect">
            <a:avLst/>
          </a:prstGeom>
          <a:noFill/>
        </p:spPr>
        <p:txBody>
          <a:bodyPr wrap="none" rtlCol="0">
            <a:spAutoFit/>
          </a:bodyPr>
          <a:lstStyle/>
          <a:p>
            <a:pPr algn="ctr">
              <a:lnSpc>
                <a:spcPct val="150000"/>
              </a:lnSpc>
            </a:pPr>
            <a:r>
              <a:rPr kumimoji="1" lang="ja-JP" altLang="en-US" sz="2000" b="1" spc="300" dirty="0">
                <a:solidFill>
                  <a:schemeClr val="bg1"/>
                </a:solidFill>
              </a:rPr>
              <a:t>ご清聴ありがとうございました</a:t>
            </a:r>
            <a:endParaRPr kumimoji="1" lang="en-US" altLang="ja-JP" sz="2000" b="1" spc="300" dirty="0">
              <a:solidFill>
                <a:schemeClr val="bg1"/>
              </a:solidFill>
            </a:endParaRPr>
          </a:p>
        </p:txBody>
      </p:sp>
      <p:sp>
        <p:nvSpPr>
          <p:cNvPr id="12" name="スライド番号プレースホルダー 11">
            <a:extLst>
              <a:ext uri="{FF2B5EF4-FFF2-40B4-BE49-F238E27FC236}">
                <a16:creationId xmlns:a16="http://schemas.microsoft.com/office/drawing/2014/main" id="{0AC12D3E-8CE1-753F-226B-5140F478FE11}"/>
              </a:ext>
            </a:extLst>
          </p:cNvPr>
          <p:cNvSpPr>
            <a:spLocks noGrp="1"/>
          </p:cNvSpPr>
          <p:nvPr>
            <p:ph type="sldNum" sz="quarter" idx="12"/>
          </p:nvPr>
        </p:nvSpPr>
        <p:spPr/>
        <p:txBody>
          <a:bodyPr/>
          <a:lstStyle/>
          <a:p>
            <a:r>
              <a:rPr lang="en-US" altLang="ja-JP" dirty="0"/>
              <a:t>16</a:t>
            </a:r>
            <a:endParaRPr lang="ja-JP" altLang="en-US" b="1" dirty="0"/>
          </a:p>
        </p:txBody>
      </p:sp>
    </p:spTree>
    <p:extLst>
      <p:ext uri="{BB962C8B-B14F-4D97-AF65-F5344CB8AC3E}">
        <p14:creationId xmlns:p14="http://schemas.microsoft.com/office/powerpoint/2010/main" val="160924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F65A087-2357-C178-2A51-6E66759AF22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66C0A65E-8779-0DF5-3737-136BAA3BAEB2}"/>
              </a:ext>
            </a:extLst>
          </p:cNvPr>
          <p:cNvSpPr txBox="1"/>
          <p:nvPr/>
        </p:nvSpPr>
        <p:spPr>
          <a:xfrm>
            <a:off x="2310348" y="1954974"/>
            <a:ext cx="7225055" cy="1470724"/>
          </a:xfrm>
          <a:prstGeom prst="rect">
            <a:avLst/>
          </a:prstGeom>
          <a:noFill/>
        </p:spPr>
        <p:txBody>
          <a:bodyPr wrap="none" rtlCol="0">
            <a:spAutoFit/>
          </a:bodyPr>
          <a:lstStyle/>
          <a:p>
            <a:pPr marL="457200" indent="-457200">
              <a:lnSpc>
                <a:spcPct val="200000"/>
              </a:lnSpc>
              <a:buFont typeface="+mj-lt"/>
              <a:buAutoNum type="arabicPeriod"/>
            </a:pPr>
            <a:r>
              <a:rPr kumimoji="1" lang="ja-JP" altLang="en-US" sz="2400" b="1" spc="300" dirty="0">
                <a:solidFill>
                  <a:schemeClr val="bg1"/>
                </a:solidFill>
              </a:rPr>
              <a:t>民有林治山事業における施工事例について</a:t>
            </a:r>
            <a:endParaRPr kumimoji="1" lang="en-US" altLang="ja-JP" sz="2400" b="1" spc="300" dirty="0">
              <a:solidFill>
                <a:schemeClr val="bg1"/>
              </a:solidFill>
            </a:endParaRPr>
          </a:p>
          <a:p>
            <a:pPr marL="457200" indent="-457200">
              <a:lnSpc>
                <a:spcPct val="200000"/>
              </a:lnSpc>
              <a:buFont typeface="+mj-lt"/>
              <a:buAutoNum type="arabicPeriod"/>
            </a:pPr>
            <a:r>
              <a:rPr lang="ja-JP" altLang="en-US" sz="2400" b="1" spc="300" dirty="0">
                <a:solidFill>
                  <a:schemeClr val="bg1"/>
                </a:solidFill>
              </a:rPr>
              <a:t>その他関連する課題や要望について</a:t>
            </a:r>
            <a:endParaRPr kumimoji="1" lang="ja-JP" altLang="en-US" sz="2400" b="1" spc="300" dirty="0">
              <a:solidFill>
                <a:schemeClr val="bg1"/>
              </a:solidFill>
            </a:endParaRPr>
          </a:p>
        </p:txBody>
      </p:sp>
      <p:sp>
        <p:nvSpPr>
          <p:cNvPr id="4" name="テキスト ボックス 3">
            <a:extLst>
              <a:ext uri="{FF2B5EF4-FFF2-40B4-BE49-F238E27FC236}">
                <a16:creationId xmlns:a16="http://schemas.microsoft.com/office/drawing/2014/main" id="{02F3F58B-A497-893A-6E97-0FAC095E3EEB}"/>
              </a:ext>
            </a:extLst>
          </p:cNvPr>
          <p:cNvSpPr txBox="1"/>
          <p:nvPr/>
        </p:nvSpPr>
        <p:spPr>
          <a:xfrm>
            <a:off x="-631928" y="-293922"/>
            <a:ext cx="2031325" cy="6905095"/>
          </a:xfrm>
          <a:prstGeom prst="rect">
            <a:avLst/>
          </a:prstGeom>
          <a:noFill/>
        </p:spPr>
        <p:txBody>
          <a:bodyPr vert="eaVert" wrap="none" rtlCol="0">
            <a:spAutoFit/>
          </a:bodyPr>
          <a:lstStyle/>
          <a:p>
            <a:r>
              <a:rPr kumimoji="1" lang="de-DE" altLang="ja-JP" sz="12000" b="1" dirty="0">
                <a:solidFill>
                  <a:schemeClr val="bg1">
                    <a:alpha val="50000"/>
                  </a:schemeClr>
                </a:solidFill>
              </a:rPr>
              <a:t>Contents</a:t>
            </a:r>
            <a:endParaRPr kumimoji="1" lang="ja-JP" altLang="en-US" sz="12000" b="1" dirty="0">
              <a:solidFill>
                <a:schemeClr val="bg1">
                  <a:alpha val="50000"/>
                </a:schemeClr>
              </a:solidFill>
            </a:endParaRPr>
          </a:p>
        </p:txBody>
      </p:sp>
    </p:spTree>
    <p:extLst>
      <p:ext uri="{BB962C8B-B14F-4D97-AF65-F5344CB8AC3E}">
        <p14:creationId xmlns:p14="http://schemas.microsoft.com/office/powerpoint/2010/main" val="3097344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E7ECE-944B-9A53-1A80-E7448EDC2945}"/>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66A13DE3-9A7E-6841-EC2F-892A406F0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237" y="0"/>
            <a:ext cx="7762461" cy="6858000"/>
          </a:xfrm>
          <a:prstGeom prst="rect">
            <a:avLst/>
          </a:prstGeom>
        </p:spPr>
      </p:pic>
      <p:sp>
        <p:nvSpPr>
          <p:cNvPr id="7" name="スライド番号プレースホルダー 6">
            <a:extLst>
              <a:ext uri="{FF2B5EF4-FFF2-40B4-BE49-F238E27FC236}">
                <a16:creationId xmlns:a16="http://schemas.microsoft.com/office/drawing/2014/main" id="{637C63A9-13F5-9714-2D26-D8031D34D246}"/>
              </a:ext>
            </a:extLst>
          </p:cNvPr>
          <p:cNvSpPr>
            <a:spLocks noGrp="1"/>
          </p:cNvSpPr>
          <p:nvPr>
            <p:ph type="sldNum" sz="quarter" idx="12"/>
          </p:nvPr>
        </p:nvSpPr>
        <p:spPr/>
        <p:txBody>
          <a:bodyPr/>
          <a:lstStyle/>
          <a:p>
            <a:r>
              <a:rPr lang="en-US" altLang="ja-JP" b="1" dirty="0"/>
              <a:t>1</a:t>
            </a:r>
            <a:endParaRPr lang="ja-JP" altLang="en-US" b="1" dirty="0"/>
          </a:p>
        </p:txBody>
      </p:sp>
    </p:spTree>
    <p:extLst>
      <p:ext uri="{BB962C8B-B14F-4D97-AF65-F5344CB8AC3E}">
        <p14:creationId xmlns:p14="http://schemas.microsoft.com/office/powerpoint/2010/main" val="395855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6AB7-8123-32A1-8A00-B3D827DD733D}"/>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BE38BC97-FDC5-B72E-0FBC-F5829C488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44" y="827809"/>
            <a:ext cx="6931671" cy="5541818"/>
          </a:xfrm>
          <a:prstGeom prst="rect">
            <a:avLst/>
          </a:prstGeom>
        </p:spPr>
      </p:pic>
      <p:pic>
        <p:nvPicPr>
          <p:cNvPr id="45" name="図 44">
            <a:extLst>
              <a:ext uri="{FF2B5EF4-FFF2-40B4-BE49-F238E27FC236}">
                <a16:creationId xmlns:a16="http://schemas.microsoft.com/office/drawing/2014/main" id="{38742E62-4C8C-73BB-56D9-6F20E593A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327" y="-229547"/>
            <a:ext cx="5555673" cy="4166755"/>
          </a:xfrm>
          <a:prstGeom prst="rect">
            <a:avLst/>
          </a:prstGeom>
        </p:spPr>
      </p:pic>
      <p:pic>
        <p:nvPicPr>
          <p:cNvPr id="43" name="図 42">
            <a:extLst>
              <a:ext uri="{FF2B5EF4-FFF2-40B4-BE49-F238E27FC236}">
                <a16:creationId xmlns:a16="http://schemas.microsoft.com/office/drawing/2014/main" id="{505DB3C2-D1A8-6144-7049-D746900CA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327" y="3390991"/>
            <a:ext cx="5250874" cy="3500583"/>
          </a:xfrm>
          <a:prstGeom prst="rect">
            <a:avLst/>
          </a:prstGeom>
        </p:spPr>
      </p:pic>
      <p:sp>
        <p:nvSpPr>
          <p:cNvPr id="7" name="スライド番号プレースホルダー 6">
            <a:extLst>
              <a:ext uri="{FF2B5EF4-FFF2-40B4-BE49-F238E27FC236}">
                <a16:creationId xmlns:a16="http://schemas.microsoft.com/office/drawing/2014/main" id="{EE312A1D-8D17-3274-DDAA-75A3C29FCF6F}"/>
              </a:ext>
            </a:extLst>
          </p:cNvPr>
          <p:cNvSpPr>
            <a:spLocks noGrp="1"/>
          </p:cNvSpPr>
          <p:nvPr>
            <p:ph type="sldNum" sz="quarter" idx="12"/>
          </p:nvPr>
        </p:nvSpPr>
        <p:spPr/>
        <p:txBody>
          <a:bodyPr/>
          <a:lstStyle/>
          <a:p>
            <a:r>
              <a:rPr lang="en-US" altLang="ja-JP" b="1" dirty="0"/>
              <a:t>2</a:t>
            </a:r>
            <a:endParaRPr lang="ja-JP" altLang="en-US" b="1" dirty="0"/>
          </a:p>
        </p:txBody>
      </p:sp>
    </p:spTree>
    <p:extLst>
      <p:ext uri="{BB962C8B-B14F-4D97-AF65-F5344CB8AC3E}">
        <p14:creationId xmlns:p14="http://schemas.microsoft.com/office/powerpoint/2010/main" val="394376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E0262-D5B9-52C8-4ADE-2F963B012385}"/>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AAF100C-73DF-71EB-9DB6-787EF4936C29}"/>
              </a:ext>
            </a:extLst>
          </p:cNvPr>
          <p:cNvGrpSpPr/>
          <p:nvPr/>
        </p:nvGrpSpPr>
        <p:grpSpPr>
          <a:xfrm>
            <a:off x="2712360" y="0"/>
            <a:ext cx="9402669" cy="6858000"/>
            <a:chOff x="1715766" y="154112"/>
            <a:chExt cx="9402669" cy="6858000"/>
          </a:xfrm>
        </p:grpSpPr>
        <p:pic>
          <p:nvPicPr>
            <p:cNvPr id="6" name="図 5">
              <a:extLst>
                <a:ext uri="{FF2B5EF4-FFF2-40B4-BE49-F238E27FC236}">
                  <a16:creationId xmlns:a16="http://schemas.microsoft.com/office/drawing/2014/main" id="{603B059C-8CB4-1FF3-97B5-728B0723F39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5974" y="154112"/>
              <a:ext cx="7762461" cy="6858000"/>
            </a:xfrm>
            <a:prstGeom prst="rect">
              <a:avLst/>
            </a:prstGeom>
          </p:spPr>
        </p:pic>
        <p:grpSp>
          <p:nvGrpSpPr>
            <p:cNvPr id="37" name="グループ化 36">
              <a:extLst>
                <a:ext uri="{FF2B5EF4-FFF2-40B4-BE49-F238E27FC236}">
                  <a16:creationId xmlns:a16="http://schemas.microsoft.com/office/drawing/2014/main" id="{B2DCF3C3-98BF-CFC6-9052-5B84408FCFA6}"/>
                </a:ext>
              </a:extLst>
            </p:cNvPr>
            <p:cNvGrpSpPr/>
            <p:nvPr/>
          </p:nvGrpSpPr>
          <p:grpSpPr>
            <a:xfrm>
              <a:off x="2644225" y="4785569"/>
              <a:ext cx="2220038" cy="1069606"/>
              <a:chOff x="1042855" y="4387787"/>
              <a:chExt cx="2220038" cy="1069606"/>
            </a:xfrm>
            <a:solidFill>
              <a:schemeClr val="tx1"/>
            </a:solidFill>
          </p:grpSpPr>
          <p:sp>
            <p:nvSpPr>
              <p:cNvPr id="38" name="楕円 37">
                <a:extLst>
                  <a:ext uri="{FF2B5EF4-FFF2-40B4-BE49-F238E27FC236}">
                    <a16:creationId xmlns:a16="http://schemas.microsoft.com/office/drawing/2014/main" id="{9CA772C7-F309-36F4-6400-9EA3CDE2D05D}"/>
                  </a:ext>
                </a:extLst>
              </p:cNvPr>
              <p:cNvSpPr/>
              <p:nvPr/>
            </p:nvSpPr>
            <p:spPr>
              <a:xfrm>
                <a:off x="3110494" y="5304994"/>
                <a:ext cx="152399" cy="152399"/>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cxnSp>
            <p:nvCxnSpPr>
              <p:cNvPr id="39" name="直線コネクタ 38">
                <a:extLst>
                  <a:ext uri="{FF2B5EF4-FFF2-40B4-BE49-F238E27FC236}">
                    <a16:creationId xmlns:a16="http://schemas.microsoft.com/office/drawing/2014/main" id="{07A4880D-09A6-F4DD-452E-4E2EBD50E420}"/>
                  </a:ext>
                </a:extLst>
              </p:cNvPr>
              <p:cNvCxnSpPr>
                <a:cxnSpLocks/>
                <a:stCxn id="38" idx="1"/>
              </p:cNvCxnSpPr>
              <p:nvPr/>
            </p:nvCxnSpPr>
            <p:spPr>
              <a:xfrm flipH="1" flipV="1">
                <a:off x="3021871" y="5175609"/>
                <a:ext cx="110941" cy="1517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AB85956B-FF48-D999-2057-0E05A2C1FD5B}"/>
                  </a:ext>
                </a:extLst>
              </p:cNvPr>
              <p:cNvCxnSpPr>
                <a:cxnSpLocks/>
                <a:endCxn id="41" idx="3"/>
              </p:cNvCxnSpPr>
              <p:nvPr/>
            </p:nvCxnSpPr>
            <p:spPr>
              <a:xfrm flipH="1" flipV="1">
                <a:off x="1042855" y="4387787"/>
                <a:ext cx="1982326" cy="78782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テキスト ボックス 40">
              <a:extLst>
                <a:ext uri="{FF2B5EF4-FFF2-40B4-BE49-F238E27FC236}">
                  <a16:creationId xmlns:a16="http://schemas.microsoft.com/office/drawing/2014/main" id="{3FB56C11-3256-1A3B-AE6D-A1E3F46EA603}"/>
                </a:ext>
              </a:extLst>
            </p:cNvPr>
            <p:cNvSpPr txBox="1"/>
            <p:nvPr/>
          </p:nvSpPr>
          <p:spPr>
            <a:xfrm>
              <a:off x="1715766" y="4554736"/>
              <a:ext cx="928459" cy="461665"/>
            </a:xfrm>
            <a:prstGeom prst="rect">
              <a:avLst/>
            </a:prstGeom>
            <a:noFill/>
          </p:spPr>
          <p:txBody>
            <a:bodyPr wrap="none" rtlCol="0">
              <a:spAutoFit/>
            </a:bodyPr>
            <a:lstStyle/>
            <a:p>
              <a:r>
                <a:rPr kumimoji="1" lang="ja-JP" altLang="en-US" sz="2400" b="1" spc="500" dirty="0">
                  <a:latin typeface="+mn-ea"/>
                </a:rPr>
                <a:t>現場</a:t>
              </a:r>
            </a:p>
          </p:txBody>
        </p:sp>
      </p:grpSp>
      <p:sp>
        <p:nvSpPr>
          <p:cNvPr id="3" name="テキスト ボックス 2">
            <a:extLst>
              <a:ext uri="{FF2B5EF4-FFF2-40B4-BE49-F238E27FC236}">
                <a16:creationId xmlns:a16="http://schemas.microsoft.com/office/drawing/2014/main" id="{DE345F28-D355-E4A7-8D23-A194FD48C6B1}"/>
              </a:ext>
            </a:extLst>
          </p:cNvPr>
          <p:cNvSpPr txBox="1"/>
          <p:nvPr/>
        </p:nvSpPr>
        <p:spPr>
          <a:xfrm>
            <a:off x="-32485" y="0"/>
            <a:ext cx="4664467" cy="4851480"/>
          </a:xfrm>
          <a:prstGeom prst="rect">
            <a:avLst/>
          </a:prstGeom>
          <a:solidFill>
            <a:schemeClr val="accent5">
              <a:alpha val="36000"/>
            </a:schemeClr>
          </a:solidFill>
        </p:spPr>
        <p:txBody>
          <a:bodyPr wrap="square" lIns="0" tIns="324000" rIns="0" bIns="0" rtlCol="0">
            <a:spAutoFit/>
          </a:bodyPr>
          <a:lstStyle/>
          <a:p>
            <a:pPr algn="ctr"/>
            <a:r>
              <a:rPr lang="ja-JP" altLang="en-US" sz="2400" b="1" dirty="0"/>
              <a:t> 令和</a:t>
            </a:r>
            <a:r>
              <a:rPr lang="en-US" altLang="ja-JP" sz="2400" b="1" dirty="0"/>
              <a:t>7</a:t>
            </a:r>
            <a:r>
              <a:rPr lang="ja-JP" altLang="en-US" sz="2400" b="1" dirty="0"/>
              <a:t>年度 復旧治山事業「小原」</a:t>
            </a:r>
          </a:p>
          <a:p>
            <a:endParaRPr kumimoji="1" lang="en-US" altLang="ja-JP" dirty="0"/>
          </a:p>
          <a:p>
            <a:r>
              <a:rPr kumimoji="1" lang="ja-JP" altLang="en-US" dirty="0"/>
              <a:t>　　◼️発注：富山県</a:t>
            </a:r>
            <a:r>
              <a:rPr kumimoji="1" lang="ja-JP" altLang="en-US" sz="1600" dirty="0"/>
              <a:t>（砺波農林振興センター）</a:t>
            </a:r>
            <a:endParaRPr kumimoji="1" lang="en-US" altLang="ja-JP" sz="1600" dirty="0"/>
          </a:p>
          <a:p>
            <a:r>
              <a:rPr lang="ja-JP" altLang="en-US" dirty="0"/>
              <a:t>　</a:t>
            </a:r>
            <a:endParaRPr lang="en-US" altLang="ja-JP" dirty="0"/>
          </a:p>
          <a:p>
            <a:r>
              <a:rPr kumimoji="1" lang="ja-JP" altLang="en-US" dirty="0"/>
              <a:t>　　◼️工種：</a:t>
            </a:r>
            <a:r>
              <a:rPr lang="ja-JP" altLang="en-US" dirty="0"/>
              <a:t>一般土木</a:t>
            </a:r>
            <a:endParaRPr lang="en-US" altLang="ja-JP" dirty="0"/>
          </a:p>
          <a:p>
            <a:endParaRPr lang="en-US" altLang="ja-JP" dirty="0"/>
          </a:p>
          <a:p>
            <a:r>
              <a:rPr kumimoji="1" lang="ja-JP" altLang="en-US" dirty="0"/>
              <a:t>　　◼️入札方式：</a:t>
            </a:r>
            <a:r>
              <a:rPr lang="ja-JP" altLang="en-US" dirty="0"/>
              <a:t>総合評価方式</a:t>
            </a:r>
            <a:endParaRPr lang="en-US" altLang="ja-JP" dirty="0"/>
          </a:p>
          <a:p>
            <a:endParaRPr lang="en-US" altLang="ja-JP" dirty="0"/>
          </a:p>
          <a:p>
            <a:r>
              <a:rPr lang="ja-JP" altLang="en-US" dirty="0"/>
              <a:t>　　◼️予定価格：</a:t>
            </a:r>
            <a:r>
              <a:rPr lang="en-US" altLang="ja-JP" dirty="0"/>
              <a:t>65,710,000</a:t>
            </a:r>
            <a:r>
              <a:rPr lang="ja-JP" altLang="en-US" dirty="0"/>
              <a:t>円（事前公表）</a:t>
            </a:r>
            <a:endParaRPr lang="en-US" altLang="ja-JP" dirty="0"/>
          </a:p>
          <a:p>
            <a:endParaRPr lang="en-US" altLang="ja-JP" dirty="0"/>
          </a:p>
          <a:p>
            <a:r>
              <a:rPr kumimoji="1" lang="ja-JP" altLang="en-US" dirty="0"/>
              <a:t>　　◼️契約金額：</a:t>
            </a:r>
            <a:r>
              <a:rPr lang="en-US" altLang="ja-JP" dirty="0"/>
              <a:t>65,230,000</a:t>
            </a:r>
            <a:r>
              <a:rPr lang="ja-JP" altLang="en-US" dirty="0"/>
              <a:t>円</a:t>
            </a:r>
            <a:endParaRPr lang="en-US" altLang="ja-JP" dirty="0"/>
          </a:p>
          <a:p>
            <a:endParaRPr lang="en-US" altLang="ja-JP" dirty="0"/>
          </a:p>
          <a:p>
            <a:r>
              <a:rPr lang="ja-JP" altLang="en-US" dirty="0"/>
              <a:t>　　◼️工期：自 令和</a:t>
            </a:r>
            <a:r>
              <a:rPr lang="en-US" altLang="ja-JP" dirty="0"/>
              <a:t>7</a:t>
            </a:r>
            <a:r>
              <a:rPr lang="ja-JP" altLang="en-US" dirty="0"/>
              <a:t>年  </a:t>
            </a:r>
            <a:r>
              <a:rPr lang="en-US" altLang="ja-JP" dirty="0"/>
              <a:t>6</a:t>
            </a:r>
            <a:r>
              <a:rPr lang="ja-JP" altLang="en-US" dirty="0"/>
              <a:t>月  </a:t>
            </a:r>
            <a:r>
              <a:rPr lang="en-US" altLang="ja-JP" dirty="0"/>
              <a:t>9</a:t>
            </a:r>
            <a:r>
              <a:rPr lang="ja-JP" altLang="en-US" dirty="0"/>
              <a:t>日</a:t>
            </a:r>
            <a:endParaRPr lang="en-US" altLang="ja-JP" dirty="0"/>
          </a:p>
          <a:p>
            <a:r>
              <a:rPr lang="ja-JP" altLang="en-US" dirty="0"/>
              <a:t>　　　　　　至 令和</a:t>
            </a:r>
            <a:r>
              <a:rPr lang="en-US" altLang="ja-JP" dirty="0"/>
              <a:t>7</a:t>
            </a:r>
            <a:r>
              <a:rPr lang="ja-JP" altLang="en-US" dirty="0"/>
              <a:t>年</a:t>
            </a:r>
            <a:r>
              <a:rPr lang="en-US" altLang="ja-JP" dirty="0"/>
              <a:t>12</a:t>
            </a:r>
            <a:r>
              <a:rPr lang="ja-JP" altLang="en-US" dirty="0"/>
              <a:t>月</a:t>
            </a:r>
            <a:r>
              <a:rPr lang="en-US" altLang="ja-JP" dirty="0"/>
              <a:t>12</a:t>
            </a:r>
            <a:r>
              <a:rPr lang="ja-JP" altLang="en-US" dirty="0"/>
              <a:t>日</a:t>
            </a:r>
            <a:endParaRPr lang="en-US" altLang="ja-JP" dirty="0"/>
          </a:p>
          <a:p>
            <a:endParaRPr kumimoji="1" lang="en-US" altLang="ja-JP" dirty="0"/>
          </a:p>
          <a:p>
            <a:endParaRPr kumimoji="1" lang="ja-JP" altLang="en-US" dirty="0"/>
          </a:p>
        </p:txBody>
      </p:sp>
      <p:sp>
        <p:nvSpPr>
          <p:cNvPr id="10" name="スライド番号プレースホルダー 9">
            <a:extLst>
              <a:ext uri="{FF2B5EF4-FFF2-40B4-BE49-F238E27FC236}">
                <a16:creationId xmlns:a16="http://schemas.microsoft.com/office/drawing/2014/main" id="{6807F003-FF2E-BFE1-C9F0-4C83513BD838}"/>
              </a:ext>
            </a:extLst>
          </p:cNvPr>
          <p:cNvSpPr>
            <a:spLocks noGrp="1"/>
          </p:cNvSpPr>
          <p:nvPr>
            <p:ph type="sldNum" sz="quarter" idx="12"/>
          </p:nvPr>
        </p:nvSpPr>
        <p:spPr/>
        <p:txBody>
          <a:bodyPr/>
          <a:lstStyle/>
          <a:p>
            <a:r>
              <a:rPr lang="en-US" altLang="ja-JP" dirty="0"/>
              <a:t>3</a:t>
            </a:r>
            <a:endParaRPr lang="ja-JP" altLang="en-US" b="1" dirty="0"/>
          </a:p>
        </p:txBody>
      </p:sp>
    </p:spTree>
    <p:extLst>
      <p:ext uri="{BB962C8B-B14F-4D97-AF65-F5344CB8AC3E}">
        <p14:creationId xmlns:p14="http://schemas.microsoft.com/office/powerpoint/2010/main" val="5488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7C87907-5F7A-6476-6AAB-9B86980BB40B}"/>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D5CF0DE-E594-0E1E-A504-B0321A9E1E7C}"/>
              </a:ext>
            </a:extLst>
          </p:cNvPr>
          <p:cNvGraphicFramePr>
            <a:graphicFrameLocks noGrp="1"/>
          </p:cNvGraphicFramePr>
          <p:nvPr>
            <p:extLst>
              <p:ext uri="{D42A27DB-BD31-4B8C-83A1-F6EECF244321}">
                <p14:modId xmlns:p14="http://schemas.microsoft.com/office/powerpoint/2010/main" val="3569717367"/>
              </p:ext>
            </p:extLst>
          </p:nvPr>
        </p:nvGraphicFramePr>
        <p:xfrm>
          <a:off x="256309" y="697191"/>
          <a:ext cx="11679382" cy="6047199"/>
        </p:xfrm>
        <a:graphic>
          <a:graphicData uri="http://schemas.openxmlformats.org/drawingml/2006/table">
            <a:tbl>
              <a:tblPr firstRow="1" bandRow="1">
                <a:tableStyleId>{5C22544A-7EE6-4342-B048-85BDC9FD1C3A}</a:tableStyleId>
              </a:tblPr>
              <a:tblGrid>
                <a:gridCol w="436418">
                  <a:extLst>
                    <a:ext uri="{9D8B030D-6E8A-4147-A177-3AD203B41FA5}">
                      <a16:colId xmlns:a16="http://schemas.microsoft.com/office/drawing/2014/main" val="2313470503"/>
                    </a:ext>
                  </a:extLst>
                </a:gridCol>
                <a:gridCol w="1163782">
                  <a:extLst>
                    <a:ext uri="{9D8B030D-6E8A-4147-A177-3AD203B41FA5}">
                      <a16:colId xmlns:a16="http://schemas.microsoft.com/office/drawing/2014/main" val="2577112347"/>
                    </a:ext>
                  </a:extLst>
                </a:gridCol>
                <a:gridCol w="4724400">
                  <a:extLst>
                    <a:ext uri="{9D8B030D-6E8A-4147-A177-3AD203B41FA5}">
                      <a16:colId xmlns:a16="http://schemas.microsoft.com/office/drawing/2014/main" val="3188289821"/>
                    </a:ext>
                  </a:extLst>
                </a:gridCol>
                <a:gridCol w="3103418">
                  <a:extLst>
                    <a:ext uri="{9D8B030D-6E8A-4147-A177-3AD203B41FA5}">
                      <a16:colId xmlns:a16="http://schemas.microsoft.com/office/drawing/2014/main" val="2541920134"/>
                    </a:ext>
                  </a:extLst>
                </a:gridCol>
                <a:gridCol w="2251364">
                  <a:extLst>
                    <a:ext uri="{9D8B030D-6E8A-4147-A177-3AD203B41FA5}">
                      <a16:colId xmlns:a16="http://schemas.microsoft.com/office/drawing/2014/main" val="2384683180"/>
                    </a:ext>
                  </a:extLst>
                </a:gridCol>
              </a:tblGrid>
              <a:tr h="398440">
                <a:tc gridSpan="2">
                  <a:txBody>
                    <a:bodyPr/>
                    <a:lstStyle/>
                    <a:p>
                      <a:pPr algn="ctr"/>
                      <a:r>
                        <a:rPr kumimoji="1" lang="ja-JP" altLang="en-US" dirty="0">
                          <a:solidFill>
                            <a:schemeClr val="bg1"/>
                          </a:solidFill>
                        </a:rPr>
                        <a:t>評価項目</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tc h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dirty="0">
                          <a:solidFill>
                            <a:schemeClr val="bg1"/>
                          </a:solidFill>
                        </a:rPr>
                        <a:t>評価内容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tc>
                  <a:txBody>
                    <a:bodyPr/>
                    <a:lstStyle/>
                    <a:p>
                      <a:pPr algn="ctr"/>
                      <a:r>
                        <a:rPr kumimoji="1" lang="ja-JP" altLang="en-US" dirty="0">
                          <a:solidFill>
                            <a:schemeClr val="bg1"/>
                          </a:solidFill>
                        </a:rPr>
                        <a:t>評価基準</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tc>
                  <a:txBody>
                    <a:bodyPr/>
                    <a:lstStyle/>
                    <a:p>
                      <a:pPr algn="ctr"/>
                      <a:r>
                        <a:rPr kumimoji="1" lang="ja-JP" altLang="en-US" dirty="0">
                          <a:solidFill>
                            <a:schemeClr val="bg1"/>
                          </a:solidFill>
                        </a:rPr>
                        <a:t>配点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2218562531"/>
                  </a:ext>
                </a:extLst>
              </a:tr>
              <a:tr h="697270">
                <a:tc rowSpan="14">
                  <a:txBody>
                    <a:bodyPr/>
                    <a:lstStyle/>
                    <a:p>
                      <a:pPr algn="ctr"/>
                      <a:r>
                        <a:rPr kumimoji="1" lang="ja-JP" altLang="en-US" dirty="0">
                          <a:solidFill>
                            <a:sysClr val="windowText" lastClr="000000"/>
                          </a:solidFill>
                        </a:rPr>
                        <a:t>ア　企業の施工能力</a:t>
                      </a:r>
                    </a:p>
                  </a:txBody>
                  <a:tcPr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ctr"/>
                      <a:r>
                        <a:rPr kumimoji="1" lang="ja-JP" altLang="en-US" dirty="0">
                          <a:solidFill>
                            <a:sysClr val="windowText" lastClr="000000"/>
                          </a:solidFill>
                        </a:rPr>
                        <a:t>施工実績</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just"/>
                      <a:r>
                        <a:rPr kumimoji="1" lang="ja-JP" altLang="ja-JP" sz="1800" kern="1200" dirty="0">
                          <a:solidFill>
                            <a:schemeClr val="dk1"/>
                          </a:solidFill>
                          <a:effectLst/>
                          <a:latin typeface="+mn-lt"/>
                          <a:ea typeface="+mn-ea"/>
                          <a:cs typeface="+mn-cs"/>
                        </a:rPr>
                        <a:t>平成</a:t>
                      </a:r>
                      <a:r>
                        <a:rPr kumimoji="1" lang="en-US" altLang="ja-JP" sz="1800" kern="1200" dirty="0">
                          <a:solidFill>
                            <a:schemeClr val="dk1"/>
                          </a:solidFill>
                          <a:effectLst/>
                          <a:latin typeface="+mn-lt"/>
                          <a:ea typeface="+mn-ea"/>
                          <a:cs typeface="+mn-cs"/>
                        </a:rPr>
                        <a:t>30</a:t>
                      </a:r>
                      <a:r>
                        <a:rPr kumimoji="1" lang="ja-JP" altLang="ja-JP" sz="1800" kern="1200" dirty="0">
                          <a:solidFill>
                            <a:schemeClr val="dk1"/>
                          </a:solidFill>
                          <a:effectLst/>
                          <a:latin typeface="+mn-lt"/>
                          <a:ea typeface="+mn-ea"/>
                          <a:cs typeface="+mn-cs"/>
                        </a:rPr>
                        <a:t>年</a:t>
                      </a:r>
                      <a:r>
                        <a:rPr kumimoji="1" lang="en-US" altLang="ja-JP" sz="1800" kern="1200" dirty="0">
                          <a:solidFill>
                            <a:schemeClr val="dk1"/>
                          </a:solidFill>
                          <a:effectLst/>
                          <a:latin typeface="+mn-lt"/>
                          <a:ea typeface="+mn-ea"/>
                          <a:cs typeface="+mn-cs"/>
                        </a:rPr>
                        <a:t>4</a:t>
                      </a:r>
                      <a:r>
                        <a:rPr kumimoji="1" lang="ja-JP" altLang="ja-JP" sz="1800" kern="1200" dirty="0">
                          <a:solidFill>
                            <a:schemeClr val="dk1"/>
                          </a:solidFill>
                          <a:effectLst/>
                          <a:latin typeface="+mn-lt"/>
                          <a:ea typeface="+mn-ea"/>
                          <a:cs typeface="+mn-cs"/>
                        </a:rPr>
                        <a:t>月</a:t>
                      </a:r>
                      <a:r>
                        <a:rPr kumimoji="1" lang="en-US" altLang="ja-JP" sz="1800" kern="1200" dirty="0">
                          <a:solidFill>
                            <a:schemeClr val="dk1"/>
                          </a:solidFill>
                          <a:effectLst/>
                          <a:latin typeface="+mn-lt"/>
                          <a:ea typeface="+mn-ea"/>
                          <a:cs typeface="+mn-cs"/>
                        </a:rPr>
                        <a:t>1</a:t>
                      </a:r>
                      <a:r>
                        <a:rPr kumimoji="1" lang="ja-JP" altLang="ja-JP" sz="1800" kern="1200" dirty="0">
                          <a:solidFill>
                            <a:schemeClr val="dk1"/>
                          </a:solidFill>
                          <a:effectLst/>
                          <a:latin typeface="+mn-lt"/>
                          <a:ea typeface="+mn-ea"/>
                          <a:cs typeface="+mn-cs"/>
                        </a:rPr>
                        <a:t>日から申請期限日までの間に通知を受けた入札参加資格に記載した同種工事の施工実績の有無（原則、富山県発注工事に限る。）</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800" kern="1200" dirty="0">
                          <a:solidFill>
                            <a:schemeClr val="dk1"/>
                          </a:solidFill>
                          <a:effectLst/>
                          <a:latin typeface="+mn-lt"/>
                          <a:ea typeface="+mn-ea"/>
                          <a:cs typeface="+mn-cs"/>
                        </a:rPr>
                        <a:t>工事場所と同一の市町村内における施工実績あり</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800" kern="1200" dirty="0">
                          <a:solidFill>
                            <a:schemeClr val="dk1"/>
                          </a:solidFill>
                          <a:effectLst/>
                          <a:latin typeface="+mn-lt"/>
                          <a:ea typeface="+mn-ea"/>
                          <a:cs typeface="+mn-cs"/>
                        </a:rPr>
                        <a:t>10</a:t>
                      </a:r>
                      <a:r>
                        <a:rPr kumimoji="1" lang="ja-JP" altLang="en-US" sz="1800" kern="1200" dirty="0">
                          <a:solidFill>
                            <a:schemeClr val="dk1"/>
                          </a:solidFill>
                          <a:effectLst/>
                          <a:latin typeface="+mn-lt"/>
                          <a:ea typeface="+mn-ea"/>
                          <a:cs typeface="+mn-cs"/>
                        </a:rPr>
                        <a:t> </a:t>
                      </a:r>
                      <a:r>
                        <a:rPr kumimoji="1" lang="ja-JP" altLang="ja-JP" sz="1400" kern="1200" dirty="0">
                          <a:solidFill>
                            <a:schemeClr val="dk1"/>
                          </a:solidFill>
                          <a:effectLst/>
                          <a:latin typeface="+mn-lt"/>
                          <a:ea typeface="+mn-ea"/>
                          <a:cs typeface="+mn-cs"/>
                        </a:rPr>
                        <a:t>点</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6781231"/>
                  </a:ext>
                </a:extLst>
              </a:tr>
              <a:tr h="39844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800" kern="1200" dirty="0">
                          <a:solidFill>
                            <a:schemeClr val="dk1"/>
                          </a:solidFill>
                          <a:effectLst/>
                          <a:latin typeface="+mn-lt"/>
                          <a:ea typeface="+mn-ea"/>
                          <a:cs typeface="+mn-cs"/>
                        </a:rPr>
                        <a:t>県内における施工実績あり</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dirty="0">
                          <a:solidFill>
                            <a:sysClr val="windowText" lastClr="000000"/>
                          </a:solidFill>
                        </a:rPr>
                        <a:t>5</a:t>
                      </a:r>
                      <a:r>
                        <a:rPr kumimoji="1" lang="ja-JP" altLang="en-US" dirty="0">
                          <a:solidFill>
                            <a:sysClr val="windowText" lastClr="000000"/>
                          </a:solidFill>
                        </a:rPr>
                        <a:t> </a:t>
                      </a:r>
                      <a:r>
                        <a:rPr kumimoji="1" lang="ja-JP" altLang="en-US" sz="1400" dirty="0">
                          <a:solidFill>
                            <a:sysClr val="windowText" lastClr="000000"/>
                          </a:solidFill>
                        </a:rPr>
                        <a:t>点</a:t>
                      </a:r>
                      <a:endParaRPr kumimoji="1" lang="en-US" altLang="ja-JP"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57436406"/>
                  </a:ext>
                </a:extLst>
              </a:tr>
              <a:tr h="39844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dirty="0">
                          <a:solidFill>
                            <a:sysClr val="windowText" lastClr="000000"/>
                          </a:solidFill>
                        </a:rPr>
                        <a:t>なし</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dirty="0">
                          <a:solidFill>
                            <a:sysClr val="windowText" lastClr="000000"/>
                          </a:solidFill>
                        </a:rPr>
                        <a:t>0</a:t>
                      </a:r>
                      <a:r>
                        <a:rPr kumimoji="1" lang="ja-JP" altLang="en-US" dirty="0">
                          <a:solidFill>
                            <a:sysClr val="windowText" lastClr="000000"/>
                          </a:solidFill>
                        </a:rPr>
                        <a:t> </a:t>
                      </a:r>
                      <a:r>
                        <a:rPr kumimoji="1" lang="ja-JP" altLang="en-US" sz="1400" dirty="0">
                          <a:solidFill>
                            <a:sysClr val="windowText" lastClr="000000"/>
                          </a:solidFill>
                        </a:rPr>
                        <a:t>点</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39383790"/>
                  </a:ext>
                </a:extLst>
              </a:tr>
              <a:tr h="29883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4">
                  <a:txBody>
                    <a:bodyPr/>
                    <a:lstStyle/>
                    <a:p>
                      <a:pPr algn="ctr"/>
                      <a:r>
                        <a:rPr kumimoji="1" lang="ja-JP" altLang="en-US" sz="1200" dirty="0">
                          <a:solidFill>
                            <a:schemeClr val="bg2">
                              <a:lumMod val="75000"/>
                            </a:schemeClr>
                          </a:solidFill>
                        </a:rPr>
                        <a:t>工事成績</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4">
                  <a:txBody>
                    <a:bodyPr/>
                    <a:lstStyle/>
                    <a:p>
                      <a:pPr algn="just"/>
                      <a:r>
                        <a:rPr kumimoji="1" lang="ja-JP" altLang="ja-JP" sz="1200" kern="1200" dirty="0">
                          <a:solidFill>
                            <a:schemeClr val="bg2">
                              <a:lumMod val="75000"/>
                            </a:schemeClr>
                          </a:solidFill>
                          <a:effectLst/>
                          <a:latin typeface="+mn-lt"/>
                          <a:ea typeface="+mn-ea"/>
                          <a:cs typeface="+mn-cs"/>
                        </a:rPr>
                        <a:t>令和３年４月１日から申請期限の直近四半期（注２）までの間に通知を受けた当該発注工種に係る工事成績評定点の平均点（原則、富山県発注工事に限る。）</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a:solidFill>
                            <a:schemeClr val="bg2">
                              <a:lumMod val="75000"/>
                            </a:schemeClr>
                          </a:solidFill>
                        </a:rPr>
                        <a:t>80</a:t>
                      </a:r>
                      <a:r>
                        <a:rPr kumimoji="1" lang="ja-JP" altLang="en-US" sz="1200" dirty="0">
                          <a:solidFill>
                            <a:schemeClr val="bg2">
                              <a:lumMod val="75000"/>
                            </a:schemeClr>
                          </a:solidFill>
                        </a:rPr>
                        <a:t>点以上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25</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4353893"/>
                  </a:ext>
                </a:extLst>
              </a:tr>
              <a:tr h="49805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a:solidFill>
                            <a:schemeClr val="bg2">
                              <a:lumMod val="75000"/>
                            </a:schemeClr>
                          </a:solidFill>
                        </a:rPr>
                        <a:t>80</a:t>
                      </a:r>
                      <a:r>
                        <a:rPr kumimoji="1" lang="ja-JP" altLang="en-US" sz="1200" dirty="0">
                          <a:solidFill>
                            <a:schemeClr val="bg2">
                              <a:lumMod val="75000"/>
                            </a:schemeClr>
                          </a:solidFill>
                        </a:rPr>
                        <a:t>点未満</a:t>
                      </a:r>
                      <a:endParaRPr kumimoji="1" lang="en-US" altLang="ja-JP" sz="1200" dirty="0">
                        <a:solidFill>
                          <a:schemeClr val="bg2">
                            <a:lumMod val="75000"/>
                          </a:schemeClr>
                        </a:solidFill>
                      </a:endParaRPr>
                    </a:p>
                    <a:p>
                      <a:pPr algn="l"/>
                      <a:r>
                        <a:rPr kumimoji="1" lang="en-US" altLang="ja-JP" sz="1200" dirty="0">
                          <a:solidFill>
                            <a:schemeClr val="bg2">
                              <a:lumMod val="75000"/>
                            </a:schemeClr>
                          </a:solidFill>
                        </a:rPr>
                        <a:t>75</a:t>
                      </a:r>
                      <a:r>
                        <a:rPr kumimoji="1" lang="ja-JP" altLang="en-US" sz="1200" dirty="0">
                          <a:solidFill>
                            <a:schemeClr val="bg2">
                              <a:lumMod val="75000"/>
                            </a:schemeClr>
                          </a:solidFill>
                        </a:rPr>
                        <a:t>点以上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kern="1200" dirty="0">
                          <a:solidFill>
                            <a:schemeClr val="bg2">
                              <a:lumMod val="75000"/>
                            </a:schemeClr>
                          </a:solidFill>
                          <a:effectLst/>
                          <a:latin typeface="+mn-lt"/>
                          <a:ea typeface="+mn-ea"/>
                          <a:cs typeface="+mn-cs"/>
                        </a:rPr>
                        <a:t>20</a:t>
                      </a:r>
                      <a:r>
                        <a:rPr kumimoji="1" lang="ja-JP" altLang="en-US" sz="1200" kern="1200" dirty="0">
                          <a:solidFill>
                            <a:schemeClr val="bg2">
                              <a:lumMod val="75000"/>
                            </a:schemeClr>
                          </a:solidFill>
                          <a:effectLst/>
                          <a:latin typeface="+mn-lt"/>
                          <a:ea typeface="+mn-ea"/>
                          <a:cs typeface="+mn-cs"/>
                        </a:rPr>
                        <a:t> </a:t>
                      </a:r>
                      <a:r>
                        <a:rPr kumimoji="1" lang="ja-JP" altLang="ja-JP" sz="1050" kern="1200" dirty="0">
                          <a:solidFill>
                            <a:schemeClr val="bg2">
                              <a:lumMod val="75000"/>
                            </a:schemeClr>
                          </a:solidFill>
                          <a:effectLst/>
                          <a:latin typeface="+mn-lt"/>
                          <a:ea typeface="+mn-ea"/>
                          <a:cs typeface="+mn-cs"/>
                        </a:rPr>
                        <a:t>点</a:t>
                      </a:r>
                      <a:r>
                        <a:rPr kumimoji="1" lang="ja-JP" altLang="ja-JP" sz="1200" kern="1200" dirty="0">
                          <a:solidFill>
                            <a:schemeClr val="bg2">
                              <a:lumMod val="75000"/>
                            </a:schemeClr>
                          </a:solidFill>
                          <a:effectLst/>
                          <a:latin typeface="+mn-lt"/>
                          <a:ea typeface="+mn-ea"/>
                          <a:cs typeface="+mn-cs"/>
                        </a:rPr>
                        <a:t>～</a:t>
                      </a:r>
                      <a:r>
                        <a:rPr kumimoji="1" lang="en-US" altLang="ja-JP" sz="1200" kern="1200" dirty="0">
                          <a:solidFill>
                            <a:schemeClr val="bg2">
                              <a:lumMod val="75000"/>
                            </a:schemeClr>
                          </a:solidFill>
                          <a:effectLst/>
                          <a:latin typeface="+mn-lt"/>
                          <a:ea typeface="+mn-ea"/>
                          <a:cs typeface="+mn-cs"/>
                        </a:rPr>
                        <a:t>24</a:t>
                      </a:r>
                      <a:r>
                        <a:rPr kumimoji="1" lang="ja-JP" altLang="en-US" sz="1200" kern="1200" dirty="0">
                          <a:solidFill>
                            <a:schemeClr val="bg2">
                              <a:lumMod val="75000"/>
                            </a:schemeClr>
                          </a:solidFill>
                          <a:effectLst/>
                          <a:latin typeface="+mn-lt"/>
                          <a:ea typeface="+mn-ea"/>
                          <a:cs typeface="+mn-cs"/>
                        </a:rPr>
                        <a:t> </a:t>
                      </a:r>
                      <a:r>
                        <a:rPr kumimoji="1" lang="ja-JP" altLang="ja-JP" sz="1050" kern="1200" dirty="0">
                          <a:solidFill>
                            <a:schemeClr val="bg2">
                              <a:lumMod val="75000"/>
                            </a:schemeClr>
                          </a:solidFill>
                          <a:effectLst/>
                          <a:latin typeface="+mn-lt"/>
                          <a:ea typeface="+mn-ea"/>
                          <a:cs typeface="+mn-cs"/>
                        </a:rPr>
                        <a:t>点</a:t>
                      </a:r>
                      <a:endParaRPr kumimoji="1" lang="ja-JP" altLang="ja-JP" sz="1200" kern="1200" dirty="0">
                        <a:solidFill>
                          <a:schemeClr val="bg2">
                            <a:lumMod val="75000"/>
                          </a:schemeClr>
                        </a:solidFill>
                        <a:effectLst/>
                        <a:latin typeface="+mn-lt"/>
                        <a:ea typeface="+mn-ea"/>
                        <a:cs typeface="+mn-cs"/>
                      </a:endParaRPr>
                    </a:p>
                    <a:p>
                      <a:pPr algn="r"/>
                      <a:r>
                        <a:rPr kumimoji="1" lang="en-US" altLang="ja-JP" sz="1200" kern="1200" dirty="0">
                          <a:solidFill>
                            <a:schemeClr val="bg2">
                              <a:lumMod val="75000"/>
                            </a:schemeClr>
                          </a:solidFill>
                          <a:effectLst/>
                          <a:latin typeface="+mn-lt"/>
                          <a:ea typeface="+mn-ea"/>
                          <a:cs typeface="+mn-cs"/>
                        </a:rPr>
                        <a:t>(20</a:t>
                      </a:r>
                      <a:r>
                        <a:rPr kumimoji="1" lang="ja-JP" altLang="ja-JP" sz="1200" kern="1200" dirty="0">
                          <a:solidFill>
                            <a:schemeClr val="bg2">
                              <a:lumMod val="75000"/>
                            </a:schemeClr>
                          </a:solidFill>
                          <a:effectLst/>
                          <a:latin typeface="+mn-lt"/>
                          <a:ea typeface="+mn-ea"/>
                          <a:cs typeface="+mn-cs"/>
                        </a:rPr>
                        <a:t>＋</a:t>
                      </a:r>
                      <a:r>
                        <a:rPr kumimoji="1" lang="en-US" altLang="ja-JP" sz="1200" kern="1200" dirty="0">
                          <a:solidFill>
                            <a:schemeClr val="bg2">
                              <a:lumMod val="75000"/>
                            </a:schemeClr>
                          </a:solidFill>
                          <a:effectLst/>
                          <a:latin typeface="+mn-lt"/>
                          <a:ea typeface="+mn-ea"/>
                          <a:cs typeface="+mn-cs"/>
                        </a:rPr>
                        <a:t>(</a:t>
                      </a:r>
                      <a:r>
                        <a:rPr kumimoji="1" lang="ja-JP" altLang="ja-JP" sz="1200" kern="1200" dirty="0">
                          <a:solidFill>
                            <a:schemeClr val="bg2">
                              <a:lumMod val="75000"/>
                            </a:schemeClr>
                          </a:solidFill>
                          <a:effectLst/>
                          <a:latin typeface="+mn-lt"/>
                          <a:ea typeface="+mn-ea"/>
                          <a:cs typeface="+mn-cs"/>
                        </a:rPr>
                        <a:t>平均点－</a:t>
                      </a:r>
                      <a:r>
                        <a:rPr kumimoji="1" lang="en-US" altLang="ja-JP" sz="1200" kern="1200" dirty="0">
                          <a:solidFill>
                            <a:schemeClr val="bg2">
                              <a:lumMod val="75000"/>
                            </a:schemeClr>
                          </a:solidFill>
                          <a:effectLst/>
                          <a:latin typeface="+mn-lt"/>
                          <a:ea typeface="+mn-ea"/>
                          <a:cs typeface="+mn-cs"/>
                        </a:rPr>
                        <a:t>75))</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560729"/>
                  </a:ext>
                </a:extLst>
              </a:tr>
              <a:tr h="49805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a:solidFill>
                            <a:schemeClr val="bg2">
                              <a:lumMod val="75000"/>
                            </a:schemeClr>
                          </a:solidFill>
                        </a:rPr>
                        <a:t>75</a:t>
                      </a:r>
                      <a:r>
                        <a:rPr kumimoji="1" lang="ja-JP" altLang="en-US" sz="1200" dirty="0">
                          <a:solidFill>
                            <a:schemeClr val="bg2">
                              <a:lumMod val="75000"/>
                            </a:schemeClr>
                          </a:solidFill>
                        </a:rPr>
                        <a:t>点未満</a:t>
                      </a:r>
                      <a:endParaRPr kumimoji="1" lang="en-US" altLang="ja-JP" sz="1200" dirty="0">
                        <a:solidFill>
                          <a:schemeClr val="bg2">
                            <a:lumMod val="75000"/>
                          </a:schemeClr>
                        </a:solidFill>
                      </a:endParaRPr>
                    </a:p>
                    <a:p>
                      <a:pPr algn="l"/>
                      <a:r>
                        <a:rPr kumimoji="1" lang="en-US" altLang="ja-JP" sz="1200" dirty="0">
                          <a:solidFill>
                            <a:schemeClr val="bg2">
                              <a:lumMod val="75000"/>
                            </a:schemeClr>
                          </a:solidFill>
                        </a:rPr>
                        <a:t>70</a:t>
                      </a:r>
                      <a:r>
                        <a:rPr kumimoji="1" lang="ja-JP" altLang="en-US" sz="1200" dirty="0">
                          <a:solidFill>
                            <a:schemeClr val="bg2">
                              <a:lumMod val="75000"/>
                            </a:schemeClr>
                          </a:solidFill>
                        </a:rPr>
                        <a:t>点以上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10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6227334"/>
                  </a:ext>
                </a:extLst>
              </a:tr>
              <a:tr h="29883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a:solidFill>
                            <a:schemeClr val="bg2">
                              <a:lumMod val="75000"/>
                            </a:schemeClr>
                          </a:solidFill>
                        </a:rPr>
                        <a:t>70</a:t>
                      </a:r>
                      <a:r>
                        <a:rPr kumimoji="1" lang="ja-JP" altLang="en-US" sz="1200" dirty="0">
                          <a:solidFill>
                            <a:schemeClr val="bg2">
                              <a:lumMod val="75000"/>
                            </a:schemeClr>
                          </a:solidFill>
                        </a:rPr>
                        <a:t>点未満</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2566473"/>
                  </a:ext>
                </a:extLst>
              </a:tr>
              <a:tr h="29883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ctr"/>
                      <a:r>
                        <a:rPr kumimoji="1" lang="ja-JP" altLang="en-US" sz="1200" dirty="0">
                          <a:solidFill>
                            <a:schemeClr val="bg2">
                              <a:lumMod val="75000"/>
                            </a:schemeClr>
                          </a:solidFill>
                        </a:rPr>
                        <a:t>優良表彰</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just"/>
                      <a:r>
                        <a:rPr kumimoji="1" lang="ja-JP" altLang="ja-JP" sz="1200" kern="1200" dirty="0">
                          <a:solidFill>
                            <a:schemeClr val="bg2">
                              <a:lumMod val="75000"/>
                            </a:schemeClr>
                          </a:solidFill>
                          <a:effectLst/>
                          <a:latin typeface="+mn-lt"/>
                          <a:ea typeface="+mn-ea"/>
                          <a:cs typeface="+mn-cs"/>
                        </a:rPr>
                        <a:t>当該発注工種の優良工事表彰の有無（令和５年度又は令和６年度に受賞したもので、富山県発注工事に係るものに限る。）</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200" kern="1200" dirty="0">
                          <a:solidFill>
                            <a:schemeClr val="bg2">
                              <a:lumMod val="75000"/>
                            </a:schemeClr>
                          </a:solidFill>
                          <a:effectLst/>
                          <a:latin typeface="+mn-lt"/>
                          <a:ea typeface="+mn-ea"/>
                          <a:cs typeface="+mn-cs"/>
                        </a:rPr>
                        <a:t>知事賞・部長賞・最優秀賞</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10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3894203"/>
                  </a:ext>
                </a:extLst>
              </a:tr>
              <a:tr h="29883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200" kern="1200" dirty="0">
                          <a:solidFill>
                            <a:schemeClr val="bg2">
                              <a:lumMod val="75000"/>
                            </a:schemeClr>
                          </a:solidFill>
                          <a:effectLst/>
                          <a:latin typeface="+mn-lt"/>
                          <a:ea typeface="+mn-ea"/>
                          <a:cs typeface="+mn-cs"/>
                        </a:rPr>
                        <a:t>優秀賞・良賞</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5</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88782938"/>
                  </a:ext>
                </a:extLst>
              </a:tr>
              <a:tr h="29883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なし</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5771627"/>
                  </a:ext>
                </a:extLst>
              </a:tr>
              <a:tr h="29883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ctr"/>
                      <a:r>
                        <a:rPr kumimoji="1" lang="en-US" altLang="ja-JP" sz="1200" dirty="0">
                          <a:solidFill>
                            <a:schemeClr val="bg2">
                              <a:lumMod val="75000"/>
                            </a:schemeClr>
                          </a:solidFill>
                        </a:rPr>
                        <a:t>ISO</a:t>
                      </a:r>
                      <a:r>
                        <a:rPr kumimoji="1" lang="ja-JP" altLang="en-US" sz="1200" dirty="0">
                          <a:solidFill>
                            <a:schemeClr val="bg2">
                              <a:lumMod val="75000"/>
                            </a:schemeClr>
                          </a:solidFill>
                        </a:rPr>
                        <a:t>認定</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just"/>
                      <a:r>
                        <a:rPr kumimoji="1" lang="ja-JP" altLang="ja-JP" sz="1200" kern="1200" dirty="0">
                          <a:solidFill>
                            <a:schemeClr val="bg2">
                              <a:lumMod val="75000"/>
                            </a:schemeClr>
                          </a:solidFill>
                          <a:effectLst/>
                          <a:latin typeface="+mn-lt"/>
                          <a:ea typeface="+mn-ea"/>
                          <a:cs typeface="+mn-cs"/>
                        </a:rPr>
                        <a:t>令和</a:t>
                      </a:r>
                      <a:r>
                        <a:rPr kumimoji="1" lang="en-US" altLang="ja-JP" sz="1200" kern="1200" dirty="0">
                          <a:solidFill>
                            <a:schemeClr val="bg2">
                              <a:lumMod val="75000"/>
                            </a:schemeClr>
                          </a:solidFill>
                          <a:effectLst/>
                          <a:latin typeface="+mn-lt"/>
                          <a:ea typeface="+mn-ea"/>
                          <a:cs typeface="+mn-cs"/>
                        </a:rPr>
                        <a:t>7</a:t>
                      </a:r>
                      <a:r>
                        <a:rPr kumimoji="1" lang="ja-JP" altLang="en-US" sz="1200" kern="1200" dirty="0">
                          <a:solidFill>
                            <a:schemeClr val="bg2">
                              <a:lumMod val="75000"/>
                            </a:schemeClr>
                          </a:solidFill>
                          <a:effectLst/>
                          <a:latin typeface="+mn-lt"/>
                          <a:ea typeface="+mn-ea"/>
                          <a:cs typeface="+mn-cs"/>
                        </a:rPr>
                        <a:t>・</a:t>
                      </a:r>
                      <a:r>
                        <a:rPr kumimoji="1" lang="en-US" altLang="ja-JP" sz="1200" kern="1200" dirty="0">
                          <a:solidFill>
                            <a:schemeClr val="bg2">
                              <a:lumMod val="75000"/>
                            </a:schemeClr>
                          </a:solidFill>
                          <a:effectLst/>
                          <a:latin typeface="+mn-lt"/>
                          <a:ea typeface="+mn-ea"/>
                          <a:cs typeface="+mn-cs"/>
                        </a:rPr>
                        <a:t>8</a:t>
                      </a:r>
                      <a:r>
                        <a:rPr kumimoji="1" lang="ja-JP" altLang="ja-JP" sz="1200" kern="1200" dirty="0">
                          <a:solidFill>
                            <a:schemeClr val="bg2">
                              <a:lumMod val="75000"/>
                            </a:schemeClr>
                          </a:solidFill>
                          <a:effectLst/>
                          <a:latin typeface="+mn-lt"/>
                          <a:ea typeface="+mn-ea"/>
                          <a:cs typeface="+mn-cs"/>
                        </a:rPr>
                        <a:t>年度入札参加資格審査の申請時における</a:t>
                      </a:r>
                      <a:r>
                        <a:rPr kumimoji="1" lang="en-US" altLang="ja-JP" sz="1200" kern="1200" dirty="0">
                          <a:solidFill>
                            <a:schemeClr val="bg2">
                              <a:lumMod val="75000"/>
                            </a:schemeClr>
                          </a:solidFill>
                          <a:effectLst/>
                          <a:latin typeface="+mn-lt"/>
                          <a:ea typeface="+mn-ea"/>
                          <a:cs typeface="+mn-cs"/>
                        </a:rPr>
                        <a:t>ISO9001</a:t>
                      </a:r>
                      <a:r>
                        <a:rPr kumimoji="1" lang="ja-JP" altLang="ja-JP" sz="1200" kern="1200" dirty="0">
                          <a:solidFill>
                            <a:schemeClr val="bg2">
                              <a:lumMod val="75000"/>
                            </a:schemeClr>
                          </a:solidFill>
                          <a:effectLst/>
                          <a:latin typeface="+mn-lt"/>
                          <a:ea typeface="+mn-ea"/>
                          <a:cs typeface="+mn-cs"/>
                        </a:rPr>
                        <a:t>の取得の有無</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あり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5</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2709748"/>
                  </a:ext>
                </a:extLst>
              </a:tr>
              <a:tr h="29883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なし</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526256"/>
                  </a:ext>
                </a:extLst>
              </a:tr>
              <a:tr h="69727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200" dirty="0">
                          <a:solidFill>
                            <a:schemeClr val="bg2">
                              <a:lumMod val="75000"/>
                            </a:schemeClr>
                          </a:solidFill>
                        </a:rPr>
                        <a:t>技術者数</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just"/>
                      <a:r>
                        <a:rPr kumimoji="1" lang="ja-JP" altLang="ja-JP" sz="1200" kern="1200" dirty="0">
                          <a:solidFill>
                            <a:schemeClr val="bg2">
                              <a:lumMod val="75000"/>
                            </a:schemeClr>
                          </a:solidFill>
                          <a:effectLst/>
                          <a:latin typeface="+mn-lt"/>
                          <a:ea typeface="+mn-ea"/>
                          <a:cs typeface="+mn-cs"/>
                        </a:rPr>
                        <a:t>直近の経営事項審査における総合評定値通知書に記載のある技術職員数</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「一級」１人につき２点、「監理補佐」、「基幹」又は「二級」１人につき１点を加点（上限：１０点）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r>
                        <a:rPr kumimoji="1" lang="ja-JP" altLang="en-US" sz="1200" dirty="0">
                          <a:solidFill>
                            <a:schemeClr val="bg2">
                              <a:lumMod val="75000"/>
                            </a:schemeClr>
                          </a:solidFill>
                        </a:rPr>
                        <a:t>～</a:t>
                      </a:r>
                      <a:r>
                        <a:rPr kumimoji="1" lang="en-US" altLang="ja-JP" sz="1200" dirty="0">
                          <a:solidFill>
                            <a:schemeClr val="bg2">
                              <a:lumMod val="75000"/>
                            </a:schemeClr>
                          </a:solidFill>
                        </a:rPr>
                        <a:t>10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2076718"/>
                  </a:ext>
                </a:extLst>
              </a:tr>
              <a:tr h="369429">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200" kern="1200" dirty="0">
                          <a:solidFill>
                            <a:schemeClr val="bg2">
                              <a:lumMod val="75000"/>
                            </a:schemeClr>
                          </a:solidFill>
                          <a:latin typeface="+mn-lt"/>
                          <a:ea typeface="+mn-ea"/>
                          <a:cs typeface="+mn-cs"/>
                        </a:rPr>
                        <a:t>配点計</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latinLnBrk="0" hangingPunct="1"/>
                      <a:endParaRPr kumimoji="1" lang="ja-JP" altLang="en-US" sz="1200" kern="1200" dirty="0">
                        <a:solidFill>
                          <a:schemeClr val="bg2">
                            <a:lumMod val="75000"/>
                          </a:schemeClr>
                        </a:solidFill>
                        <a:latin typeface="+mn-lt"/>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latinLnBrk="0" hangingPunct="1"/>
                      <a:endParaRPr kumimoji="1" lang="ja-JP" altLang="en-US" sz="1200" kern="1200" dirty="0">
                        <a:solidFill>
                          <a:schemeClr val="bg2">
                            <a:lumMod val="75000"/>
                          </a:schemeClr>
                        </a:solidFill>
                        <a:latin typeface="+mn-lt"/>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kumimoji="1" lang="en-US" altLang="ja-JP" sz="1200" kern="1200" dirty="0">
                          <a:solidFill>
                            <a:schemeClr val="bg2">
                              <a:lumMod val="75000"/>
                            </a:schemeClr>
                          </a:solidFill>
                          <a:latin typeface="+mn-lt"/>
                          <a:ea typeface="+mn-ea"/>
                          <a:cs typeface="+mn-cs"/>
                        </a:rPr>
                        <a:t>60</a:t>
                      </a:r>
                      <a:r>
                        <a:rPr kumimoji="1" lang="ja-JP" altLang="en-US" sz="1200" kern="1200" dirty="0">
                          <a:solidFill>
                            <a:schemeClr val="bg2">
                              <a:lumMod val="75000"/>
                            </a:schemeClr>
                          </a:solidFill>
                          <a:latin typeface="+mn-lt"/>
                          <a:ea typeface="+mn-ea"/>
                          <a:cs typeface="+mn-cs"/>
                        </a:rPr>
                        <a:t> </a:t>
                      </a:r>
                      <a:r>
                        <a:rPr kumimoji="1" lang="ja-JP" altLang="en-US" sz="1050" kern="1200" dirty="0">
                          <a:solidFill>
                            <a:schemeClr val="bg2">
                              <a:lumMod val="75000"/>
                            </a:schemeClr>
                          </a:solidFill>
                          <a:latin typeface="+mn-lt"/>
                          <a:ea typeface="+mn-ea"/>
                          <a:cs typeface="+mn-cs"/>
                        </a:rPr>
                        <a:t>点</a:t>
                      </a:r>
                      <a:endParaRPr kumimoji="1" lang="ja-JP" altLang="en-US" sz="1200" kern="1200" dirty="0">
                        <a:solidFill>
                          <a:schemeClr val="bg2">
                            <a:lumMod val="75000"/>
                          </a:schemeClr>
                        </a:solidFill>
                        <a:latin typeface="+mn-lt"/>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37668203"/>
                  </a:ext>
                </a:extLst>
              </a:tr>
            </a:tbl>
          </a:graphicData>
        </a:graphic>
      </p:graphicFrame>
      <p:sp>
        <p:nvSpPr>
          <p:cNvPr id="3" name="テキスト ボックス 2">
            <a:extLst>
              <a:ext uri="{FF2B5EF4-FFF2-40B4-BE49-F238E27FC236}">
                <a16:creationId xmlns:a16="http://schemas.microsoft.com/office/drawing/2014/main" id="{6A088A9E-36A3-F279-90CE-2CB127F6D496}"/>
              </a:ext>
            </a:extLst>
          </p:cNvPr>
          <p:cNvSpPr txBox="1"/>
          <p:nvPr/>
        </p:nvSpPr>
        <p:spPr>
          <a:xfrm>
            <a:off x="256309" y="113607"/>
            <a:ext cx="11213326" cy="461665"/>
          </a:xfrm>
          <a:prstGeom prst="rect">
            <a:avLst/>
          </a:prstGeom>
          <a:noFill/>
        </p:spPr>
        <p:txBody>
          <a:bodyPr wrap="none" rtlCol="0">
            <a:spAutoFit/>
          </a:bodyPr>
          <a:lstStyle/>
          <a:p>
            <a:r>
              <a:rPr kumimoji="1" lang="ja-JP" altLang="en-US" sz="2400" b="1" spc="500" dirty="0"/>
              <a:t>総合評価方式に関する事項　</a:t>
            </a:r>
            <a:r>
              <a:rPr kumimoji="1" lang="ja-JP" altLang="en-US" b="1" spc="500" dirty="0"/>
              <a:t>技術加算点の評価項目、評価基準及び評価点数</a:t>
            </a:r>
            <a:endParaRPr kumimoji="1" lang="ja-JP" altLang="en-US" sz="2400" b="1" spc="500" dirty="0"/>
          </a:p>
        </p:txBody>
      </p:sp>
      <p:sp>
        <p:nvSpPr>
          <p:cNvPr id="9" name="スライド番号プレースホルダー 8">
            <a:extLst>
              <a:ext uri="{FF2B5EF4-FFF2-40B4-BE49-F238E27FC236}">
                <a16:creationId xmlns:a16="http://schemas.microsoft.com/office/drawing/2014/main" id="{B5D8B8E7-DBE9-95FC-E056-6D7EC4348999}"/>
              </a:ext>
            </a:extLst>
          </p:cNvPr>
          <p:cNvSpPr>
            <a:spLocks noGrp="1"/>
          </p:cNvSpPr>
          <p:nvPr>
            <p:ph type="sldNum" sz="quarter" idx="12"/>
          </p:nvPr>
        </p:nvSpPr>
        <p:spPr/>
        <p:txBody>
          <a:bodyPr/>
          <a:lstStyle/>
          <a:p>
            <a:r>
              <a:rPr lang="en-US" altLang="ja-JP" dirty="0"/>
              <a:t>4</a:t>
            </a:r>
            <a:endParaRPr lang="ja-JP" altLang="en-US" b="1" dirty="0"/>
          </a:p>
        </p:txBody>
      </p:sp>
    </p:spTree>
    <p:extLst>
      <p:ext uri="{BB962C8B-B14F-4D97-AF65-F5344CB8AC3E}">
        <p14:creationId xmlns:p14="http://schemas.microsoft.com/office/powerpoint/2010/main" val="229588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68AC3E0-23B3-F8A1-CD88-47E2D7DF02B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C9DEF5-C915-C27B-C9F4-A1B91BE2284F}"/>
              </a:ext>
            </a:extLst>
          </p:cNvPr>
          <p:cNvSpPr txBox="1"/>
          <p:nvPr/>
        </p:nvSpPr>
        <p:spPr>
          <a:xfrm>
            <a:off x="256309" y="113607"/>
            <a:ext cx="11213326" cy="461665"/>
          </a:xfrm>
          <a:prstGeom prst="rect">
            <a:avLst/>
          </a:prstGeom>
          <a:noFill/>
        </p:spPr>
        <p:txBody>
          <a:bodyPr wrap="none" rtlCol="0">
            <a:spAutoFit/>
          </a:bodyPr>
          <a:lstStyle/>
          <a:p>
            <a:r>
              <a:rPr kumimoji="1" lang="ja-JP" altLang="en-US" sz="2400" b="1" spc="500" dirty="0"/>
              <a:t>総合評価方式に関する事項　</a:t>
            </a:r>
            <a:r>
              <a:rPr kumimoji="1" lang="ja-JP" altLang="en-US" b="1" spc="500" dirty="0"/>
              <a:t>技術加算点の評価項目、評価基準及び評価点数</a:t>
            </a:r>
            <a:endParaRPr kumimoji="1" lang="ja-JP" altLang="en-US" sz="2400" b="1" spc="500" dirty="0"/>
          </a:p>
        </p:txBody>
      </p:sp>
      <p:graphicFrame>
        <p:nvGraphicFramePr>
          <p:cNvPr id="4" name="表 3">
            <a:extLst>
              <a:ext uri="{FF2B5EF4-FFF2-40B4-BE49-F238E27FC236}">
                <a16:creationId xmlns:a16="http://schemas.microsoft.com/office/drawing/2014/main" id="{03B017D1-FC2A-AACC-5AB5-6077D31EC0DC}"/>
              </a:ext>
            </a:extLst>
          </p:cNvPr>
          <p:cNvGraphicFramePr>
            <a:graphicFrameLocks noGrp="1"/>
          </p:cNvGraphicFramePr>
          <p:nvPr>
            <p:extLst>
              <p:ext uri="{D42A27DB-BD31-4B8C-83A1-F6EECF244321}">
                <p14:modId xmlns:p14="http://schemas.microsoft.com/office/powerpoint/2010/main" val="3381462361"/>
              </p:ext>
            </p:extLst>
          </p:nvPr>
        </p:nvGraphicFramePr>
        <p:xfrm>
          <a:off x="256309" y="697192"/>
          <a:ext cx="11679382" cy="6035040"/>
        </p:xfrm>
        <a:graphic>
          <a:graphicData uri="http://schemas.openxmlformats.org/drawingml/2006/table">
            <a:tbl>
              <a:tblPr firstRow="1" bandRow="1">
                <a:tableStyleId>{5C22544A-7EE6-4342-B048-85BDC9FD1C3A}</a:tableStyleId>
              </a:tblPr>
              <a:tblGrid>
                <a:gridCol w="436418">
                  <a:extLst>
                    <a:ext uri="{9D8B030D-6E8A-4147-A177-3AD203B41FA5}">
                      <a16:colId xmlns:a16="http://schemas.microsoft.com/office/drawing/2014/main" val="2313470503"/>
                    </a:ext>
                  </a:extLst>
                </a:gridCol>
                <a:gridCol w="1786313">
                  <a:extLst>
                    <a:ext uri="{9D8B030D-6E8A-4147-A177-3AD203B41FA5}">
                      <a16:colId xmlns:a16="http://schemas.microsoft.com/office/drawing/2014/main" val="2577112347"/>
                    </a:ext>
                  </a:extLst>
                </a:gridCol>
                <a:gridCol w="4101869">
                  <a:extLst>
                    <a:ext uri="{9D8B030D-6E8A-4147-A177-3AD203B41FA5}">
                      <a16:colId xmlns:a16="http://schemas.microsoft.com/office/drawing/2014/main" val="3188289821"/>
                    </a:ext>
                  </a:extLst>
                </a:gridCol>
                <a:gridCol w="3103418">
                  <a:extLst>
                    <a:ext uri="{9D8B030D-6E8A-4147-A177-3AD203B41FA5}">
                      <a16:colId xmlns:a16="http://schemas.microsoft.com/office/drawing/2014/main" val="2541920134"/>
                    </a:ext>
                  </a:extLst>
                </a:gridCol>
                <a:gridCol w="2251364">
                  <a:extLst>
                    <a:ext uri="{9D8B030D-6E8A-4147-A177-3AD203B41FA5}">
                      <a16:colId xmlns:a16="http://schemas.microsoft.com/office/drawing/2014/main" val="2384683180"/>
                    </a:ext>
                  </a:extLst>
                </a:gridCol>
              </a:tblGrid>
              <a:tr h="147935">
                <a:tc gridSpan="2">
                  <a:txBody>
                    <a:bodyPr/>
                    <a:lstStyle/>
                    <a:p>
                      <a:pPr algn="ctr"/>
                      <a:r>
                        <a:rPr kumimoji="1" lang="ja-JP" altLang="en-US" dirty="0">
                          <a:solidFill>
                            <a:schemeClr val="bg1"/>
                          </a:solidFill>
                        </a:rPr>
                        <a:t>評価項目</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tc h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dirty="0">
                          <a:solidFill>
                            <a:schemeClr val="bg1"/>
                          </a:solidFill>
                        </a:rPr>
                        <a:t>評価内容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tc>
                  <a:txBody>
                    <a:bodyPr/>
                    <a:lstStyle/>
                    <a:p>
                      <a:pPr algn="ctr"/>
                      <a:r>
                        <a:rPr kumimoji="1" lang="ja-JP" altLang="en-US" dirty="0">
                          <a:solidFill>
                            <a:schemeClr val="bg1"/>
                          </a:solidFill>
                        </a:rPr>
                        <a:t>評価基準</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tc>
                  <a:txBody>
                    <a:bodyPr/>
                    <a:lstStyle/>
                    <a:p>
                      <a:pPr algn="ctr"/>
                      <a:r>
                        <a:rPr kumimoji="1" lang="ja-JP" altLang="en-US" dirty="0">
                          <a:solidFill>
                            <a:schemeClr val="bg1"/>
                          </a:solidFill>
                        </a:rPr>
                        <a:t>配点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2218562531"/>
                  </a:ext>
                </a:extLst>
              </a:tr>
              <a:tr h="328481">
                <a:tc rowSpan="10">
                  <a:txBody>
                    <a:bodyPr/>
                    <a:lstStyle/>
                    <a:p>
                      <a:pPr algn="ctr"/>
                      <a:r>
                        <a:rPr kumimoji="1" lang="ja-JP" altLang="ja-JP" sz="1800" kern="1200" dirty="0">
                          <a:solidFill>
                            <a:schemeClr val="dk1"/>
                          </a:solidFill>
                          <a:effectLst/>
                          <a:latin typeface="+mn-lt"/>
                          <a:ea typeface="+mn-ea"/>
                          <a:cs typeface="+mn-cs"/>
                        </a:rPr>
                        <a:t>イ　企業の地域性・社会性</a:t>
                      </a:r>
                      <a:endParaRPr kumimoji="1" lang="ja-JP" altLang="en-US" dirty="0">
                        <a:solidFill>
                          <a:sysClr val="windowText" lastClr="000000"/>
                        </a:solidFill>
                      </a:endParaRPr>
                    </a:p>
                  </a:txBody>
                  <a:tcPr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ctr"/>
                      <a:r>
                        <a:rPr kumimoji="1" lang="ja-JP" altLang="ja-JP" sz="1800" kern="1200" dirty="0">
                          <a:solidFill>
                            <a:schemeClr val="dk1"/>
                          </a:solidFill>
                          <a:effectLst/>
                          <a:latin typeface="+mn-lt"/>
                          <a:ea typeface="+mn-ea"/>
                          <a:cs typeface="+mn-cs"/>
                        </a:rPr>
                        <a:t>主たる営業所の所在地</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3">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800" kern="1200" dirty="0">
                          <a:solidFill>
                            <a:schemeClr val="dk1"/>
                          </a:solidFill>
                          <a:effectLst/>
                          <a:latin typeface="+mn-lt"/>
                          <a:ea typeface="+mn-ea"/>
                          <a:cs typeface="+mn-cs"/>
                        </a:rPr>
                        <a:t>旧上平村内</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800" kern="1200" dirty="0">
                          <a:solidFill>
                            <a:schemeClr val="dk1"/>
                          </a:solidFill>
                          <a:effectLst/>
                          <a:latin typeface="+mn-lt"/>
                          <a:ea typeface="+mn-ea"/>
                          <a:cs typeface="+mn-cs"/>
                        </a:rPr>
                        <a:t>25</a:t>
                      </a:r>
                      <a:r>
                        <a:rPr kumimoji="1" lang="ja-JP" altLang="en-US" sz="1800" kern="1200" dirty="0">
                          <a:solidFill>
                            <a:schemeClr val="dk1"/>
                          </a:solidFill>
                          <a:effectLst/>
                          <a:latin typeface="+mn-lt"/>
                          <a:ea typeface="+mn-ea"/>
                          <a:cs typeface="+mn-cs"/>
                        </a:rPr>
                        <a:t> </a:t>
                      </a:r>
                      <a:r>
                        <a:rPr kumimoji="1" lang="ja-JP" altLang="ja-JP" sz="1400" kern="1200" dirty="0">
                          <a:solidFill>
                            <a:schemeClr val="dk1"/>
                          </a:solidFill>
                          <a:effectLst/>
                          <a:latin typeface="+mn-lt"/>
                          <a:ea typeface="+mn-ea"/>
                          <a:cs typeface="+mn-cs"/>
                        </a:rPr>
                        <a:t>点</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6781231"/>
                  </a:ext>
                </a:extLst>
              </a:tr>
              <a:tr h="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800" kern="1200" dirty="0">
                          <a:solidFill>
                            <a:schemeClr val="dk1"/>
                          </a:solidFill>
                          <a:effectLst/>
                          <a:latin typeface="+mn-lt"/>
                          <a:ea typeface="+mn-ea"/>
                          <a:cs typeface="+mn-cs"/>
                        </a:rPr>
                        <a:t>南砺市内（旧上平村除く）</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dirty="0">
                          <a:solidFill>
                            <a:sysClr val="windowText" lastClr="000000"/>
                          </a:solidFill>
                        </a:rPr>
                        <a:t>15</a:t>
                      </a:r>
                      <a:r>
                        <a:rPr kumimoji="1" lang="ja-JP" altLang="en-US" dirty="0">
                          <a:solidFill>
                            <a:sysClr val="windowText" lastClr="000000"/>
                          </a:solidFill>
                        </a:rPr>
                        <a:t> </a:t>
                      </a:r>
                      <a:r>
                        <a:rPr kumimoji="1" lang="ja-JP" altLang="en-US" sz="1400" dirty="0">
                          <a:solidFill>
                            <a:sysClr val="windowText" lastClr="000000"/>
                          </a:solidFill>
                        </a:rPr>
                        <a:t>点</a:t>
                      </a:r>
                      <a:endParaRPr kumimoji="1" lang="en-US" altLang="ja-JP"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57436406"/>
                  </a:ext>
                </a:extLst>
              </a:tr>
              <a:tr h="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ja-JP" sz="1800" kern="1200" dirty="0">
                          <a:solidFill>
                            <a:schemeClr val="dk1"/>
                          </a:solidFill>
                          <a:effectLst/>
                          <a:latin typeface="+mn-lt"/>
                          <a:ea typeface="+mn-ea"/>
                          <a:cs typeface="+mn-cs"/>
                        </a:rPr>
                        <a:t>南砺市外</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dirty="0">
                          <a:solidFill>
                            <a:sysClr val="windowText" lastClr="000000"/>
                          </a:solidFill>
                        </a:rPr>
                        <a:t>0</a:t>
                      </a:r>
                      <a:r>
                        <a:rPr kumimoji="1" lang="ja-JP" altLang="en-US" dirty="0">
                          <a:solidFill>
                            <a:sysClr val="windowText" lastClr="000000"/>
                          </a:solidFill>
                        </a:rPr>
                        <a:t> </a:t>
                      </a:r>
                      <a:r>
                        <a:rPr kumimoji="1" lang="ja-JP" altLang="en-US" sz="1400" dirty="0">
                          <a:solidFill>
                            <a:sysClr val="windowText" lastClr="000000"/>
                          </a:solidFill>
                        </a:rPr>
                        <a:t>点</a:t>
                      </a: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39383790"/>
                  </a:ext>
                </a:extLst>
              </a:tr>
              <a:tr h="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ctr"/>
                      <a:r>
                        <a:rPr kumimoji="1" lang="ja-JP" altLang="en-US" sz="1200" dirty="0">
                          <a:solidFill>
                            <a:schemeClr val="bg2">
                              <a:lumMod val="75000"/>
                            </a:schemeClr>
                          </a:solidFill>
                        </a:rPr>
                        <a:t>災害協定への参加</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just"/>
                      <a:r>
                        <a:rPr kumimoji="1" lang="ja-JP" altLang="en-US" sz="1200" kern="1200" dirty="0">
                          <a:solidFill>
                            <a:schemeClr val="bg2">
                              <a:lumMod val="75000"/>
                            </a:schemeClr>
                          </a:solidFill>
                          <a:effectLst/>
                          <a:latin typeface="+mn-lt"/>
                          <a:ea typeface="+mn-ea"/>
                          <a:cs typeface="+mn-cs"/>
                        </a:rPr>
                        <a:t>入札参加資格の確認の申請の日における富山県との災害協定への参加の有無</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あり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5</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4353893"/>
                  </a:ext>
                </a:extLst>
              </a:tr>
              <a:tr h="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なし</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kern="1200" dirty="0">
                          <a:solidFill>
                            <a:schemeClr val="bg2">
                              <a:lumMod val="75000"/>
                            </a:schemeClr>
                          </a:solidFill>
                          <a:effectLst/>
                          <a:latin typeface="+mn-lt"/>
                          <a:ea typeface="+mn-ea"/>
                          <a:cs typeface="+mn-cs"/>
                        </a:rPr>
                        <a:t>0</a:t>
                      </a:r>
                      <a:r>
                        <a:rPr kumimoji="1" lang="ja-JP" altLang="en-US" sz="1200" kern="1200" dirty="0">
                          <a:solidFill>
                            <a:schemeClr val="bg2">
                              <a:lumMod val="75000"/>
                            </a:schemeClr>
                          </a:solidFill>
                          <a:effectLst/>
                          <a:latin typeface="+mn-lt"/>
                          <a:ea typeface="+mn-ea"/>
                          <a:cs typeface="+mn-cs"/>
                        </a:rPr>
                        <a:t> </a:t>
                      </a:r>
                      <a:r>
                        <a:rPr kumimoji="1" lang="ja-JP" altLang="ja-JP" sz="1050" kern="1200" dirty="0">
                          <a:solidFill>
                            <a:schemeClr val="bg2">
                              <a:lumMod val="75000"/>
                            </a:schemeClr>
                          </a:solidFill>
                          <a:effectLst/>
                          <a:latin typeface="+mn-lt"/>
                          <a:ea typeface="+mn-ea"/>
                          <a:cs typeface="+mn-cs"/>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560729"/>
                  </a:ext>
                </a:extLst>
              </a:tr>
              <a:tr h="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ctr"/>
                      <a:r>
                        <a:rPr kumimoji="1" lang="ja-JP" altLang="en-US" sz="1200" dirty="0">
                          <a:solidFill>
                            <a:schemeClr val="bg2">
                              <a:lumMod val="75000"/>
                            </a:schemeClr>
                          </a:solidFill>
                        </a:rPr>
                        <a:t>除雪業務等の受託実績</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just"/>
                      <a:r>
                        <a:rPr kumimoji="1" lang="ja-JP" altLang="en-US" sz="1200" kern="1200" dirty="0">
                          <a:solidFill>
                            <a:schemeClr val="bg2">
                              <a:lumMod val="75000"/>
                            </a:schemeClr>
                          </a:solidFill>
                          <a:effectLst/>
                          <a:latin typeface="+mn-lt"/>
                          <a:ea typeface="+mn-ea"/>
                          <a:cs typeface="+mn-cs"/>
                        </a:rPr>
                        <a:t>令和４年度又は令和５年度における受託実績の有無</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あり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10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3894203"/>
                  </a:ext>
                </a:extLst>
              </a:tr>
              <a:tr h="0">
                <a:tc vMerge="1">
                  <a:txBody>
                    <a:bodyPr/>
                    <a:lstStyle/>
                    <a:p>
                      <a:endParaRPr kumimoji="1" lang="ja-JP" altLang="en-US"/>
                    </a:p>
                  </a:txBody>
                  <a:tcPr>
                    <a:lnT w="12700" cap="flat" cmpd="sng" algn="ctr">
                      <a:solidFill>
                        <a:schemeClr val="bg1">
                          <a:lumMod val="65000"/>
                        </a:schemeClr>
                      </a:solidFill>
                      <a:prstDash val="solid"/>
                      <a:round/>
                      <a:headEnd type="none" w="med" len="med"/>
                      <a:tailEnd type="none" w="med" len="med"/>
                    </a:lnT>
                  </a:tcPr>
                </a:tc>
                <a:tc vMerge="1">
                  <a:txBody>
                    <a:bodyPr/>
                    <a:lstStyle/>
                    <a:p>
                      <a:pPr algn="ctr"/>
                      <a:endParaRPr kumimoji="1" lang="ja-JP" altLang="en-US" dirty="0">
                        <a:solidFill>
                          <a:sysClr val="windowText" lastClr="000000"/>
                        </a:solidFill>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なし</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5771627"/>
                  </a:ext>
                </a:extLst>
              </a:tr>
              <a:tr h="0">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ctr"/>
                      <a:r>
                        <a:rPr kumimoji="1" lang="ja-JP" altLang="en-US" sz="1200" dirty="0">
                          <a:solidFill>
                            <a:schemeClr val="bg2">
                              <a:lumMod val="75000"/>
                            </a:schemeClr>
                          </a:solidFill>
                        </a:rPr>
                        <a:t>下請負契約における</a:t>
                      </a:r>
                      <a:endParaRPr kumimoji="1" lang="en-US" altLang="ja-JP" sz="1200" dirty="0">
                        <a:solidFill>
                          <a:schemeClr val="bg2">
                            <a:lumMod val="75000"/>
                          </a:schemeClr>
                        </a:solidFill>
                      </a:endParaRPr>
                    </a:p>
                    <a:p>
                      <a:pPr algn="ctr"/>
                      <a:r>
                        <a:rPr kumimoji="1" lang="ja-JP" altLang="en-US" sz="1200" dirty="0">
                          <a:solidFill>
                            <a:schemeClr val="bg2">
                              <a:lumMod val="75000"/>
                            </a:schemeClr>
                          </a:solidFill>
                        </a:rPr>
                        <a:t>県内企業の活用</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rowSpan="2">
                  <a:txBody>
                    <a:bodyPr/>
                    <a:lstStyle/>
                    <a:p>
                      <a:pPr algn="just"/>
                      <a:r>
                        <a:rPr kumimoji="1" lang="ja-JP" altLang="en-US" sz="1200" kern="1200" dirty="0">
                          <a:solidFill>
                            <a:schemeClr val="bg2">
                              <a:lumMod val="75000"/>
                            </a:schemeClr>
                          </a:solidFill>
                          <a:effectLst/>
                          <a:latin typeface="+mn-lt"/>
                          <a:ea typeface="+mn-ea"/>
                          <a:cs typeface="+mn-cs"/>
                        </a:rPr>
                        <a:t>下請負契約における県内企業（注９）の活用</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1200" dirty="0">
                          <a:solidFill>
                            <a:schemeClr val="bg2">
                              <a:lumMod val="75000"/>
                            </a:schemeClr>
                          </a:solidFill>
                        </a:rPr>
                        <a:t>【</a:t>
                      </a:r>
                      <a:r>
                        <a:rPr kumimoji="1" lang="ja-JP" altLang="en-US" sz="1200" dirty="0">
                          <a:solidFill>
                            <a:schemeClr val="bg2">
                              <a:lumMod val="75000"/>
                            </a:schemeClr>
                          </a:solidFill>
                        </a:rPr>
                        <a:t>入札参加者が県内企業の場合</a:t>
                      </a:r>
                      <a:r>
                        <a:rPr kumimoji="1" lang="en-US" altLang="ja-JP" sz="1200" dirty="0">
                          <a:solidFill>
                            <a:schemeClr val="bg2">
                              <a:lumMod val="75000"/>
                            </a:schemeClr>
                          </a:solidFill>
                        </a:rPr>
                        <a:t>】</a:t>
                      </a:r>
                    </a:p>
                    <a:p>
                      <a:pPr algn="l"/>
                      <a:r>
                        <a:rPr kumimoji="1" lang="ja-JP" altLang="en-US" sz="1200" dirty="0">
                          <a:solidFill>
                            <a:schemeClr val="bg2">
                              <a:lumMod val="75000"/>
                            </a:schemeClr>
                          </a:solidFill>
                        </a:rPr>
                        <a:t>全て自社施工又は一次下請の企業が全て県内企業</a:t>
                      </a:r>
                    </a:p>
                    <a:p>
                      <a:pPr algn="l"/>
                      <a:r>
                        <a:rPr kumimoji="1" lang="en-US" altLang="ja-JP" sz="1200" dirty="0">
                          <a:solidFill>
                            <a:schemeClr val="bg2">
                              <a:lumMod val="75000"/>
                            </a:schemeClr>
                          </a:solidFill>
                        </a:rPr>
                        <a:t>【</a:t>
                      </a:r>
                      <a:r>
                        <a:rPr kumimoji="1" lang="ja-JP" altLang="en-US" sz="1200" dirty="0">
                          <a:solidFill>
                            <a:schemeClr val="bg2">
                              <a:lumMod val="75000"/>
                            </a:schemeClr>
                          </a:solidFill>
                        </a:rPr>
                        <a:t>入札参加者が県外企業の場合</a:t>
                      </a:r>
                      <a:r>
                        <a:rPr kumimoji="1" lang="en-US" altLang="ja-JP" sz="1200" dirty="0">
                          <a:solidFill>
                            <a:schemeClr val="bg2">
                              <a:lumMod val="75000"/>
                            </a:schemeClr>
                          </a:solidFill>
                        </a:rPr>
                        <a:t>】</a:t>
                      </a:r>
                    </a:p>
                    <a:p>
                      <a:pPr algn="l"/>
                      <a:r>
                        <a:rPr kumimoji="1" lang="ja-JP" altLang="en-US" sz="1200" dirty="0">
                          <a:solidFill>
                            <a:schemeClr val="bg2">
                              <a:lumMod val="75000"/>
                            </a:schemeClr>
                          </a:solidFill>
                        </a:rPr>
                        <a:t>一次下請の企業が全て県内企業</a:t>
                      </a:r>
                    </a:p>
                    <a:p>
                      <a:pPr algn="l"/>
                      <a:endParaRPr kumimoji="1" lang="ja-JP" altLang="en-US" sz="1200" dirty="0">
                        <a:solidFill>
                          <a:schemeClr val="bg2">
                            <a:lumMod val="75000"/>
                          </a:schemeClr>
                        </a:solidFill>
                      </a:endParaRPr>
                    </a:p>
                    <a:p>
                      <a:pPr algn="l"/>
                      <a:r>
                        <a:rPr kumimoji="1" lang="en-US" altLang="ja-JP" sz="1200" dirty="0">
                          <a:solidFill>
                            <a:schemeClr val="bg2">
                              <a:lumMod val="75000"/>
                            </a:schemeClr>
                          </a:solidFill>
                        </a:rPr>
                        <a:t>※</a:t>
                      </a:r>
                      <a:r>
                        <a:rPr kumimoji="1" lang="ja-JP" altLang="en-US" sz="1200" dirty="0">
                          <a:solidFill>
                            <a:schemeClr val="bg2">
                              <a:lumMod val="75000"/>
                            </a:schemeClr>
                          </a:solidFill>
                        </a:rPr>
                        <a:t>「一次下請の企業が全て県内企業」とは、この工事の一部について下請負により施工しようとする場合において、元請が直接契約する全ての下請負契約が県内企業との間で締結されることをいう。</a:t>
                      </a:r>
                    </a:p>
                    <a:p>
                      <a:pPr algn="l"/>
                      <a:r>
                        <a:rPr kumimoji="1" lang="en-US" altLang="ja-JP" sz="1200" dirty="0">
                          <a:solidFill>
                            <a:schemeClr val="bg2">
                              <a:lumMod val="75000"/>
                            </a:schemeClr>
                          </a:solidFill>
                        </a:rPr>
                        <a:t>※</a:t>
                      </a:r>
                      <a:r>
                        <a:rPr kumimoji="1" lang="ja-JP" altLang="en-US" sz="1200" dirty="0">
                          <a:solidFill>
                            <a:schemeClr val="bg2">
                              <a:lumMod val="75000"/>
                            </a:schemeClr>
                          </a:solidFill>
                        </a:rPr>
                        <a:t>二次以下の下請負契約は評価の対象外とする。</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5</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2709748"/>
                  </a:ext>
                </a:extLst>
              </a:tr>
              <a:tr h="0">
                <a:tc vMerge="1">
                  <a:txBody>
                    <a:bodyPr/>
                    <a:lstStyle/>
                    <a:p>
                      <a:endParaRPr kumimoji="1" lang="ja-JP" altLang="en-US"/>
                    </a:p>
                  </a:txBody>
                  <a:tcPr/>
                </a:tc>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just"/>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1200" dirty="0">
                          <a:solidFill>
                            <a:schemeClr val="bg2">
                              <a:lumMod val="75000"/>
                            </a:schemeClr>
                          </a:solidFill>
                        </a:rPr>
                        <a:t>上記以外</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200" dirty="0">
                          <a:solidFill>
                            <a:schemeClr val="bg2">
                              <a:lumMod val="75000"/>
                            </a:schemeClr>
                          </a:solidFill>
                        </a:rPr>
                        <a:t>0</a:t>
                      </a:r>
                      <a:r>
                        <a:rPr kumimoji="1" lang="ja-JP" altLang="en-US" sz="1200" dirty="0">
                          <a:solidFill>
                            <a:schemeClr val="bg2">
                              <a:lumMod val="75000"/>
                            </a:schemeClr>
                          </a:solidFill>
                        </a:rPr>
                        <a:t> </a:t>
                      </a:r>
                      <a:r>
                        <a:rPr kumimoji="1" lang="ja-JP" altLang="en-US" sz="1050" dirty="0">
                          <a:solidFill>
                            <a:schemeClr val="bg2">
                              <a:lumMod val="75000"/>
                            </a:schemeClr>
                          </a:solidFill>
                        </a:rPr>
                        <a:t>点</a:t>
                      </a:r>
                      <a:endParaRPr kumimoji="1" lang="ja-JP" altLang="en-US" sz="12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526256"/>
                  </a:ext>
                </a:extLst>
              </a:tr>
              <a:tr h="349288">
                <a:tc vMerge="1">
                  <a:txBody>
                    <a:bodyPr/>
                    <a:lstStyle/>
                    <a:p>
                      <a:pPr algn="ctr"/>
                      <a:endParaRPr kumimoji="1" lang="ja-JP" altLang="en-US" dirty="0">
                        <a:solidFill>
                          <a:sysClr val="windowText" lastClr="00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800" dirty="0">
                          <a:solidFill>
                            <a:schemeClr val="bg2">
                              <a:lumMod val="75000"/>
                            </a:schemeClr>
                          </a:solidFill>
                        </a:rPr>
                        <a:t>配点計</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just"/>
                      <a:endParaRPr kumimoji="1" lang="ja-JP" altLang="en-US" sz="18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endParaRPr kumimoji="1" lang="ja-JP" altLang="en-US" sz="18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800" dirty="0">
                          <a:solidFill>
                            <a:schemeClr val="bg2">
                              <a:lumMod val="75000"/>
                            </a:schemeClr>
                          </a:solidFill>
                        </a:rPr>
                        <a:t>45</a:t>
                      </a:r>
                      <a:r>
                        <a:rPr kumimoji="1" lang="ja-JP" altLang="en-US" sz="1800" dirty="0">
                          <a:solidFill>
                            <a:schemeClr val="bg2">
                              <a:lumMod val="75000"/>
                            </a:schemeClr>
                          </a:solidFill>
                        </a:rPr>
                        <a:t> </a:t>
                      </a:r>
                      <a:r>
                        <a:rPr kumimoji="1" lang="ja-JP" altLang="en-US" sz="1400" dirty="0">
                          <a:solidFill>
                            <a:schemeClr val="bg2">
                              <a:lumMod val="75000"/>
                            </a:schemeClr>
                          </a:solidFill>
                        </a:rPr>
                        <a:t>点</a:t>
                      </a:r>
                      <a:endParaRPr kumimoji="1" lang="ja-JP" altLang="en-US" sz="1800" dirty="0">
                        <a:solidFill>
                          <a:schemeClr val="bg2">
                            <a:lumMod val="75000"/>
                          </a:schemeClr>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37668203"/>
                  </a:ext>
                </a:extLst>
              </a:tr>
              <a:tr h="349288">
                <a:tc>
                  <a:txBody>
                    <a:bodyPr/>
                    <a:lstStyle/>
                    <a:p>
                      <a:pPr algn="ctr"/>
                      <a:endParaRPr kumimoji="1" lang="ja-JP" altLang="en-US" dirty="0">
                        <a:solidFill>
                          <a:sysClr val="windowText" lastClr="000000"/>
                        </a:solidFill>
                      </a:endParaRPr>
                    </a:p>
                  </a:txBody>
                  <a:tcPr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評価点数</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just"/>
                      <a:r>
                        <a:rPr kumimoji="1" lang="ja-JP" altLang="en-US" sz="1800" dirty="0">
                          <a:solidFill>
                            <a:schemeClr val="tx1"/>
                          </a:solidFill>
                        </a:rPr>
                        <a:t>（満点）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endParaRPr kumimoji="1" lang="ja-JP" altLang="en-US" sz="1800" dirty="0">
                        <a:solidFill>
                          <a:schemeClr val="tx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1800" dirty="0">
                          <a:solidFill>
                            <a:schemeClr val="tx1"/>
                          </a:solidFill>
                        </a:rPr>
                        <a:t>105</a:t>
                      </a:r>
                      <a:r>
                        <a:rPr kumimoji="1" lang="ja-JP" altLang="en-US" sz="1800" dirty="0">
                          <a:solidFill>
                            <a:schemeClr val="tx1"/>
                          </a:solidFill>
                        </a:rPr>
                        <a:t> 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84128785"/>
                  </a:ext>
                </a:extLst>
              </a:tr>
            </a:tbl>
          </a:graphicData>
        </a:graphic>
      </p:graphicFrame>
      <p:sp>
        <p:nvSpPr>
          <p:cNvPr id="9" name="スライド番号プレースホルダー 8">
            <a:extLst>
              <a:ext uri="{FF2B5EF4-FFF2-40B4-BE49-F238E27FC236}">
                <a16:creationId xmlns:a16="http://schemas.microsoft.com/office/drawing/2014/main" id="{7A7BC93B-8641-FDA5-AA52-466AD6CB7F0D}"/>
              </a:ext>
            </a:extLst>
          </p:cNvPr>
          <p:cNvSpPr>
            <a:spLocks noGrp="1"/>
          </p:cNvSpPr>
          <p:nvPr>
            <p:ph type="sldNum" sz="quarter" idx="12"/>
          </p:nvPr>
        </p:nvSpPr>
        <p:spPr/>
        <p:txBody>
          <a:bodyPr/>
          <a:lstStyle/>
          <a:p>
            <a:r>
              <a:rPr lang="en-US" altLang="ja-JP" b="1" dirty="0"/>
              <a:t>5</a:t>
            </a:r>
            <a:endParaRPr lang="ja-JP" altLang="en-US" b="1" dirty="0"/>
          </a:p>
        </p:txBody>
      </p:sp>
    </p:spTree>
    <p:extLst>
      <p:ext uri="{BB962C8B-B14F-4D97-AF65-F5344CB8AC3E}">
        <p14:creationId xmlns:p14="http://schemas.microsoft.com/office/powerpoint/2010/main" val="365648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70ADE74-4F43-F061-CB7E-6B044988733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F354EA3-6B01-E271-CA1A-F12116C24F45}"/>
              </a:ext>
            </a:extLst>
          </p:cNvPr>
          <p:cNvSpPr txBox="1"/>
          <p:nvPr/>
        </p:nvSpPr>
        <p:spPr>
          <a:xfrm>
            <a:off x="0" y="12646"/>
            <a:ext cx="2424062" cy="461665"/>
          </a:xfrm>
          <a:prstGeom prst="rect">
            <a:avLst/>
          </a:prstGeom>
          <a:noFill/>
        </p:spPr>
        <p:txBody>
          <a:bodyPr wrap="none" rtlCol="0">
            <a:spAutoFit/>
          </a:bodyPr>
          <a:lstStyle/>
          <a:p>
            <a:r>
              <a:rPr kumimoji="1" lang="ja-JP" altLang="en-US" sz="2400" b="1" spc="300" dirty="0"/>
              <a:t>設計書</a:t>
            </a:r>
            <a:r>
              <a:rPr kumimoji="1" lang="en-US" altLang="ja-JP" sz="2400" b="1" spc="300" dirty="0"/>
              <a:t>(</a:t>
            </a:r>
            <a:r>
              <a:rPr kumimoji="1" lang="ja-JP" altLang="en-US" sz="2400" b="1" spc="300" dirty="0"/>
              <a:t>図面）</a:t>
            </a:r>
          </a:p>
        </p:txBody>
      </p:sp>
      <p:pic>
        <p:nvPicPr>
          <p:cNvPr id="8" name="図 7">
            <a:extLst>
              <a:ext uri="{FF2B5EF4-FFF2-40B4-BE49-F238E27FC236}">
                <a16:creationId xmlns:a16="http://schemas.microsoft.com/office/drawing/2014/main" id="{E822BAA5-3B13-8A3D-DA20-C19B70B70BB6}"/>
              </a:ext>
            </a:extLst>
          </p:cNvPr>
          <p:cNvPicPr>
            <a:picLocks noChangeAspect="1"/>
          </p:cNvPicPr>
          <p:nvPr/>
        </p:nvPicPr>
        <p:blipFill>
          <a:blip r:embed="rId3">
            <a:extLst>
              <a:ext uri="{28A0092B-C50C-407E-A947-70E740481C1C}">
                <a14:useLocalDpi xmlns:a14="http://schemas.microsoft.com/office/drawing/2010/main" val="0"/>
              </a:ext>
            </a:extLst>
          </a:blip>
          <a:srcRect l="2968" t="3785" r="2915" b="4120"/>
          <a:stretch>
            <a:fillRect/>
          </a:stretch>
        </p:blipFill>
        <p:spPr>
          <a:xfrm>
            <a:off x="2281128" y="278"/>
            <a:ext cx="9881839" cy="6835948"/>
          </a:xfrm>
          <a:prstGeom prst="rect">
            <a:avLst/>
          </a:prstGeom>
        </p:spPr>
      </p:pic>
      <p:sp>
        <p:nvSpPr>
          <p:cNvPr id="2" name="楕円 1">
            <a:extLst>
              <a:ext uri="{FF2B5EF4-FFF2-40B4-BE49-F238E27FC236}">
                <a16:creationId xmlns:a16="http://schemas.microsoft.com/office/drawing/2014/main" id="{879AAA8F-747A-2E2E-38A4-B0C2D58F8239}"/>
              </a:ext>
            </a:extLst>
          </p:cNvPr>
          <p:cNvSpPr/>
          <p:nvPr/>
        </p:nvSpPr>
        <p:spPr>
          <a:xfrm rot="18794542">
            <a:off x="7451000" y="2413687"/>
            <a:ext cx="1269866" cy="12742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3FF5AC7-6BF7-5B03-7571-59E411B8C676}"/>
              </a:ext>
            </a:extLst>
          </p:cNvPr>
          <p:cNvPicPr>
            <a:picLocks noChangeAspect="1"/>
          </p:cNvPicPr>
          <p:nvPr/>
        </p:nvPicPr>
        <p:blipFill rotWithShape="1">
          <a:blip r:embed="rId3">
            <a:extLst>
              <a:ext uri="{28A0092B-C50C-407E-A947-70E740481C1C}">
                <a14:useLocalDpi xmlns:a14="http://schemas.microsoft.com/office/drawing/2010/main" val="0"/>
              </a:ext>
            </a:extLst>
          </a:blip>
          <a:srcRect l="49892" t="35503" r="32639" b="39786"/>
          <a:stretch>
            <a:fillRect/>
          </a:stretch>
        </p:blipFill>
        <p:spPr>
          <a:xfrm>
            <a:off x="627798" y="133212"/>
            <a:ext cx="5309645" cy="5309645"/>
          </a:xfrm>
          <a:prstGeom prst="ellipse">
            <a:avLst/>
          </a:prstGeom>
          <a:ln w="38100">
            <a:solidFill>
              <a:srgbClr val="FF0000"/>
            </a:solidFill>
          </a:ln>
        </p:spPr>
      </p:pic>
      <p:cxnSp>
        <p:nvCxnSpPr>
          <p:cNvPr id="7" name="直線コネクタ 6">
            <a:extLst>
              <a:ext uri="{FF2B5EF4-FFF2-40B4-BE49-F238E27FC236}">
                <a16:creationId xmlns:a16="http://schemas.microsoft.com/office/drawing/2014/main" id="{9E567161-B1BD-F95B-0326-62EEB9429F9D}"/>
              </a:ext>
            </a:extLst>
          </p:cNvPr>
          <p:cNvCxnSpPr>
            <a:cxnSpLocks/>
          </p:cNvCxnSpPr>
          <p:nvPr/>
        </p:nvCxnSpPr>
        <p:spPr>
          <a:xfrm>
            <a:off x="4862286" y="624114"/>
            <a:ext cx="3295103" cy="183352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B06E779-2851-DB2D-F26D-6346C7E6BCF8}"/>
              </a:ext>
            </a:extLst>
          </p:cNvPr>
          <p:cNvCxnSpPr>
            <a:cxnSpLocks/>
          </p:cNvCxnSpPr>
          <p:nvPr/>
        </p:nvCxnSpPr>
        <p:spPr>
          <a:xfrm flipV="1">
            <a:off x="4267200" y="3722012"/>
            <a:ext cx="3934365" cy="153935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50A9543-C768-7191-018C-CB8D60D61FD2}"/>
              </a:ext>
            </a:extLst>
          </p:cNvPr>
          <p:cNvSpPr txBox="1"/>
          <p:nvPr/>
        </p:nvSpPr>
        <p:spPr>
          <a:xfrm>
            <a:off x="4134671" y="2640764"/>
            <a:ext cx="1159292" cy="307777"/>
          </a:xfrm>
          <a:prstGeom prst="rect">
            <a:avLst/>
          </a:prstGeom>
          <a:noFill/>
        </p:spPr>
        <p:txBody>
          <a:bodyPr wrap="none" rtlCol="0">
            <a:spAutoFit/>
          </a:bodyPr>
          <a:lstStyle/>
          <a:p>
            <a:r>
              <a:rPr kumimoji="1" lang="ja-JP" altLang="en-US" sz="1400" b="1" spc="500" dirty="0">
                <a:solidFill>
                  <a:srgbClr val="FF0000"/>
                </a:solidFill>
                <a:latin typeface="+mn-ea"/>
              </a:rPr>
              <a:t>施工箇所</a:t>
            </a:r>
          </a:p>
        </p:txBody>
      </p:sp>
      <p:sp>
        <p:nvSpPr>
          <p:cNvPr id="14" name="スライド番号プレースホルダー 13">
            <a:extLst>
              <a:ext uri="{FF2B5EF4-FFF2-40B4-BE49-F238E27FC236}">
                <a16:creationId xmlns:a16="http://schemas.microsoft.com/office/drawing/2014/main" id="{0232C944-B198-5F4B-5098-A16087FFC7C0}"/>
              </a:ext>
            </a:extLst>
          </p:cNvPr>
          <p:cNvSpPr>
            <a:spLocks noGrp="1"/>
          </p:cNvSpPr>
          <p:nvPr>
            <p:ph type="sldNum" sz="quarter" idx="12"/>
          </p:nvPr>
        </p:nvSpPr>
        <p:spPr/>
        <p:txBody>
          <a:bodyPr/>
          <a:lstStyle/>
          <a:p>
            <a:r>
              <a:rPr lang="en-US" altLang="ja-JP" b="1" dirty="0"/>
              <a:t>6</a:t>
            </a:r>
            <a:endParaRPr lang="ja-JP" altLang="en-US" b="1" dirty="0"/>
          </a:p>
        </p:txBody>
      </p:sp>
    </p:spTree>
    <p:extLst>
      <p:ext uri="{BB962C8B-B14F-4D97-AF65-F5344CB8AC3E}">
        <p14:creationId xmlns:p14="http://schemas.microsoft.com/office/powerpoint/2010/main" val="286238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637D168-DBF6-865F-3261-1D4E960455F9}"/>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FAA9B16-D37D-EFD3-B4AC-7FD8EB5E993D}"/>
              </a:ext>
            </a:extLst>
          </p:cNvPr>
          <p:cNvPicPr>
            <a:picLocks noChangeAspect="1"/>
          </p:cNvPicPr>
          <p:nvPr/>
        </p:nvPicPr>
        <p:blipFill>
          <a:blip r:embed="rId3"/>
          <a:srcRect l="8148" t="7718" r="2556"/>
          <a:stretch>
            <a:fillRect/>
          </a:stretch>
        </p:blipFill>
        <p:spPr>
          <a:xfrm>
            <a:off x="165100" y="0"/>
            <a:ext cx="5813504" cy="6858000"/>
          </a:xfrm>
          <a:prstGeom prst="rect">
            <a:avLst/>
          </a:prstGeom>
        </p:spPr>
      </p:pic>
      <p:sp>
        <p:nvSpPr>
          <p:cNvPr id="3" name="テキスト ボックス 2">
            <a:extLst>
              <a:ext uri="{FF2B5EF4-FFF2-40B4-BE49-F238E27FC236}">
                <a16:creationId xmlns:a16="http://schemas.microsoft.com/office/drawing/2014/main" id="{A2C25507-93AA-3B4D-6531-652F91096B94}"/>
              </a:ext>
            </a:extLst>
          </p:cNvPr>
          <p:cNvSpPr txBox="1"/>
          <p:nvPr/>
        </p:nvSpPr>
        <p:spPr>
          <a:xfrm>
            <a:off x="0" y="0"/>
            <a:ext cx="1056700" cy="307777"/>
          </a:xfrm>
          <a:prstGeom prst="rect">
            <a:avLst/>
          </a:prstGeom>
          <a:noFill/>
        </p:spPr>
        <p:txBody>
          <a:bodyPr wrap="none" rtlCol="0">
            <a:spAutoFit/>
          </a:bodyPr>
          <a:lstStyle/>
          <a:p>
            <a:r>
              <a:rPr kumimoji="1" lang="ja-JP" altLang="en-US" sz="1400" b="1" spc="300" dirty="0"/>
              <a:t>工事内容</a:t>
            </a:r>
          </a:p>
        </p:txBody>
      </p:sp>
      <p:pic>
        <p:nvPicPr>
          <p:cNvPr id="2" name="図 1">
            <a:extLst>
              <a:ext uri="{FF2B5EF4-FFF2-40B4-BE49-F238E27FC236}">
                <a16:creationId xmlns:a16="http://schemas.microsoft.com/office/drawing/2014/main" id="{BB53D5F0-CB5C-EF8A-5016-E1ADC5975411}"/>
              </a:ext>
            </a:extLst>
          </p:cNvPr>
          <p:cNvPicPr>
            <a:picLocks noChangeAspect="1"/>
          </p:cNvPicPr>
          <p:nvPr/>
        </p:nvPicPr>
        <p:blipFill>
          <a:blip r:embed="rId4"/>
          <a:srcRect l="1278" t="1" r="3653" b="1313"/>
          <a:stretch>
            <a:fillRect/>
          </a:stretch>
        </p:blipFill>
        <p:spPr>
          <a:xfrm>
            <a:off x="5978604" y="52387"/>
            <a:ext cx="6213396" cy="6805613"/>
          </a:xfrm>
          <a:prstGeom prst="rect">
            <a:avLst/>
          </a:prstGeom>
        </p:spPr>
      </p:pic>
      <p:sp>
        <p:nvSpPr>
          <p:cNvPr id="10" name="スライド番号プレースホルダー 9">
            <a:extLst>
              <a:ext uri="{FF2B5EF4-FFF2-40B4-BE49-F238E27FC236}">
                <a16:creationId xmlns:a16="http://schemas.microsoft.com/office/drawing/2014/main" id="{4BE38614-3F91-32F9-C332-B0A2DB3A843B}"/>
              </a:ext>
            </a:extLst>
          </p:cNvPr>
          <p:cNvSpPr>
            <a:spLocks noGrp="1"/>
          </p:cNvSpPr>
          <p:nvPr>
            <p:ph type="sldNum" sz="quarter" idx="12"/>
          </p:nvPr>
        </p:nvSpPr>
        <p:spPr/>
        <p:txBody>
          <a:bodyPr/>
          <a:lstStyle/>
          <a:p>
            <a:r>
              <a:rPr lang="en-US" altLang="ja-JP" b="1" dirty="0"/>
              <a:t>7</a:t>
            </a:r>
            <a:endParaRPr lang="ja-JP" altLang="en-US" b="1" dirty="0"/>
          </a:p>
        </p:txBody>
      </p:sp>
    </p:spTree>
    <p:extLst>
      <p:ext uri="{BB962C8B-B14F-4D97-AF65-F5344CB8AC3E}">
        <p14:creationId xmlns:p14="http://schemas.microsoft.com/office/powerpoint/2010/main" val="166967538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2895</TotalTime>
  <Words>2408</Words>
  <Application>Microsoft Office PowerPoint</Application>
  <PresentationFormat>ワイド画面</PresentationFormat>
  <Paragraphs>294</Paragraphs>
  <Slides>19</Slides>
  <Notes>19</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19</vt:i4>
      </vt:variant>
    </vt:vector>
  </HeadingPairs>
  <TitlesOfParts>
    <vt:vector size="23" baseType="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masahiko adachi</dc:creator>
  <cp:lastModifiedBy>名古屋林業土木協会 一般社団法人</cp:lastModifiedBy>
  <cp:revision>42</cp:revision>
  <cp:lastPrinted>2026-05-12T00:12:32Z</cp:lastPrinted>
  <dcterms:created xsi:type="dcterms:W3CDTF">2026-03-31T00:46:00Z</dcterms:created>
  <dcterms:modified xsi:type="dcterms:W3CDTF">2026-05-18T04:08:52Z</dcterms:modified>
</cp:coreProperties>
</file>