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440" r:id="rId2"/>
    <p:sldId id="3483" r:id="rId3"/>
    <p:sldId id="3635" r:id="rId4"/>
    <p:sldId id="3537" r:id="rId5"/>
    <p:sldId id="3636" r:id="rId6"/>
    <p:sldId id="3560" r:id="rId7"/>
    <p:sldId id="3637" r:id="rId8"/>
    <p:sldId id="3638" r:id="rId9"/>
    <p:sldId id="3640" r:id="rId10"/>
    <p:sldId id="349" r:id="rId11"/>
    <p:sldId id="3407" r:id="rId12"/>
    <p:sldId id="3641" r:id="rId13"/>
    <p:sldId id="3634" r:id="rId14"/>
    <p:sldId id="3583" r:id="rId15"/>
    <p:sldId id="3584" r:id="rId16"/>
    <p:sldId id="3585" r:id="rId17"/>
    <p:sldId id="3586" r:id="rId18"/>
    <p:sldId id="3440" r:id="rId19"/>
    <p:sldId id="3588" r:id="rId20"/>
    <p:sldId id="3589" r:id="rId21"/>
    <p:sldId id="3605" r:id="rId22"/>
    <p:sldId id="3443" r:id="rId23"/>
    <p:sldId id="3444" r:id="rId24"/>
    <p:sldId id="3445" r:id="rId25"/>
    <p:sldId id="3446" r:id="rId26"/>
    <p:sldId id="3451" r:id="rId27"/>
    <p:sldId id="2220" r:id="rId28"/>
    <p:sldId id="3452" r:id="rId29"/>
    <p:sldId id="3632" r:id="rId30"/>
    <p:sldId id="3569" r:id="rId31"/>
    <p:sldId id="3570" r:id="rId32"/>
    <p:sldId id="2227" r:id="rId33"/>
    <p:sldId id="3291" r:id="rId34"/>
    <p:sldId id="3292" r:id="rId35"/>
    <p:sldId id="3453" r:id="rId36"/>
    <p:sldId id="3425" r:id="rId37"/>
    <p:sldId id="3315" r:id="rId38"/>
    <p:sldId id="3595" r:id="rId39"/>
    <p:sldId id="2897" r:id="rId40"/>
    <p:sldId id="3659" r:id="rId41"/>
    <p:sldId id="3660" r:id="rId42"/>
    <p:sldId id="3601" r:id="rId43"/>
    <p:sldId id="3600" r:id="rId44"/>
    <p:sldId id="3328" r:id="rId45"/>
    <p:sldId id="289" r:id="rId46"/>
    <p:sldId id="3542" r:id="rId47"/>
    <p:sldId id="3531" r:id="rId48"/>
    <p:sldId id="2915" r:id="rId49"/>
    <p:sldId id="3479" r:id="rId50"/>
    <p:sldId id="3658" r:id="rId51"/>
    <p:sldId id="3535" r:id="rId52"/>
    <p:sldId id="572" r:id="rId5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9644"/>
    <a:srgbClr val="FF99FF"/>
    <a:srgbClr val="99CCFF"/>
    <a:srgbClr val="FF66CC"/>
    <a:srgbClr val="FF3300"/>
    <a:srgbClr val="2FC52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35" autoAdjust="0"/>
    <p:restoredTop sz="94645" autoAdjust="0"/>
  </p:normalViewPr>
  <p:slideViewPr>
    <p:cSldViewPr snapToGrid="0">
      <p:cViewPr varScale="1">
        <p:scale>
          <a:sx n="90" d="100"/>
          <a:sy n="90" d="100"/>
        </p:scale>
        <p:origin x="355" y="293"/>
      </p:cViewPr>
      <p:guideLst/>
    </p:cSldViewPr>
  </p:slideViewPr>
  <p:outlineViewPr>
    <p:cViewPr>
      <p:scale>
        <a:sx n="33" d="100"/>
        <a:sy n="33" d="100"/>
      </p:scale>
      <p:origin x="0" y="-15115"/>
    </p:cViewPr>
  </p:outlineViewPr>
  <p:notesTextViewPr>
    <p:cViewPr>
      <p:scale>
        <a:sx n="1" d="1"/>
        <a:sy n="1" d="1"/>
      </p:scale>
      <p:origin x="0" y="0"/>
    </p:cViewPr>
  </p:notesTextViewPr>
  <p:sorterViewPr>
    <p:cViewPr varScale="1">
      <p:scale>
        <a:sx n="100" d="100"/>
        <a:sy n="100" d="100"/>
      </p:scale>
      <p:origin x="0" y="-118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masao\Documents\&#20154;&#21475;&#21205;&#24907;&#32113;&#35336;\&#24066;&#37096;&#37089;&#37096;&#25512;&#31227;&#38263;&#26399;.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517258390466417"/>
          <c:y val="6.3774331238898169E-2"/>
          <c:w val="0.67221983528663642"/>
          <c:h val="0.8326195683872849"/>
        </c:manualLayout>
      </c:layout>
      <c:lineChart>
        <c:grouping val="standard"/>
        <c:varyColors val="0"/>
        <c:ser>
          <c:idx val="1"/>
          <c:order val="0"/>
          <c:spPr>
            <a:ln>
              <a:solidFill>
                <a:srgbClr val="FF0000"/>
              </a:solidFill>
            </a:ln>
          </c:spPr>
          <c:marker>
            <c:symbol val="none"/>
          </c:marker>
          <c:cat>
            <c:numRef>
              <c:f>Sheet1!$F$4:$F$24</c:f>
              <c:numCache>
                <c:formatCode>General</c:formatCode>
                <c:ptCount val="21"/>
                <c:pt idx="0">
                  <c:v>1908</c:v>
                </c:pt>
                <c:pt idx="1">
                  <c:v>1913</c:v>
                </c:pt>
                <c:pt idx="2">
                  <c:v>1918</c:v>
                </c:pt>
                <c:pt idx="3">
                  <c:v>1920</c:v>
                </c:pt>
                <c:pt idx="4">
                  <c:v>1925</c:v>
                </c:pt>
                <c:pt idx="5">
                  <c:v>1930</c:v>
                </c:pt>
                <c:pt idx="6">
                  <c:v>1935</c:v>
                </c:pt>
                <c:pt idx="7">
                  <c:v>1940</c:v>
                </c:pt>
                <c:pt idx="8">
                  <c:v>1947</c:v>
                </c:pt>
                <c:pt idx="9">
                  <c:v>1950</c:v>
                </c:pt>
                <c:pt idx="10">
                  <c:v>1955</c:v>
                </c:pt>
                <c:pt idx="11">
                  <c:v>1960</c:v>
                </c:pt>
                <c:pt idx="12">
                  <c:v>1965</c:v>
                </c:pt>
                <c:pt idx="13">
                  <c:v>1970</c:v>
                </c:pt>
                <c:pt idx="14">
                  <c:v>1975</c:v>
                </c:pt>
                <c:pt idx="15">
                  <c:v>1980</c:v>
                </c:pt>
                <c:pt idx="16">
                  <c:v>1985</c:v>
                </c:pt>
                <c:pt idx="17">
                  <c:v>1990</c:v>
                </c:pt>
                <c:pt idx="18">
                  <c:v>1995</c:v>
                </c:pt>
                <c:pt idx="19">
                  <c:v>2000</c:v>
                </c:pt>
                <c:pt idx="20">
                  <c:v>2005</c:v>
                </c:pt>
              </c:numCache>
            </c:numRef>
          </c:cat>
          <c:val>
            <c:numRef>
              <c:f>Sheet1!$G$4:$G$24</c:f>
              <c:numCache>
                <c:formatCode>#,##0_);[Red]\(#,##0\)</c:formatCode>
                <c:ptCount val="21"/>
                <c:pt idx="0">
                  <c:v>8299744</c:v>
                </c:pt>
                <c:pt idx="1">
                  <c:v>8999264</c:v>
                </c:pt>
                <c:pt idx="2">
                  <c:v>10842857</c:v>
                </c:pt>
                <c:pt idx="3">
                  <c:v>10096758</c:v>
                </c:pt>
                <c:pt idx="4">
                  <c:v>12896850</c:v>
                </c:pt>
                <c:pt idx="5">
                  <c:v>15444300</c:v>
                </c:pt>
                <c:pt idx="6">
                  <c:v>22666307</c:v>
                </c:pt>
                <c:pt idx="7">
                  <c:v>27577539</c:v>
                </c:pt>
                <c:pt idx="8" formatCode="\a\)\ #,###,###;\b\)\ &quot;-&quot;#,###,##0">
                  <c:v>25857739</c:v>
                </c:pt>
                <c:pt idx="9" formatCode="#,##0">
                  <c:v>31365523</c:v>
                </c:pt>
                <c:pt idx="10" formatCode="#,##0">
                  <c:v>50532410</c:v>
                </c:pt>
                <c:pt idx="11" formatCode="\c\)\ ##,###,##0">
                  <c:v>59677885</c:v>
                </c:pt>
                <c:pt idx="12" formatCode="#,##0">
                  <c:v>67356158</c:v>
                </c:pt>
                <c:pt idx="13" formatCode="#,##0">
                  <c:v>75428660</c:v>
                </c:pt>
                <c:pt idx="14" formatCode="#,##0">
                  <c:v>84967269</c:v>
                </c:pt>
                <c:pt idx="15" formatCode="#,##0">
                  <c:v>89187409</c:v>
                </c:pt>
                <c:pt idx="16" formatCode="#,##0">
                  <c:v>92889236</c:v>
                </c:pt>
                <c:pt idx="17" formatCode="#,##0">
                  <c:v>95643521</c:v>
                </c:pt>
                <c:pt idx="18" formatCode="#,###,###,##0;&quot; -&quot;###,###,##0">
                  <c:v>98009107</c:v>
                </c:pt>
                <c:pt idx="19" formatCode="#,##0">
                  <c:v>99865289</c:v>
                </c:pt>
                <c:pt idx="20" formatCode="#,##0">
                  <c:v>110264324</c:v>
                </c:pt>
              </c:numCache>
            </c:numRef>
          </c:val>
          <c:smooth val="0"/>
          <c:extLst>
            <c:ext xmlns:c16="http://schemas.microsoft.com/office/drawing/2014/chart" uri="{C3380CC4-5D6E-409C-BE32-E72D297353CC}">
              <c16:uniqueId val="{00000000-970A-4670-9D30-F41DA18AFEE9}"/>
            </c:ext>
          </c:extLst>
        </c:ser>
        <c:ser>
          <c:idx val="2"/>
          <c:order val="1"/>
          <c:spPr>
            <a:ln>
              <a:solidFill>
                <a:schemeClr val="accent1"/>
              </a:solidFill>
            </a:ln>
          </c:spPr>
          <c:marker>
            <c:symbol val="none"/>
          </c:marker>
          <c:cat>
            <c:numRef>
              <c:f>Sheet1!$F$4:$F$24</c:f>
              <c:numCache>
                <c:formatCode>General</c:formatCode>
                <c:ptCount val="21"/>
                <c:pt idx="0">
                  <c:v>1908</c:v>
                </c:pt>
                <c:pt idx="1">
                  <c:v>1913</c:v>
                </c:pt>
                <c:pt idx="2">
                  <c:v>1918</c:v>
                </c:pt>
                <c:pt idx="3">
                  <c:v>1920</c:v>
                </c:pt>
                <c:pt idx="4">
                  <c:v>1925</c:v>
                </c:pt>
                <c:pt idx="5">
                  <c:v>1930</c:v>
                </c:pt>
                <c:pt idx="6">
                  <c:v>1935</c:v>
                </c:pt>
                <c:pt idx="7">
                  <c:v>1940</c:v>
                </c:pt>
                <c:pt idx="8">
                  <c:v>1947</c:v>
                </c:pt>
                <c:pt idx="9">
                  <c:v>1950</c:v>
                </c:pt>
                <c:pt idx="10">
                  <c:v>1955</c:v>
                </c:pt>
                <c:pt idx="11">
                  <c:v>1960</c:v>
                </c:pt>
                <c:pt idx="12">
                  <c:v>1965</c:v>
                </c:pt>
                <c:pt idx="13">
                  <c:v>1970</c:v>
                </c:pt>
                <c:pt idx="14">
                  <c:v>1975</c:v>
                </c:pt>
                <c:pt idx="15">
                  <c:v>1980</c:v>
                </c:pt>
                <c:pt idx="16">
                  <c:v>1985</c:v>
                </c:pt>
                <c:pt idx="17">
                  <c:v>1990</c:v>
                </c:pt>
                <c:pt idx="18">
                  <c:v>1995</c:v>
                </c:pt>
                <c:pt idx="19">
                  <c:v>2000</c:v>
                </c:pt>
                <c:pt idx="20">
                  <c:v>2005</c:v>
                </c:pt>
              </c:numCache>
            </c:numRef>
          </c:cat>
          <c:val>
            <c:numRef>
              <c:f>Sheet1!$H$4:$H$24</c:f>
              <c:numCache>
                <c:formatCode>#,##0_);[Red]\(#,##0\)</c:formatCode>
                <c:ptCount val="21"/>
                <c:pt idx="0">
                  <c:v>43442109</c:v>
                </c:pt>
                <c:pt idx="1">
                  <c:v>46132006</c:v>
                </c:pt>
                <c:pt idx="2">
                  <c:v>47244420</c:v>
                </c:pt>
                <c:pt idx="3">
                  <c:v>45866295</c:v>
                </c:pt>
                <c:pt idx="4">
                  <c:v>46839972</c:v>
                </c:pt>
                <c:pt idx="5">
                  <c:v>49005705</c:v>
                </c:pt>
                <c:pt idx="6">
                  <c:v>46587841</c:v>
                </c:pt>
                <c:pt idx="7">
                  <c:v>45536769</c:v>
                </c:pt>
                <c:pt idx="8" formatCode="\a\)\ #,###,###;\b\)\ &quot;-&quot;#,###,##0">
                  <c:v>52243734</c:v>
                </c:pt>
                <c:pt idx="9" formatCode="#,##0">
                  <c:v>52749051</c:v>
                </c:pt>
                <c:pt idx="10" formatCode="#,##0">
                  <c:v>39544184</c:v>
                </c:pt>
                <c:pt idx="11" formatCode="\c\)\ ##,###,##0">
                  <c:v>34622465</c:v>
                </c:pt>
                <c:pt idx="12" formatCode="#,##0">
                  <c:v>31852979</c:v>
                </c:pt>
                <c:pt idx="13" formatCode="#,##0">
                  <c:v>29236511</c:v>
                </c:pt>
                <c:pt idx="14" formatCode="#,##0">
                  <c:v>26972374</c:v>
                </c:pt>
                <c:pt idx="15" formatCode="#,##0">
                  <c:v>27872987</c:v>
                </c:pt>
                <c:pt idx="16" formatCode="#,##0">
                  <c:v>28159687</c:v>
                </c:pt>
                <c:pt idx="17" formatCode="#,##0">
                  <c:v>27967646</c:v>
                </c:pt>
                <c:pt idx="18" formatCode="#,###,###,##0;&quot; -&quot;###,###,##0">
                  <c:v>27561139</c:v>
                </c:pt>
                <c:pt idx="19" formatCode="#,###,###,##0;&quot; -&quot;###,###,##0">
                  <c:v>27060554</c:v>
                </c:pt>
                <c:pt idx="20" formatCode="#,##0">
                  <c:v>17503670</c:v>
                </c:pt>
              </c:numCache>
            </c:numRef>
          </c:val>
          <c:smooth val="0"/>
          <c:extLst>
            <c:ext xmlns:c16="http://schemas.microsoft.com/office/drawing/2014/chart" uri="{C3380CC4-5D6E-409C-BE32-E72D297353CC}">
              <c16:uniqueId val="{00000001-970A-4670-9D30-F41DA18AFEE9}"/>
            </c:ext>
          </c:extLst>
        </c:ser>
        <c:dLbls>
          <c:showLegendKey val="0"/>
          <c:showVal val="0"/>
          <c:showCatName val="0"/>
          <c:showSerName val="0"/>
          <c:showPercent val="0"/>
          <c:showBubbleSize val="0"/>
        </c:dLbls>
        <c:smooth val="0"/>
        <c:axId val="290969472"/>
        <c:axId val="290971008"/>
      </c:lineChart>
      <c:catAx>
        <c:axId val="290969472"/>
        <c:scaling>
          <c:orientation val="minMax"/>
        </c:scaling>
        <c:delete val="0"/>
        <c:axPos val="b"/>
        <c:numFmt formatCode="General" sourceLinked="1"/>
        <c:majorTickMark val="out"/>
        <c:minorTickMark val="none"/>
        <c:tickLblPos val="nextTo"/>
        <c:crossAx val="290971008"/>
        <c:crosses val="autoZero"/>
        <c:auto val="1"/>
        <c:lblAlgn val="ctr"/>
        <c:lblOffset val="100"/>
        <c:noMultiLvlLbl val="0"/>
      </c:catAx>
      <c:valAx>
        <c:axId val="290971008"/>
        <c:scaling>
          <c:orientation val="minMax"/>
        </c:scaling>
        <c:delete val="0"/>
        <c:axPos val="l"/>
        <c:majorGridlines/>
        <c:numFmt formatCode="#,##0_);[Red]\(#,##0\)" sourceLinked="1"/>
        <c:majorTickMark val="out"/>
        <c:minorTickMark val="none"/>
        <c:tickLblPos val="nextTo"/>
        <c:crossAx val="290969472"/>
        <c:crosses val="autoZero"/>
        <c:crossBetween val="between"/>
      </c:valAx>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D6D1F-C335-43F9-BFA2-EC87C86509A1}" type="datetimeFigureOut">
              <a:rPr kumimoji="1" lang="ja-JP" altLang="en-US" smtClean="0"/>
              <a:t>2025/8/18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43C94-DD13-424F-8BBB-9A0BE7BFF8F0}" type="slidenum">
              <a:rPr kumimoji="1" lang="ja-JP" altLang="en-US" smtClean="0"/>
              <a:t>‹#›</a:t>
            </a:fld>
            <a:endParaRPr kumimoji="1" lang="ja-JP" altLang="en-US"/>
          </a:p>
        </p:txBody>
      </p:sp>
    </p:spTree>
    <p:extLst>
      <p:ext uri="{BB962C8B-B14F-4D97-AF65-F5344CB8AC3E}">
        <p14:creationId xmlns:p14="http://schemas.microsoft.com/office/powerpoint/2010/main" val="33396685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3943C94-DD13-424F-8BBB-9A0BE7BFF8F0}" type="slidenum">
              <a:rPr kumimoji="1" lang="ja-JP" altLang="en-US" smtClean="0"/>
              <a:t>1</a:t>
            </a:fld>
            <a:endParaRPr kumimoji="1" lang="ja-JP" altLang="en-US"/>
          </a:p>
        </p:txBody>
      </p:sp>
    </p:spTree>
    <p:extLst>
      <p:ext uri="{BB962C8B-B14F-4D97-AF65-F5344CB8AC3E}">
        <p14:creationId xmlns:p14="http://schemas.microsoft.com/office/powerpoint/2010/main" val="378542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7ECCF-244A-81D7-4955-FC87AFA649C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3DBDB03-406D-F90A-6CA3-24850383ABB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5FCCA02-7A17-669A-6559-3F9E1BC348A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0CDEB48-2E11-04BD-62D0-6AA87990F252}"/>
              </a:ext>
            </a:extLst>
          </p:cNvPr>
          <p:cNvSpPr>
            <a:spLocks noGrp="1"/>
          </p:cNvSpPr>
          <p:nvPr>
            <p:ph type="sldNum" sz="quarter" idx="5"/>
          </p:nvPr>
        </p:nvSpPr>
        <p:spPr/>
        <p:txBody>
          <a:bodyPr/>
          <a:lstStyle/>
          <a:p>
            <a:fld id="{63943C94-DD13-424F-8BBB-9A0BE7BFF8F0}" type="slidenum">
              <a:rPr kumimoji="1" lang="ja-JP" altLang="en-US" smtClean="0"/>
              <a:t>50</a:t>
            </a:fld>
            <a:endParaRPr kumimoji="1" lang="ja-JP" altLang="en-US"/>
          </a:p>
        </p:txBody>
      </p:sp>
    </p:spTree>
    <p:extLst>
      <p:ext uri="{BB962C8B-B14F-4D97-AF65-F5344CB8AC3E}">
        <p14:creationId xmlns:p14="http://schemas.microsoft.com/office/powerpoint/2010/main" val="319829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ー 1"/>
          <p:cNvSpPr>
            <a:spLocks noGrp="1" noRot="1" noChangeAspect="1" noTextEdit="1"/>
          </p:cNvSpPr>
          <p:nvPr>
            <p:ph type="sldImg"/>
          </p:nvPr>
        </p:nvSpPr>
        <p:spPr>
          <a:ln/>
        </p:spPr>
      </p:sp>
      <p:sp>
        <p:nvSpPr>
          <p:cNvPr id="133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33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814FDC0-B765-44BD-B74C-85C93D288F2A}" type="slidenum">
              <a:rPr lang="ja-JP" altLang="en-US" smtClean="0"/>
              <a:pPr/>
              <a:t>11</a:t>
            </a:fld>
            <a:endParaRPr lang="ja-JP" altLang="en-US"/>
          </a:p>
        </p:txBody>
      </p:sp>
    </p:spTree>
    <p:extLst>
      <p:ext uri="{BB962C8B-B14F-4D97-AF65-F5344CB8AC3E}">
        <p14:creationId xmlns:p14="http://schemas.microsoft.com/office/powerpoint/2010/main" val="3984726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3943C94-DD13-424F-8BBB-9A0BE7BFF8F0}" type="slidenum">
              <a:rPr kumimoji="1" lang="ja-JP" altLang="en-US" smtClean="0"/>
              <a:t>12</a:t>
            </a:fld>
            <a:endParaRPr kumimoji="1" lang="ja-JP" altLang="en-US"/>
          </a:p>
        </p:txBody>
      </p:sp>
    </p:spTree>
    <p:extLst>
      <p:ext uri="{BB962C8B-B14F-4D97-AF65-F5344CB8AC3E}">
        <p14:creationId xmlns:p14="http://schemas.microsoft.com/office/powerpoint/2010/main" val="2268613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30FB3-BBFE-EE5B-5074-6B05F5B6681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2B53F1F-094F-68F3-8CFC-9212A12BE5D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BC2628A-8080-2628-56FF-F2BA914E756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C179A81-34BD-02F8-DB91-020F46BEADFA}"/>
              </a:ext>
            </a:extLst>
          </p:cNvPr>
          <p:cNvSpPr>
            <a:spLocks noGrp="1"/>
          </p:cNvSpPr>
          <p:nvPr>
            <p:ph type="sldNum" sz="quarter" idx="5"/>
          </p:nvPr>
        </p:nvSpPr>
        <p:spPr/>
        <p:txBody>
          <a:bodyPr/>
          <a:lstStyle/>
          <a:p>
            <a:fld id="{63943C94-DD13-424F-8BBB-9A0BE7BFF8F0}" type="slidenum">
              <a:rPr kumimoji="1" lang="ja-JP" altLang="en-US" smtClean="0"/>
              <a:t>13</a:t>
            </a:fld>
            <a:endParaRPr kumimoji="1" lang="ja-JP" altLang="en-US"/>
          </a:p>
        </p:txBody>
      </p:sp>
    </p:spTree>
    <p:extLst>
      <p:ext uri="{BB962C8B-B14F-4D97-AF65-F5344CB8AC3E}">
        <p14:creationId xmlns:p14="http://schemas.microsoft.com/office/powerpoint/2010/main" val="2356631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スライド イメージ プレースホルダー 1">
            <a:extLst>
              <a:ext uri="{FF2B5EF4-FFF2-40B4-BE49-F238E27FC236}">
                <a16:creationId xmlns:a16="http://schemas.microsoft.com/office/drawing/2014/main" id="{5DA03403-B3C9-480A-9E30-0F7EEF03AB0A}"/>
              </a:ext>
            </a:extLst>
          </p:cNvPr>
          <p:cNvSpPr>
            <a:spLocks noGrp="1" noRot="1" noChangeAspect="1" noChangeArrowheads="1" noTextEdit="1"/>
          </p:cNvSpPr>
          <p:nvPr>
            <p:ph type="sldImg"/>
          </p:nvPr>
        </p:nvSpPr>
        <p:spPr>
          <a:ln/>
        </p:spPr>
      </p:sp>
      <p:sp>
        <p:nvSpPr>
          <p:cNvPr id="334851" name="ノート プレースホルダー 2">
            <a:extLst>
              <a:ext uri="{FF2B5EF4-FFF2-40B4-BE49-F238E27FC236}">
                <a16:creationId xmlns:a16="http://schemas.microsoft.com/office/drawing/2014/main" id="{D772C51B-737A-476D-BCB9-F48FCD5A176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334852" name="スライド番号プレースホルダー 3">
            <a:extLst>
              <a:ext uri="{FF2B5EF4-FFF2-40B4-BE49-F238E27FC236}">
                <a16:creationId xmlns:a16="http://schemas.microsoft.com/office/drawing/2014/main" id="{24EBF837-B004-49E2-895A-9810487FBA5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BED07225-1ED3-453D-AA73-72B25833665C}" type="slidenum">
              <a:rPr lang="en-US" altLang="ja-JP" smtClean="0"/>
              <a:pPr/>
              <a:t>18</a:t>
            </a:fld>
            <a:endParaRPr lang="en-US" altLang="ja-JP"/>
          </a:p>
        </p:txBody>
      </p:sp>
    </p:spTree>
    <p:extLst>
      <p:ext uri="{BB962C8B-B14F-4D97-AF65-F5344CB8AC3E}">
        <p14:creationId xmlns:p14="http://schemas.microsoft.com/office/powerpoint/2010/main" val="2936136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3943C94-DD13-424F-8BBB-9A0BE7BFF8F0}" type="slidenum">
              <a:rPr kumimoji="1" lang="ja-JP" altLang="en-US" smtClean="0"/>
              <a:t>30</a:t>
            </a:fld>
            <a:endParaRPr kumimoji="1" lang="ja-JP" altLang="en-US"/>
          </a:p>
        </p:txBody>
      </p:sp>
    </p:spTree>
    <p:extLst>
      <p:ext uri="{BB962C8B-B14F-4D97-AF65-F5344CB8AC3E}">
        <p14:creationId xmlns:p14="http://schemas.microsoft.com/office/powerpoint/2010/main" val="3660747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a:extLst>
              <a:ext uri="{FF2B5EF4-FFF2-40B4-BE49-F238E27FC236}">
                <a16:creationId xmlns:a16="http://schemas.microsoft.com/office/drawing/2014/main" id="{2640A295-7964-4852-8C64-4B5DE762D61F}"/>
              </a:ext>
            </a:extLst>
          </p:cNvPr>
          <p:cNvSpPr>
            <a:spLocks noGrp="1" noRot="1" noChangeAspect="1" noChangeArrowheads="1" noTextEdit="1"/>
          </p:cNvSpPr>
          <p:nvPr>
            <p:ph type="sldImg"/>
          </p:nvPr>
        </p:nvSpPr>
        <p:spPr>
          <a:ln/>
        </p:spPr>
      </p:sp>
      <p:sp>
        <p:nvSpPr>
          <p:cNvPr id="6147" name="ノート プレースホルダー 2">
            <a:extLst>
              <a:ext uri="{FF2B5EF4-FFF2-40B4-BE49-F238E27FC236}">
                <a16:creationId xmlns:a16="http://schemas.microsoft.com/office/drawing/2014/main" id="{C3DDA188-01A8-4A0F-B9DE-DDCD91C298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6148" name="スライド番号プレースホルダー 3">
            <a:extLst>
              <a:ext uri="{FF2B5EF4-FFF2-40B4-BE49-F238E27FC236}">
                <a16:creationId xmlns:a16="http://schemas.microsoft.com/office/drawing/2014/main" id="{2773DD91-7214-4979-9D12-24EC71C8B0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3B0DCAD-6040-47B4-9248-EC6DFE26AA77}" type="slidenum">
              <a:rPr lang="en-US" altLang="ja-JP" smtClean="0"/>
              <a:pPr/>
              <a:t>33</a:t>
            </a:fld>
            <a:endParaRPr lang="en-US" altLang="ja-JP"/>
          </a:p>
        </p:txBody>
      </p:sp>
    </p:spTree>
    <p:extLst>
      <p:ext uri="{BB962C8B-B14F-4D97-AF65-F5344CB8AC3E}">
        <p14:creationId xmlns:p14="http://schemas.microsoft.com/office/powerpoint/2010/main" val="1299769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A7F7B293-CEE3-462E-B9AD-388605F5E376}" type="slidenum">
              <a:rPr lang="en-US" altLang="ja-JP" smtClean="0">
                <a:ea typeface="ＭＳ Ｐゴシック" panose="020B0600070205080204" pitchFamily="50" charset="-128"/>
              </a:rPr>
              <a:pPr>
                <a:spcBef>
                  <a:spcPct val="0"/>
                </a:spcBef>
              </a:pPr>
              <a:t>42</a:t>
            </a:fld>
            <a:endParaRPr lang="en-US" altLang="ja-JP">
              <a:ea typeface="ＭＳ Ｐゴシック" panose="020B0600070205080204" pitchFamily="50" charset="-128"/>
            </a:endParaRPr>
          </a:p>
        </p:txBody>
      </p:sp>
      <p:sp>
        <p:nvSpPr>
          <p:cNvPr id="31747" name="Rectangle 2"/>
          <p:cNvSpPr>
            <a:spLocks noGrp="1" noRot="1" noChangeAspect="1" noChangeArrowheads="1" noTextEdit="1"/>
          </p:cNvSpPr>
          <p:nvPr>
            <p:ph type="sldImg"/>
          </p:nvPr>
        </p:nvSpPr>
        <p:spPr>
          <a:xfrm>
            <a:off x="85725" y="741363"/>
            <a:ext cx="6570663" cy="3697287"/>
          </a:xfrm>
          <a:ln/>
        </p:spPr>
      </p:sp>
      <p:sp>
        <p:nvSpPr>
          <p:cNvPr id="31748" name="Rectangle 3"/>
          <p:cNvSpPr>
            <a:spLocks noGrp="1" noChangeArrowheads="1"/>
          </p:cNvSpPr>
          <p:nvPr>
            <p:ph type="body" idx="1"/>
          </p:nvPr>
        </p:nvSpPr>
        <p:spPr>
          <a:xfrm>
            <a:off x="674688" y="4686300"/>
            <a:ext cx="5386387"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Tree>
    <p:extLst>
      <p:ext uri="{BB962C8B-B14F-4D97-AF65-F5344CB8AC3E}">
        <p14:creationId xmlns:p14="http://schemas.microsoft.com/office/powerpoint/2010/main" val="26898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3943C94-DD13-424F-8BBB-9A0BE7BFF8F0}" type="slidenum">
              <a:rPr kumimoji="1" lang="ja-JP" altLang="en-US" smtClean="0"/>
              <a:t>46</a:t>
            </a:fld>
            <a:endParaRPr kumimoji="1" lang="ja-JP" altLang="en-US"/>
          </a:p>
        </p:txBody>
      </p:sp>
    </p:spTree>
    <p:extLst>
      <p:ext uri="{BB962C8B-B14F-4D97-AF65-F5344CB8AC3E}">
        <p14:creationId xmlns:p14="http://schemas.microsoft.com/office/powerpoint/2010/main" val="1897415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EAFE0C27-305E-4192-BE2E-0872E7A74474}" type="datetimeFigureOut">
              <a:rPr kumimoji="1" lang="ja-JP" altLang="en-US" smtClean="0"/>
              <a:t>2025/8/18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E8383F9-94D3-4300-8B24-7CD0DB75B644}" type="slidenum">
              <a:rPr kumimoji="1" lang="ja-JP" altLang="en-US" smtClean="0"/>
              <a:t>‹#›</a:t>
            </a:fld>
            <a:endParaRPr kumimoji="1" lang="ja-JP" altLang="en-US"/>
          </a:p>
        </p:txBody>
      </p:sp>
    </p:spTree>
    <p:extLst>
      <p:ext uri="{BB962C8B-B14F-4D97-AF65-F5344CB8AC3E}">
        <p14:creationId xmlns:p14="http://schemas.microsoft.com/office/powerpoint/2010/main" val="667341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AFE0C27-305E-4192-BE2E-0872E7A74474}" type="datetimeFigureOut">
              <a:rPr kumimoji="1" lang="ja-JP" altLang="en-US" smtClean="0"/>
              <a:t>2025/8/18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E8383F9-94D3-4300-8B24-7CD0DB75B644}" type="slidenum">
              <a:rPr kumimoji="1" lang="ja-JP" altLang="en-US" smtClean="0"/>
              <a:t>‹#›</a:t>
            </a:fld>
            <a:endParaRPr kumimoji="1" lang="ja-JP" altLang="en-US"/>
          </a:p>
        </p:txBody>
      </p:sp>
    </p:spTree>
    <p:extLst>
      <p:ext uri="{BB962C8B-B14F-4D97-AF65-F5344CB8AC3E}">
        <p14:creationId xmlns:p14="http://schemas.microsoft.com/office/powerpoint/2010/main" val="1905777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AFE0C27-305E-4192-BE2E-0872E7A74474}" type="datetimeFigureOut">
              <a:rPr kumimoji="1" lang="ja-JP" altLang="en-US" smtClean="0"/>
              <a:t>2025/8/18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E8383F9-94D3-4300-8B24-7CD0DB75B644}" type="slidenum">
              <a:rPr kumimoji="1" lang="ja-JP" altLang="en-US" smtClean="0"/>
              <a:t>‹#›</a:t>
            </a:fld>
            <a:endParaRPr kumimoji="1" lang="ja-JP" altLang="en-US"/>
          </a:p>
        </p:txBody>
      </p:sp>
    </p:spTree>
    <p:extLst>
      <p:ext uri="{BB962C8B-B14F-4D97-AF65-F5344CB8AC3E}">
        <p14:creationId xmlns:p14="http://schemas.microsoft.com/office/powerpoint/2010/main" val="3847348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AFE0C27-305E-4192-BE2E-0872E7A74474}" type="datetimeFigureOut">
              <a:rPr kumimoji="1" lang="ja-JP" altLang="en-US" smtClean="0"/>
              <a:t>2025/8/18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E8383F9-94D3-4300-8B24-7CD0DB75B644}" type="slidenum">
              <a:rPr kumimoji="1" lang="ja-JP" altLang="en-US" smtClean="0"/>
              <a:t>‹#›</a:t>
            </a:fld>
            <a:endParaRPr kumimoji="1" lang="ja-JP" altLang="en-US"/>
          </a:p>
        </p:txBody>
      </p:sp>
    </p:spTree>
    <p:extLst>
      <p:ext uri="{BB962C8B-B14F-4D97-AF65-F5344CB8AC3E}">
        <p14:creationId xmlns:p14="http://schemas.microsoft.com/office/powerpoint/2010/main" val="3991596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EAFE0C27-305E-4192-BE2E-0872E7A74474}" type="datetimeFigureOut">
              <a:rPr kumimoji="1" lang="ja-JP" altLang="en-US" smtClean="0"/>
              <a:t>2025/8/18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E8383F9-94D3-4300-8B24-7CD0DB75B644}" type="slidenum">
              <a:rPr kumimoji="1" lang="ja-JP" altLang="en-US" smtClean="0"/>
              <a:t>‹#›</a:t>
            </a:fld>
            <a:endParaRPr kumimoji="1" lang="ja-JP" altLang="en-US"/>
          </a:p>
        </p:txBody>
      </p:sp>
    </p:spTree>
    <p:extLst>
      <p:ext uri="{BB962C8B-B14F-4D97-AF65-F5344CB8AC3E}">
        <p14:creationId xmlns:p14="http://schemas.microsoft.com/office/powerpoint/2010/main" val="3680874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AFE0C27-305E-4192-BE2E-0872E7A74474}" type="datetimeFigureOut">
              <a:rPr kumimoji="1" lang="ja-JP" altLang="en-US" smtClean="0"/>
              <a:t>2025/8/18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E8383F9-94D3-4300-8B24-7CD0DB75B644}" type="slidenum">
              <a:rPr kumimoji="1" lang="ja-JP" altLang="en-US" smtClean="0"/>
              <a:t>‹#›</a:t>
            </a:fld>
            <a:endParaRPr kumimoji="1" lang="ja-JP" altLang="en-US"/>
          </a:p>
        </p:txBody>
      </p:sp>
    </p:spTree>
    <p:extLst>
      <p:ext uri="{BB962C8B-B14F-4D97-AF65-F5344CB8AC3E}">
        <p14:creationId xmlns:p14="http://schemas.microsoft.com/office/powerpoint/2010/main" val="1038175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AFE0C27-305E-4192-BE2E-0872E7A74474}" type="datetimeFigureOut">
              <a:rPr kumimoji="1" lang="ja-JP" altLang="en-US" smtClean="0"/>
              <a:t>2025/8/18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E8383F9-94D3-4300-8B24-7CD0DB75B644}" type="slidenum">
              <a:rPr kumimoji="1" lang="ja-JP" altLang="en-US" smtClean="0"/>
              <a:t>‹#›</a:t>
            </a:fld>
            <a:endParaRPr kumimoji="1" lang="ja-JP" altLang="en-US"/>
          </a:p>
        </p:txBody>
      </p:sp>
    </p:spTree>
    <p:extLst>
      <p:ext uri="{BB962C8B-B14F-4D97-AF65-F5344CB8AC3E}">
        <p14:creationId xmlns:p14="http://schemas.microsoft.com/office/powerpoint/2010/main" val="2814761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AFE0C27-305E-4192-BE2E-0872E7A74474}" type="datetimeFigureOut">
              <a:rPr kumimoji="1" lang="ja-JP" altLang="en-US" smtClean="0"/>
              <a:t>2025/8/18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E8383F9-94D3-4300-8B24-7CD0DB75B644}" type="slidenum">
              <a:rPr kumimoji="1" lang="ja-JP" altLang="en-US" smtClean="0"/>
              <a:t>‹#›</a:t>
            </a:fld>
            <a:endParaRPr kumimoji="1" lang="ja-JP" altLang="en-US"/>
          </a:p>
        </p:txBody>
      </p:sp>
    </p:spTree>
    <p:extLst>
      <p:ext uri="{BB962C8B-B14F-4D97-AF65-F5344CB8AC3E}">
        <p14:creationId xmlns:p14="http://schemas.microsoft.com/office/powerpoint/2010/main" val="1877305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AFE0C27-305E-4192-BE2E-0872E7A74474}" type="datetimeFigureOut">
              <a:rPr kumimoji="1" lang="ja-JP" altLang="en-US" smtClean="0"/>
              <a:t>2025/8/18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E8383F9-94D3-4300-8B24-7CD0DB75B644}" type="slidenum">
              <a:rPr kumimoji="1" lang="ja-JP" altLang="en-US" smtClean="0"/>
              <a:t>‹#›</a:t>
            </a:fld>
            <a:endParaRPr kumimoji="1" lang="ja-JP" altLang="en-US"/>
          </a:p>
        </p:txBody>
      </p:sp>
    </p:spTree>
    <p:extLst>
      <p:ext uri="{BB962C8B-B14F-4D97-AF65-F5344CB8AC3E}">
        <p14:creationId xmlns:p14="http://schemas.microsoft.com/office/powerpoint/2010/main" val="1122070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AFE0C27-305E-4192-BE2E-0872E7A74474}" type="datetimeFigureOut">
              <a:rPr kumimoji="1" lang="ja-JP" altLang="en-US" smtClean="0"/>
              <a:t>2025/8/18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E8383F9-94D3-4300-8B24-7CD0DB75B644}" type="slidenum">
              <a:rPr kumimoji="1" lang="ja-JP" altLang="en-US" smtClean="0"/>
              <a:t>‹#›</a:t>
            </a:fld>
            <a:endParaRPr kumimoji="1" lang="ja-JP" altLang="en-US"/>
          </a:p>
        </p:txBody>
      </p:sp>
    </p:spTree>
    <p:extLst>
      <p:ext uri="{BB962C8B-B14F-4D97-AF65-F5344CB8AC3E}">
        <p14:creationId xmlns:p14="http://schemas.microsoft.com/office/powerpoint/2010/main" val="3418539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AFE0C27-305E-4192-BE2E-0872E7A74474}" type="datetimeFigureOut">
              <a:rPr kumimoji="1" lang="ja-JP" altLang="en-US" smtClean="0"/>
              <a:t>2025/8/18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E8383F9-94D3-4300-8B24-7CD0DB75B644}" type="slidenum">
              <a:rPr kumimoji="1" lang="ja-JP" altLang="en-US" smtClean="0"/>
              <a:t>‹#›</a:t>
            </a:fld>
            <a:endParaRPr kumimoji="1" lang="ja-JP" altLang="en-US"/>
          </a:p>
        </p:txBody>
      </p:sp>
    </p:spTree>
    <p:extLst>
      <p:ext uri="{BB962C8B-B14F-4D97-AF65-F5344CB8AC3E}">
        <p14:creationId xmlns:p14="http://schemas.microsoft.com/office/powerpoint/2010/main" val="3894407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E0C27-305E-4192-BE2E-0872E7A74474}" type="datetimeFigureOut">
              <a:rPr kumimoji="1" lang="ja-JP" altLang="en-US" smtClean="0"/>
              <a:t>2025/8/18</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8383F9-94D3-4300-8B24-7CD0DB75B644}" type="slidenum">
              <a:rPr kumimoji="1" lang="ja-JP" altLang="en-US" smtClean="0"/>
              <a:t>‹#›</a:t>
            </a:fld>
            <a:endParaRPr kumimoji="1" lang="ja-JP" altLang="en-US"/>
          </a:p>
        </p:txBody>
      </p:sp>
    </p:spTree>
    <p:extLst>
      <p:ext uri="{BB962C8B-B14F-4D97-AF65-F5344CB8AC3E}">
        <p14:creationId xmlns:p14="http://schemas.microsoft.com/office/powerpoint/2010/main" val="3322366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map.yahoo.co.jp/cm/imap/admi05.map"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516467" y="2060575"/>
            <a:ext cx="10608733" cy="991383"/>
          </a:xfrm>
        </p:spPr>
        <p:txBody>
          <a:bodyPr>
            <a:normAutofit/>
          </a:bodyPr>
          <a:lstStyle/>
          <a:p>
            <a:r>
              <a:rPr lang="ja-JP" altLang="en-US" sz="4400" b="1" dirty="0">
                <a:solidFill>
                  <a:srgbClr val="009644"/>
                </a:solidFill>
                <a:latin typeface="UD デジタル 教科書体 NP-B" panose="02020700000000000000" pitchFamily="18" charset="-128"/>
                <a:ea typeface="UD デジタル 教科書体 NP-B" panose="02020700000000000000" pitchFamily="18" charset="-128"/>
              </a:rPr>
              <a:t>森</a:t>
            </a:r>
            <a:r>
              <a:rPr lang="ja-JP" altLang="en-US" sz="4400" b="1" dirty="0">
                <a:solidFill>
                  <a:srgbClr val="002060"/>
                </a:solidFill>
                <a:latin typeface="UD デジタル 教科書体 NP-B" panose="02020700000000000000" pitchFamily="18" charset="-128"/>
                <a:ea typeface="UD デジタル 教科書体 NP-B" panose="02020700000000000000" pitchFamily="18" charset="-128"/>
              </a:rPr>
              <a:t>から持続可能な</a:t>
            </a:r>
            <a:r>
              <a:rPr lang="ja-JP" altLang="en-US" sz="4400" b="1" dirty="0">
                <a:solidFill>
                  <a:srgbClr val="FF0066"/>
                </a:solidFill>
                <a:latin typeface="UD デジタル 教科書体 NP-B" panose="02020700000000000000" pitchFamily="18" charset="-128"/>
                <a:ea typeface="UD デジタル 教科書体 NP-B" panose="02020700000000000000" pitchFamily="18" charset="-128"/>
              </a:rPr>
              <a:t>未来</a:t>
            </a:r>
            <a:r>
              <a:rPr lang="ja-JP" altLang="en-US" sz="4400" b="1" dirty="0">
                <a:solidFill>
                  <a:srgbClr val="002060"/>
                </a:solidFill>
                <a:latin typeface="UD デジタル 教科書体 NP-B" panose="02020700000000000000" pitchFamily="18" charset="-128"/>
                <a:ea typeface="UD デジタル 教科書体 NP-B" panose="02020700000000000000" pitchFamily="18" charset="-128"/>
              </a:rPr>
              <a:t>を考える</a:t>
            </a:r>
          </a:p>
        </p:txBody>
      </p:sp>
      <p:sp>
        <p:nvSpPr>
          <p:cNvPr id="4099" name="Rectangle 3"/>
          <p:cNvSpPr>
            <a:spLocks noGrp="1" noChangeArrowheads="1"/>
          </p:cNvSpPr>
          <p:nvPr>
            <p:ph type="subTitle" idx="1"/>
          </p:nvPr>
        </p:nvSpPr>
        <p:spPr>
          <a:xfrm>
            <a:off x="4048544" y="4533086"/>
            <a:ext cx="7786898" cy="2084344"/>
          </a:xfrm>
        </p:spPr>
        <p:txBody>
          <a:bodyPr>
            <a:normAutofit/>
          </a:bodyPr>
          <a:lstStyle/>
          <a:p>
            <a:pPr algn="l" eaLnBrk="1" hangingPunct="1"/>
            <a:r>
              <a:rPr lang="ja-JP" altLang="en-US" sz="2000" dirty="0"/>
              <a:t>　　　　　　　　　　　　　　　　</a:t>
            </a:r>
            <a:r>
              <a:rPr lang="en-US" altLang="ja-JP" dirty="0"/>
              <a:t>NPO</a:t>
            </a:r>
            <a:r>
              <a:rPr lang="ja-JP" altLang="en-US" dirty="0"/>
              <a:t>法人　共存の森ネットワーク　　　　　　　　</a:t>
            </a:r>
            <a:endParaRPr lang="en-US" altLang="ja-JP" dirty="0"/>
          </a:p>
          <a:p>
            <a:pPr algn="l" eaLnBrk="1" hangingPunct="1"/>
            <a:r>
              <a:rPr lang="ja-JP" altLang="en-US" dirty="0"/>
              <a:t>　　　　　　　　　　　　　　　　　　　理事長　渋沢　寿一</a:t>
            </a:r>
            <a:endParaRPr lang="en-US" altLang="ja-JP" dirty="0"/>
          </a:p>
          <a:p>
            <a:pPr algn="l" eaLnBrk="1" hangingPunct="1"/>
            <a:r>
              <a:rPr lang="ja-JP" altLang="en-US" dirty="0"/>
              <a:t>　　　　　　　　　　　　</a:t>
            </a:r>
            <a:endParaRPr lang="en-US" altLang="ja-JP" dirty="0"/>
          </a:p>
          <a:p>
            <a:pPr algn="l" eaLnBrk="1" hangingPunct="1"/>
            <a:r>
              <a:rPr lang="ja-JP" altLang="en-US" sz="2000" dirty="0"/>
              <a:t>　　　　　　　　　　　　　　　　　　　　　　　　　　　　　</a:t>
            </a:r>
          </a:p>
        </p:txBody>
      </p:sp>
      <p:sp>
        <p:nvSpPr>
          <p:cNvPr id="5" name="Rectangle 3"/>
          <p:cNvSpPr txBox="1">
            <a:spLocks noChangeArrowheads="1"/>
          </p:cNvSpPr>
          <p:nvPr/>
        </p:nvSpPr>
        <p:spPr bwMode="auto">
          <a:xfrm>
            <a:off x="2043114" y="549276"/>
            <a:ext cx="70199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defRPr/>
            </a:pPr>
            <a:endParaRPr lang="ja-JP" altLang="en-US" sz="2400" kern="0" dirty="0"/>
          </a:p>
        </p:txBody>
      </p:sp>
    </p:spTree>
    <p:extLst>
      <p:ext uri="{BB962C8B-B14F-4D97-AF65-F5344CB8AC3E}">
        <p14:creationId xmlns:p14="http://schemas.microsoft.com/office/powerpoint/2010/main" val="2596593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title"/>
          </p:nvPr>
        </p:nvSpPr>
        <p:spPr>
          <a:xfrm>
            <a:off x="1524000" y="-214313"/>
            <a:ext cx="9144000" cy="1482726"/>
          </a:xfrm>
        </p:spPr>
        <p:txBody>
          <a:bodyPr/>
          <a:lstStyle/>
          <a:p>
            <a:pPr algn="ctr"/>
            <a:r>
              <a:rPr lang="ja-JP" altLang="en-US" sz="2800" b="1" dirty="0">
                <a:solidFill>
                  <a:srgbClr val="002060"/>
                </a:solidFill>
                <a:latin typeface="ＭＳ Ｐゴシック" panose="020B0600070205080204" pitchFamily="50" charset="-128"/>
                <a:ea typeface="ＭＳ Ｐゴシック" panose="020B0600070205080204" pitchFamily="50" charset="-128"/>
              </a:rPr>
              <a:t>暴走をはじめた資本主義</a:t>
            </a:r>
            <a:br>
              <a:rPr lang="en-US" altLang="ja-JP" sz="2800" b="1" dirty="0">
                <a:solidFill>
                  <a:srgbClr val="002060"/>
                </a:solidFill>
                <a:latin typeface="ＭＳ Ｐゴシック" panose="020B0600070205080204" pitchFamily="50" charset="-128"/>
                <a:ea typeface="ＭＳ Ｐゴシック" panose="020B0600070205080204" pitchFamily="50" charset="-128"/>
              </a:rPr>
            </a:br>
            <a:r>
              <a:rPr lang="ja-JP" altLang="en-US" sz="2400" b="1" dirty="0">
                <a:solidFill>
                  <a:srgbClr val="002060"/>
                </a:solidFill>
                <a:latin typeface="ＭＳ Ｐゴシック" panose="020B0600070205080204" pitchFamily="50" charset="-128"/>
                <a:ea typeface="ＭＳ Ｐゴシック" panose="020B0600070205080204" pitchFamily="50" charset="-128"/>
              </a:rPr>
              <a:t>（</a:t>
            </a:r>
            <a:r>
              <a:rPr lang="en-US" altLang="ja-JP" sz="2400" b="1" dirty="0">
                <a:solidFill>
                  <a:srgbClr val="002060"/>
                </a:solidFill>
                <a:latin typeface="ＭＳ Ｐゴシック" panose="020B0600070205080204" pitchFamily="50" charset="-128"/>
                <a:ea typeface="ＭＳ Ｐゴシック" panose="020B0600070205080204" pitchFamily="50" charset="-128"/>
              </a:rPr>
              <a:t>1990</a:t>
            </a:r>
            <a:r>
              <a:rPr lang="ja-JP" altLang="en-US" sz="2400" b="1" dirty="0">
                <a:solidFill>
                  <a:srgbClr val="002060"/>
                </a:solidFill>
                <a:latin typeface="ＭＳ Ｐゴシック" panose="020B0600070205080204" pitchFamily="50" charset="-128"/>
                <a:ea typeface="ＭＳ Ｐゴシック" panose="020B0600070205080204" pitchFamily="50" charset="-128"/>
              </a:rPr>
              <a:t>年以降のグローバル経済）</a:t>
            </a:r>
          </a:p>
        </p:txBody>
      </p:sp>
      <p:sp>
        <p:nvSpPr>
          <p:cNvPr id="15363" name="コンテンツ プレースホルダ 2"/>
          <p:cNvSpPr>
            <a:spLocks noGrp="1"/>
          </p:cNvSpPr>
          <p:nvPr>
            <p:ph idx="1"/>
          </p:nvPr>
        </p:nvSpPr>
        <p:spPr>
          <a:xfrm>
            <a:off x="557893" y="1268413"/>
            <a:ext cx="11277599" cy="5706836"/>
          </a:xfrm>
        </p:spPr>
        <p:txBody>
          <a:bodyPr>
            <a:normAutofit/>
          </a:bodyPr>
          <a:lstStyle/>
          <a:p>
            <a:pPr>
              <a:buFontTx/>
              <a:buNone/>
            </a:pPr>
            <a:r>
              <a:rPr lang="ja-JP" altLang="en-US" sz="2400" dirty="0"/>
              <a:t>　</a:t>
            </a:r>
            <a:r>
              <a:rPr lang="ja-JP" altLang="en-US" sz="2400" dirty="0">
                <a:latin typeface="ＭＳ Ｐゴシック" panose="020B0600070205080204" pitchFamily="50" charset="-128"/>
                <a:ea typeface="ＭＳ Ｐゴシック" panose="020B0600070205080204" pitchFamily="50" charset="-128"/>
              </a:rPr>
              <a:t>コミュニケーションの道具としての「</a:t>
            </a:r>
            <a:r>
              <a:rPr lang="ja-JP" altLang="en-US" sz="2400" b="1" dirty="0">
                <a:solidFill>
                  <a:srgbClr val="FF0000"/>
                </a:solidFill>
                <a:latin typeface="ＭＳ Ｐゴシック" panose="020B0600070205080204" pitchFamily="50" charset="-128"/>
                <a:ea typeface="ＭＳ Ｐゴシック" panose="020B0600070205080204" pitchFamily="50" charset="-128"/>
              </a:rPr>
              <a:t>お金</a:t>
            </a:r>
            <a:r>
              <a:rPr lang="ja-JP" altLang="en-US" sz="2400" dirty="0">
                <a:latin typeface="ＭＳ Ｐゴシック" panose="020B0600070205080204" pitchFamily="50" charset="-128"/>
                <a:ea typeface="ＭＳ Ｐゴシック" panose="020B0600070205080204" pitchFamily="50" charset="-128"/>
              </a:rPr>
              <a:t>」、世界中で通用する、</a:t>
            </a:r>
            <a:r>
              <a:rPr lang="ja-JP" altLang="en-US" sz="2400" b="1" dirty="0">
                <a:solidFill>
                  <a:schemeClr val="accent5">
                    <a:lumMod val="75000"/>
                  </a:schemeClr>
                </a:solidFill>
                <a:latin typeface="ＭＳ Ｐゴシック" panose="020B0600070205080204" pitchFamily="50" charset="-128"/>
                <a:ea typeface="ＭＳ Ｐゴシック" panose="020B0600070205080204" pitchFamily="50" charset="-128"/>
              </a:rPr>
              <a:t>公平で共通な</a:t>
            </a:r>
            <a:r>
              <a:rPr lang="ja-JP" altLang="en-US" sz="2400" dirty="0">
                <a:latin typeface="ＭＳ Ｐゴシック" panose="020B0600070205080204" pitchFamily="50" charset="-128"/>
                <a:ea typeface="ＭＳ Ｐゴシック" panose="020B0600070205080204" pitchFamily="50" charset="-128"/>
              </a:rPr>
              <a:t>「</a:t>
            </a:r>
            <a:r>
              <a:rPr lang="ja-JP" altLang="en-US" sz="2400" b="1" dirty="0">
                <a:solidFill>
                  <a:schemeClr val="accent5">
                    <a:lumMod val="75000"/>
                  </a:schemeClr>
                </a:solidFill>
                <a:latin typeface="ＭＳ Ｐゴシック" panose="020B0600070205080204" pitchFamily="50" charset="-128"/>
                <a:ea typeface="ＭＳ Ｐゴシック" panose="020B0600070205080204" pitchFamily="50" charset="-128"/>
              </a:rPr>
              <a:t>道具</a:t>
            </a:r>
            <a:r>
              <a:rPr lang="ja-JP" altLang="en-US" sz="2400" dirty="0">
                <a:latin typeface="ＭＳ Ｐゴシック" panose="020B0600070205080204" pitchFamily="50" charset="-128"/>
                <a:ea typeface="ＭＳ Ｐゴシック" panose="020B0600070205080204" pitchFamily="50" charset="-128"/>
              </a:rPr>
              <a:t>」</a:t>
            </a:r>
            <a:endParaRPr lang="en-US" altLang="ja-JP" sz="2400" dirty="0">
              <a:latin typeface="ＭＳ Ｐゴシック" panose="020B0600070205080204" pitchFamily="50" charset="-128"/>
              <a:ea typeface="ＭＳ Ｐゴシック" panose="020B0600070205080204" pitchFamily="50" charset="-128"/>
            </a:endParaRPr>
          </a:p>
          <a:p>
            <a:pPr algn="ctr">
              <a:buFontTx/>
              <a:buNone/>
            </a:pPr>
            <a:r>
              <a:rPr lang="ja-JP" altLang="en-US" sz="2400" dirty="0">
                <a:latin typeface="ＭＳ Ｐゴシック" panose="020B0600070205080204" pitchFamily="50" charset="-128"/>
                <a:ea typeface="ＭＳ Ｐゴシック" panose="020B0600070205080204" pitchFamily="50" charset="-128"/>
              </a:rPr>
              <a:t>↓　</a:t>
            </a:r>
            <a:endParaRPr lang="en-US" altLang="ja-JP" sz="2400" dirty="0">
              <a:latin typeface="ＭＳ Ｐゴシック" panose="020B0600070205080204" pitchFamily="50" charset="-128"/>
              <a:ea typeface="ＭＳ Ｐゴシック" panose="020B0600070205080204" pitchFamily="50" charset="-128"/>
            </a:endParaRPr>
          </a:p>
          <a:p>
            <a:pPr algn="ctr">
              <a:buFontTx/>
              <a:buNone/>
            </a:pPr>
            <a:r>
              <a:rPr lang="ja-JP" altLang="en-US" sz="2400" dirty="0">
                <a:latin typeface="ＭＳ Ｐゴシック" panose="020B0600070205080204" pitchFamily="50" charset="-128"/>
                <a:ea typeface="ＭＳ Ｐゴシック" panose="020B0600070205080204" pitchFamily="50" charset="-128"/>
              </a:rPr>
              <a:t>　公平だが限度がない（</a:t>
            </a:r>
            <a:r>
              <a:rPr lang="ja-JP" altLang="en-US" sz="2400" b="1" dirty="0">
                <a:solidFill>
                  <a:schemeClr val="accent5">
                    <a:lumMod val="75000"/>
                  </a:schemeClr>
                </a:solidFill>
                <a:latin typeface="UD デジタル 教科書体 NP-B" panose="02020700000000000000" pitchFamily="18" charset="-128"/>
                <a:ea typeface="UD デジタル 教科書体 NP-B" panose="02020700000000000000" pitchFamily="18" charset="-128"/>
              </a:rPr>
              <a:t>欲望の抑制が効かない</a:t>
            </a:r>
            <a:r>
              <a:rPr lang="ja-JP" altLang="en-US" sz="2400" dirty="0">
                <a:latin typeface="ＭＳ Ｐゴシック" panose="020B0600070205080204" pitchFamily="50" charset="-128"/>
                <a:ea typeface="ＭＳ Ｐゴシック" panose="020B0600070205080204" pitchFamily="50" charset="-128"/>
              </a:rPr>
              <a:t>）</a:t>
            </a:r>
            <a:endParaRPr lang="en-US" altLang="ja-JP" sz="2400" dirty="0">
              <a:latin typeface="ＭＳ Ｐゴシック" panose="020B0600070205080204" pitchFamily="50" charset="-128"/>
              <a:ea typeface="ＭＳ Ｐゴシック" panose="020B0600070205080204" pitchFamily="50" charset="-128"/>
            </a:endParaRPr>
          </a:p>
          <a:p>
            <a:pPr algn="ctr">
              <a:buFontTx/>
              <a:buNone/>
            </a:pPr>
            <a:r>
              <a:rPr lang="ja-JP" altLang="en-US" sz="2400" dirty="0">
                <a:latin typeface="ＭＳ Ｐゴシック" panose="020B0600070205080204" pitchFamily="50" charset="-128"/>
                <a:ea typeface="ＭＳ Ｐゴシック" panose="020B0600070205080204" pitchFamily="50" charset="-128"/>
              </a:rPr>
              <a:t>　　</a:t>
            </a:r>
            <a:r>
              <a:rPr lang="ja-JP" altLang="en-US" sz="2400" b="1" dirty="0">
                <a:latin typeface="ＭＳ Ｐゴシック" panose="020B0600070205080204" pitchFamily="50" charset="-128"/>
                <a:ea typeface="ＭＳ Ｐゴシック" panose="020B0600070205080204" pitchFamily="50" charset="-128"/>
              </a:rPr>
              <a:t>バーチャルな貨幣</a:t>
            </a:r>
            <a:r>
              <a:rPr lang="ja-JP" altLang="en-US" sz="2000" dirty="0">
                <a:latin typeface="ＭＳ Ｐゴシック" panose="020B0600070205080204" pitchFamily="50" charset="-128"/>
                <a:ea typeface="ＭＳ Ｐゴシック" panose="020B0600070205080204" pitchFamily="50" charset="-128"/>
              </a:rPr>
              <a:t>（株、為替差益、債券・・）</a:t>
            </a:r>
            <a:r>
              <a:rPr lang="ja-JP" altLang="en-US" sz="2400" dirty="0">
                <a:latin typeface="ＭＳ Ｐゴシック" panose="020B0600070205080204" pitchFamily="50" charset="-128"/>
                <a:ea typeface="ＭＳ Ｐゴシック" panose="020B0600070205080204" pitchFamily="50" charset="-128"/>
              </a:rPr>
              <a:t>の増加・</a:t>
            </a:r>
            <a:r>
              <a:rPr lang="ja-JP" altLang="en-US" sz="2400" b="1" dirty="0">
                <a:latin typeface="ＭＳ Ｐゴシック" panose="020B0600070205080204" pitchFamily="50" charset="-128"/>
                <a:ea typeface="ＭＳ Ｐゴシック" panose="020B0600070205080204" pitchFamily="50" charset="-128"/>
              </a:rPr>
              <a:t>パソコン</a:t>
            </a:r>
            <a:r>
              <a:rPr lang="ja-JP" altLang="en-US" sz="2400" dirty="0">
                <a:latin typeface="ＭＳ Ｐゴシック" panose="020B0600070205080204" pitchFamily="50" charset="-128"/>
                <a:ea typeface="ＭＳ Ｐゴシック" panose="020B0600070205080204" pitchFamily="50" charset="-128"/>
              </a:rPr>
              <a:t>の普及</a:t>
            </a:r>
            <a:endParaRPr lang="en-US" altLang="ja-JP" sz="2400" dirty="0">
              <a:latin typeface="ＭＳ Ｐゴシック" panose="020B0600070205080204" pitchFamily="50" charset="-128"/>
              <a:ea typeface="ＭＳ Ｐゴシック" panose="020B0600070205080204" pitchFamily="50" charset="-128"/>
            </a:endParaRPr>
          </a:p>
          <a:p>
            <a:pPr>
              <a:buFontTx/>
              <a:buNone/>
            </a:pPr>
            <a:r>
              <a:rPr lang="ja-JP" altLang="en-US" sz="2400" dirty="0">
                <a:latin typeface="ＭＳ Ｐゴシック" panose="020B0600070205080204" pitchFamily="50" charset="-128"/>
                <a:ea typeface="ＭＳ Ｐゴシック" panose="020B0600070205080204" pitchFamily="50" charset="-128"/>
              </a:rPr>
              <a:t>　　　　　　　　　　　　</a:t>
            </a:r>
            <a:r>
              <a:rPr lang="ja-JP" altLang="en-US" sz="2400" b="1" dirty="0">
                <a:solidFill>
                  <a:srgbClr val="FF0066"/>
                </a:solidFill>
                <a:latin typeface="ＭＳ Ｐゴシック" panose="020B0600070205080204" pitchFamily="50" charset="-128"/>
                <a:ea typeface="ＭＳ Ｐゴシック" panose="020B0600070205080204" pitchFamily="50" charset="-128"/>
              </a:rPr>
              <a:t>ウォール街</a:t>
            </a:r>
            <a:r>
              <a:rPr lang="ja-JP" altLang="en-US" sz="2400" dirty="0">
                <a:latin typeface="ＭＳ Ｐゴシック" panose="020B0600070205080204" pitchFamily="50" charset="-128"/>
                <a:ea typeface="ＭＳ Ｐゴシック" panose="020B0600070205080204" pitchFamily="50" charset="-128"/>
              </a:rPr>
              <a:t>経済</a:t>
            </a:r>
            <a:r>
              <a:rPr lang="ja-JP" altLang="en-US" sz="2000" dirty="0">
                <a:latin typeface="ＭＳ Ｐゴシック" panose="020B0600070205080204" pitchFamily="50" charset="-128"/>
                <a:ea typeface="ＭＳ Ｐゴシック" panose="020B0600070205080204" pitchFamily="50" charset="-128"/>
              </a:rPr>
              <a:t>（</a:t>
            </a:r>
            <a:r>
              <a:rPr lang="ja-JP" altLang="en-US" sz="2000" dirty="0">
                <a:solidFill>
                  <a:srgbClr val="FF0000"/>
                </a:solidFill>
                <a:latin typeface="UD デジタル 教科書体 NP-B" panose="02020700000000000000" pitchFamily="18" charset="-128"/>
                <a:ea typeface="UD デジタル 教科書体 NP-B" panose="02020700000000000000" pitchFamily="18" charset="-128"/>
              </a:rPr>
              <a:t>貨幣が貨幣を生む仕組み</a:t>
            </a:r>
            <a:r>
              <a:rPr lang="ja-JP" altLang="en-US" sz="2000" dirty="0">
                <a:latin typeface="ＭＳ Ｐゴシック" panose="020B0600070205080204" pitchFamily="50" charset="-128"/>
                <a:ea typeface="ＭＳ Ｐゴシック" panose="020B0600070205080204" pitchFamily="50" charset="-128"/>
              </a:rPr>
              <a:t>、リスクの証券化）</a:t>
            </a:r>
            <a:endParaRPr lang="en-US" altLang="ja-JP" sz="2000" dirty="0">
              <a:latin typeface="ＭＳ Ｐゴシック" panose="020B0600070205080204" pitchFamily="50" charset="-128"/>
              <a:ea typeface="ＭＳ Ｐゴシック" panose="020B0600070205080204" pitchFamily="50" charset="-128"/>
            </a:endParaRPr>
          </a:p>
          <a:p>
            <a:pPr algn="ctr">
              <a:buFontTx/>
              <a:buNone/>
            </a:pPr>
            <a:r>
              <a:rPr lang="ja-JP" altLang="en-US" sz="2400" dirty="0">
                <a:latin typeface="ＭＳ Ｐゴシック" panose="020B0600070205080204" pitchFamily="50" charset="-128"/>
                <a:ea typeface="ＭＳ Ｐゴシック" panose="020B0600070205080204" pitchFamily="50" charset="-128"/>
              </a:rPr>
              <a:t>　</a:t>
            </a:r>
            <a:r>
              <a:rPr lang="ja-JP" altLang="en-US" sz="2400" b="1" dirty="0">
                <a:solidFill>
                  <a:schemeClr val="accent5">
                    <a:lumMod val="75000"/>
                  </a:schemeClr>
                </a:solidFill>
                <a:latin typeface="ＭＳ Ｐゴシック" panose="020B0600070205080204" pitchFamily="50" charset="-128"/>
                <a:ea typeface="ＭＳ Ｐゴシック" panose="020B0600070205080204" pitchFamily="50" charset="-128"/>
              </a:rPr>
              <a:t>実体経済の</a:t>
            </a:r>
            <a:r>
              <a:rPr lang="en-US" altLang="ja-JP" sz="2400" b="1" dirty="0">
                <a:solidFill>
                  <a:schemeClr val="accent5">
                    <a:lumMod val="75000"/>
                  </a:schemeClr>
                </a:solidFill>
                <a:latin typeface="ＭＳ Ｐゴシック" panose="020B0600070205080204" pitchFamily="50" charset="-128"/>
                <a:ea typeface="ＭＳ Ｐゴシック" panose="020B0600070205080204" pitchFamily="50" charset="-128"/>
              </a:rPr>
              <a:t>70</a:t>
            </a:r>
            <a:r>
              <a:rPr lang="ja-JP" altLang="en-US" sz="2400" b="1" dirty="0">
                <a:solidFill>
                  <a:schemeClr val="accent5">
                    <a:lumMod val="75000"/>
                  </a:schemeClr>
                </a:solidFill>
                <a:latin typeface="ＭＳ Ｐゴシック" panose="020B0600070205080204" pitchFamily="50" charset="-128"/>
                <a:ea typeface="ＭＳ Ｐゴシック" panose="020B0600070205080204" pitchFamily="50" charset="-128"/>
              </a:rPr>
              <a:t>～</a:t>
            </a:r>
            <a:r>
              <a:rPr lang="en-US" altLang="ja-JP" sz="2400" b="1" dirty="0">
                <a:solidFill>
                  <a:schemeClr val="accent5">
                    <a:lumMod val="75000"/>
                  </a:schemeClr>
                </a:solidFill>
                <a:latin typeface="ＭＳ Ｐゴシック" panose="020B0600070205080204" pitchFamily="50" charset="-128"/>
                <a:ea typeface="ＭＳ Ｐゴシック" panose="020B0600070205080204" pitchFamily="50" charset="-128"/>
              </a:rPr>
              <a:t>100</a:t>
            </a:r>
            <a:r>
              <a:rPr lang="ja-JP" altLang="en-US" sz="2400" b="1" dirty="0">
                <a:solidFill>
                  <a:schemeClr val="accent5">
                    <a:lumMod val="75000"/>
                  </a:schemeClr>
                </a:solidFill>
                <a:latin typeface="ＭＳ Ｐゴシック" panose="020B0600070205080204" pitchFamily="50" charset="-128"/>
                <a:ea typeface="ＭＳ Ｐゴシック" panose="020B0600070205080204" pitchFamily="50" charset="-128"/>
              </a:rPr>
              <a:t>倍のバーチャルなマネー</a:t>
            </a:r>
            <a:endParaRPr lang="en-US" altLang="ja-JP" sz="2400" dirty="0">
              <a:solidFill>
                <a:schemeClr val="accent5">
                  <a:lumMod val="75000"/>
                </a:schemeClr>
              </a:solidFill>
              <a:latin typeface="ＭＳ Ｐゴシック" panose="020B0600070205080204" pitchFamily="50" charset="-128"/>
              <a:ea typeface="ＭＳ Ｐゴシック" panose="020B0600070205080204" pitchFamily="50" charset="-128"/>
            </a:endParaRPr>
          </a:p>
          <a:p>
            <a:pPr algn="ctr">
              <a:buFontTx/>
              <a:buNone/>
            </a:pPr>
            <a:r>
              <a:rPr lang="ja-JP" altLang="en-US" sz="2400" dirty="0">
                <a:latin typeface="ＭＳ Ｐゴシック" panose="020B0600070205080204" pitchFamily="50" charset="-128"/>
                <a:ea typeface="ＭＳ Ｐゴシック" panose="020B0600070205080204" pitchFamily="50" charset="-128"/>
              </a:rPr>
              <a:t>↓</a:t>
            </a:r>
            <a:endParaRPr lang="en-US" altLang="ja-JP" sz="2400" dirty="0">
              <a:latin typeface="ＭＳ Ｐゴシック" panose="020B0600070205080204" pitchFamily="50" charset="-128"/>
              <a:ea typeface="ＭＳ Ｐゴシック" panose="020B0600070205080204" pitchFamily="50" charset="-128"/>
            </a:endParaRPr>
          </a:p>
          <a:p>
            <a:pPr algn="ctr">
              <a:buFontTx/>
              <a:buNone/>
            </a:pPr>
            <a:r>
              <a:rPr lang="ja-JP" altLang="en-US" sz="2400" dirty="0">
                <a:latin typeface="ＭＳ Ｐゴシック" panose="020B0600070205080204" pitchFamily="50" charset="-128"/>
                <a:ea typeface="ＭＳ Ｐゴシック" panose="020B0600070205080204" pitchFamily="50" charset="-128"/>
              </a:rPr>
              <a:t>　　地球は有限、</a:t>
            </a:r>
            <a:r>
              <a:rPr lang="en-US" altLang="ja-JP" sz="2400" dirty="0">
                <a:latin typeface="ＭＳ Ｐゴシック" panose="020B0600070205080204" pitchFamily="50" charset="-128"/>
                <a:ea typeface="ＭＳ Ｐゴシック" panose="020B0600070205080204" pitchFamily="50" charset="-128"/>
              </a:rPr>
              <a:t>70</a:t>
            </a:r>
            <a:r>
              <a:rPr lang="ja-JP" altLang="en-US" sz="2400" dirty="0">
                <a:latin typeface="ＭＳ Ｐゴシック" panose="020B0600070205080204" pitchFamily="50" charset="-128"/>
                <a:ea typeface="ＭＳ Ｐゴシック" panose="020B0600070205080204" pitchFamily="50" charset="-128"/>
              </a:rPr>
              <a:t>億の人口の生存を貨幣は担保できるか？　</a:t>
            </a:r>
            <a:endParaRPr lang="en-US" altLang="ja-JP" sz="2400" dirty="0">
              <a:latin typeface="ＭＳ Ｐゴシック" panose="020B0600070205080204" pitchFamily="50" charset="-128"/>
              <a:ea typeface="ＭＳ Ｐゴシック" panose="020B0600070205080204" pitchFamily="50" charset="-128"/>
            </a:endParaRPr>
          </a:p>
          <a:p>
            <a:pPr algn="ctr">
              <a:buFontTx/>
              <a:buNone/>
            </a:pPr>
            <a:r>
              <a:rPr lang="ja-JP" altLang="en-US" sz="2400" dirty="0">
                <a:latin typeface="ＭＳ Ｐゴシック" panose="020B0600070205080204" pitchFamily="50" charset="-128"/>
                <a:ea typeface="ＭＳ Ｐゴシック" panose="020B0600070205080204" pitchFamily="50" charset="-128"/>
              </a:rPr>
              <a:t>　「</a:t>
            </a:r>
            <a:r>
              <a:rPr lang="ja-JP" altLang="en-US" sz="2400" b="1" dirty="0">
                <a:solidFill>
                  <a:srgbClr val="009A46"/>
                </a:solidFill>
                <a:latin typeface="ＭＳ Ｐゴシック" panose="020B0600070205080204" pitchFamily="50" charset="-128"/>
                <a:ea typeface="ＭＳ Ｐゴシック" panose="020B0600070205080204" pitchFamily="50" charset="-128"/>
              </a:rPr>
              <a:t>いのち</a:t>
            </a:r>
            <a:r>
              <a:rPr lang="ja-JP" altLang="en-US" sz="2400" dirty="0">
                <a:latin typeface="ＭＳ Ｐゴシック" panose="020B0600070205080204" pitchFamily="50" charset="-128"/>
                <a:ea typeface="ＭＳ Ｐゴシック" panose="020B0600070205080204" pitchFamily="50" charset="-128"/>
              </a:rPr>
              <a:t>」を「</a:t>
            </a:r>
            <a:r>
              <a:rPr lang="ja-JP" altLang="en-US" sz="2400" b="1" dirty="0">
                <a:solidFill>
                  <a:srgbClr val="FF0000"/>
                </a:solidFill>
                <a:latin typeface="ＭＳ Ｐゴシック" panose="020B0600070205080204" pitchFamily="50" charset="-128"/>
                <a:ea typeface="ＭＳ Ｐゴシック" panose="020B0600070205080204" pitchFamily="50" charset="-128"/>
              </a:rPr>
              <a:t>お金</a:t>
            </a:r>
            <a:r>
              <a:rPr lang="ja-JP" altLang="en-US" sz="2400" dirty="0">
                <a:latin typeface="ＭＳ Ｐゴシック" panose="020B0600070205080204" pitchFamily="50" charset="-128"/>
                <a:ea typeface="ＭＳ Ｐゴシック" panose="020B0600070205080204" pitchFamily="50" charset="-128"/>
              </a:rPr>
              <a:t>」で保障できるか？</a:t>
            </a:r>
            <a:endParaRPr lang="en-US" altLang="ja-JP" sz="2400" dirty="0">
              <a:latin typeface="ＭＳ Ｐゴシック" panose="020B0600070205080204" pitchFamily="50" charset="-128"/>
              <a:ea typeface="ＭＳ Ｐゴシック" panose="020B0600070205080204" pitchFamily="50" charset="-128"/>
            </a:endParaRPr>
          </a:p>
          <a:p>
            <a:pPr algn="ctr">
              <a:buFontTx/>
              <a:buNone/>
            </a:pPr>
            <a:r>
              <a:rPr lang="ja-JP" altLang="en-US" sz="2000" b="1" dirty="0">
                <a:latin typeface="ＭＳ Ｐゴシック" panose="020B0600070205080204" pitchFamily="50" charset="-128"/>
                <a:ea typeface="ＭＳ Ｐゴシック" panose="020B0600070205080204" pitchFamily="50" charset="-128"/>
              </a:rPr>
              <a:t>そもそも、</a:t>
            </a:r>
            <a:r>
              <a:rPr lang="ja-JP" altLang="en-US" sz="2400" b="1" dirty="0">
                <a:solidFill>
                  <a:srgbClr val="336600"/>
                </a:solidFill>
                <a:latin typeface="ＭＳ Ｐゴシック" panose="020B0600070205080204" pitchFamily="50" charset="-128"/>
                <a:ea typeface="ＭＳ Ｐゴシック" panose="020B0600070205080204" pitchFamily="50" charset="-128"/>
              </a:rPr>
              <a:t>エコロジー</a:t>
            </a:r>
            <a:r>
              <a:rPr lang="ja-JP" altLang="en-US" sz="2000" dirty="0">
                <a:latin typeface="ＭＳ Ｐゴシック" panose="020B0600070205080204" pitchFamily="50" charset="-128"/>
                <a:ea typeface="ＭＳ Ｐゴシック" panose="020B0600070205080204" pitchFamily="50" charset="-128"/>
              </a:rPr>
              <a:t>（自然）あっての、</a:t>
            </a:r>
            <a:r>
              <a:rPr lang="ja-JP" altLang="en-US" sz="2400" b="1" dirty="0">
                <a:solidFill>
                  <a:srgbClr val="FF0000"/>
                </a:solidFill>
                <a:latin typeface="ＭＳ Ｐゴシック" panose="020B0600070205080204" pitchFamily="50" charset="-128"/>
                <a:ea typeface="ＭＳ Ｐゴシック" panose="020B0600070205080204" pitchFamily="50" charset="-128"/>
              </a:rPr>
              <a:t>エコノミー</a:t>
            </a:r>
            <a:r>
              <a:rPr lang="ja-JP" altLang="en-US" sz="2000" dirty="0">
                <a:latin typeface="ＭＳ Ｐゴシック" panose="020B0600070205080204" pitchFamily="50" charset="-128"/>
                <a:ea typeface="ＭＳ Ｐゴシック" panose="020B0600070205080204" pitchFamily="50" charset="-128"/>
              </a:rPr>
              <a:t>（経済）</a:t>
            </a:r>
            <a:endParaRPr lang="en-US" altLang="ja-JP" sz="2000" dirty="0">
              <a:latin typeface="ＭＳ Ｐゴシック" panose="020B0600070205080204" pitchFamily="50" charset="-128"/>
              <a:ea typeface="ＭＳ Ｐゴシック" panose="020B0600070205080204" pitchFamily="50" charset="-128"/>
            </a:endParaRPr>
          </a:p>
          <a:p>
            <a:pPr algn="ctr">
              <a:lnSpc>
                <a:spcPct val="150000"/>
              </a:lnSpc>
              <a:buFontTx/>
              <a:buNone/>
            </a:pPr>
            <a:r>
              <a:rPr lang="ja-JP" altLang="en-US" sz="2400" b="1" dirty="0">
                <a:latin typeface="ＭＳ Ｐゴシック" panose="020B0600070205080204" pitchFamily="50" charset="-128"/>
                <a:ea typeface="ＭＳ Ｐゴシック" panose="020B0600070205080204" pitchFamily="50" charset="-128"/>
              </a:rPr>
              <a:t>世界の</a:t>
            </a:r>
            <a:r>
              <a:rPr lang="ja-JP" altLang="en-US" sz="2400" b="1" dirty="0">
                <a:solidFill>
                  <a:srgbClr val="FF0000"/>
                </a:solidFill>
                <a:latin typeface="ＭＳ Ｐゴシック" panose="020B0600070205080204" pitchFamily="50" charset="-128"/>
                <a:ea typeface="ＭＳ Ｐゴシック" panose="020B0600070205080204" pitchFamily="50" charset="-128"/>
              </a:rPr>
              <a:t>富</a:t>
            </a:r>
            <a:r>
              <a:rPr lang="ja-JP" altLang="en-US" sz="2400" b="1" dirty="0">
                <a:latin typeface="ＭＳ Ｐゴシック" panose="020B0600070205080204" pitchFamily="50" charset="-128"/>
                <a:ea typeface="ＭＳ Ｐゴシック" panose="020B0600070205080204" pitchFamily="50" charset="-128"/>
              </a:rPr>
              <a:t>の</a:t>
            </a:r>
            <a:r>
              <a:rPr lang="ja-JP" altLang="en-US" sz="2400" b="1" dirty="0">
                <a:solidFill>
                  <a:srgbClr val="7030A0"/>
                </a:solidFill>
                <a:latin typeface="ＭＳ Ｐゴシック" panose="020B0600070205080204" pitchFamily="50" charset="-128"/>
                <a:ea typeface="ＭＳ Ｐゴシック" panose="020B0600070205080204" pitchFamily="50" charset="-128"/>
              </a:rPr>
              <a:t>５０</a:t>
            </a:r>
            <a:r>
              <a:rPr lang="en-US" altLang="ja-JP" sz="2400" b="1" dirty="0">
                <a:latin typeface="ＭＳ Ｐゴシック" panose="020B0600070205080204" pitchFamily="50" charset="-128"/>
                <a:ea typeface="ＭＳ Ｐゴシック" panose="020B0600070205080204" pitchFamily="50" charset="-128"/>
              </a:rPr>
              <a:t>%</a:t>
            </a:r>
            <a:r>
              <a:rPr lang="ja-JP" altLang="en-US" sz="2400" b="1" dirty="0">
                <a:latin typeface="ＭＳ Ｐゴシック" panose="020B0600070205080204" pitchFamily="50" charset="-128"/>
                <a:ea typeface="ＭＳ Ｐゴシック" panose="020B0600070205080204" pitchFamily="50" charset="-128"/>
              </a:rPr>
              <a:t>以上を、</a:t>
            </a:r>
            <a:r>
              <a:rPr lang="ja-JP" altLang="en-US" sz="2400" b="1" dirty="0">
                <a:solidFill>
                  <a:srgbClr val="FF3399"/>
                </a:solidFill>
                <a:latin typeface="ＭＳ Ｐゴシック" panose="020B0600070205080204" pitchFamily="50" charset="-128"/>
                <a:ea typeface="ＭＳ Ｐゴシック" panose="020B0600070205080204" pitchFamily="50" charset="-128"/>
              </a:rPr>
              <a:t>１</a:t>
            </a:r>
            <a:r>
              <a:rPr lang="en-US" altLang="ja-JP" sz="2400" b="1" dirty="0">
                <a:latin typeface="ＭＳ Ｐゴシック" panose="020B0600070205080204" pitchFamily="50" charset="-128"/>
                <a:ea typeface="ＭＳ Ｐゴシック" panose="020B0600070205080204" pitchFamily="50" charset="-128"/>
              </a:rPr>
              <a:t>%</a:t>
            </a:r>
            <a:r>
              <a:rPr lang="ja-JP" altLang="en-US" sz="2400" b="1" dirty="0">
                <a:latin typeface="ＭＳ Ｐゴシック" panose="020B0600070205080204" pitchFamily="50" charset="-128"/>
                <a:ea typeface="ＭＳ Ｐゴシック" panose="020B0600070205080204" pitchFamily="50" charset="-128"/>
              </a:rPr>
              <a:t>の人が持つ（トランプ現象・不公平感）</a:t>
            </a:r>
            <a:r>
              <a:rPr lang="ja-JP" altLang="en-US" sz="2400" dirty="0">
                <a:latin typeface="ＭＳ Ｐゴシック" panose="020B0600070205080204" pitchFamily="50" charset="-128"/>
                <a:ea typeface="ＭＳ Ｐゴシック" panose="020B0600070205080204" pitchFamily="50" charset="-128"/>
              </a:rPr>
              <a:t>　</a:t>
            </a:r>
          </a:p>
        </p:txBody>
      </p:sp>
      <p:sp>
        <p:nvSpPr>
          <p:cNvPr id="4" name="タイトル 1"/>
          <p:cNvSpPr txBox="1">
            <a:spLocks/>
          </p:cNvSpPr>
          <p:nvPr/>
        </p:nvSpPr>
        <p:spPr bwMode="auto">
          <a:xfrm flipV="1">
            <a:off x="1981200" y="-46038"/>
            <a:ext cx="8229600" cy="46038"/>
          </a:xfrm>
          <a:prstGeom prst="rect">
            <a:avLst/>
          </a:prstGeom>
          <a:noFill/>
          <a:ln w="9525">
            <a:noFill/>
            <a:miter lim="800000"/>
            <a:headEnd/>
            <a:tailEnd/>
          </a:ln>
        </p:spPr>
        <p:txBody>
          <a:bodyPr anchor="ctr"/>
          <a:lstStyle/>
          <a:p>
            <a:pPr algn="ctr" eaLnBrk="1" hangingPunct="1">
              <a:defRPr/>
            </a:pPr>
            <a:endParaRPr lang="ja-JP" altLang="en-US" sz="3600" b="1" kern="0" dirty="0">
              <a:solidFill>
                <a:srgbClr val="002060"/>
              </a:solidFill>
              <a:latin typeface="+mj-lt"/>
              <a:ea typeface="+mj-ea"/>
              <a:cs typeface="+mj-cs"/>
            </a:endParaRPr>
          </a:p>
        </p:txBody>
      </p:sp>
    </p:spTree>
    <p:extLst>
      <p:ext uri="{BB962C8B-B14F-4D97-AF65-F5344CB8AC3E}">
        <p14:creationId xmlns:p14="http://schemas.microsoft.com/office/powerpoint/2010/main" val="246044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15"/>
          <p:cNvSpPr>
            <a:spLocks noChangeArrowheads="1"/>
          </p:cNvSpPr>
          <p:nvPr/>
        </p:nvSpPr>
        <p:spPr bwMode="auto">
          <a:xfrm>
            <a:off x="8002589" y="4017963"/>
            <a:ext cx="1584325" cy="1657350"/>
          </a:xfrm>
          <a:prstGeom prst="can">
            <a:avLst>
              <a:gd name="adj" fmla="val 26152"/>
            </a:avLst>
          </a:prstGeom>
          <a:solidFill>
            <a:schemeClr val="bg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p>
        </p:txBody>
      </p:sp>
      <p:sp>
        <p:nvSpPr>
          <p:cNvPr id="12291" name="AutoShape 16"/>
          <p:cNvSpPr>
            <a:spLocks noChangeArrowheads="1"/>
          </p:cNvSpPr>
          <p:nvPr/>
        </p:nvSpPr>
        <p:spPr bwMode="auto">
          <a:xfrm>
            <a:off x="7607300" y="3946526"/>
            <a:ext cx="2376488" cy="1800225"/>
          </a:xfrm>
          <a:prstGeom prst="can">
            <a:avLst>
              <a:gd name="adj" fmla="val 25000"/>
            </a:avLst>
          </a:prstGeom>
          <a:solidFill>
            <a:schemeClr val="accent1">
              <a:alpha val="47058"/>
            </a:schemeClr>
          </a:solidFill>
          <a:ln w="9525">
            <a:solidFill>
              <a:schemeClr val="tx1"/>
            </a:solidFill>
            <a:prstDash val="dash"/>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1600"/>
          </a:p>
        </p:txBody>
      </p:sp>
      <p:sp>
        <p:nvSpPr>
          <p:cNvPr id="12292" name="AutoShape 13"/>
          <p:cNvSpPr>
            <a:spLocks noChangeArrowheads="1"/>
          </p:cNvSpPr>
          <p:nvPr/>
        </p:nvSpPr>
        <p:spPr bwMode="auto">
          <a:xfrm>
            <a:off x="3359151" y="3932238"/>
            <a:ext cx="1584325" cy="1657350"/>
          </a:xfrm>
          <a:prstGeom prst="can">
            <a:avLst>
              <a:gd name="adj" fmla="val 26152"/>
            </a:avLst>
          </a:prstGeom>
          <a:solidFill>
            <a:schemeClr val="accent1"/>
          </a:solidFill>
          <a:ln w="9525">
            <a:solidFill>
              <a:schemeClr val="tx1"/>
            </a:solidFill>
            <a:prstDash val="dash"/>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p>
        </p:txBody>
      </p:sp>
      <p:sp>
        <p:nvSpPr>
          <p:cNvPr id="12293" name="Text Box 7"/>
          <p:cNvSpPr txBox="1">
            <a:spLocks noChangeArrowheads="1"/>
          </p:cNvSpPr>
          <p:nvPr/>
        </p:nvSpPr>
        <p:spPr bwMode="auto">
          <a:xfrm>
            <a:off x="696686" y="908051"/>
            <a:ext cx="943156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dirty="0">
                <a:solidFill>
                  <a:srgbClr val="FF6600"/>
                </a:solidFill>
              </a:rPr>
              <a:t>◆</a:t>
            </a:r>
            <a:r>
              <a:rPr lang="ja-JP" altLang="en-US" sz="1600" dirty="0"/>
              <a:t>　</a:t>
            </a:r>
            <a:r>
              <a:rPr lang="ja-JP" altLang="en-US" sz="2400" b="1" dirty="0"/>
              <a:t>暮らしにおける「経済」＝「お金」だけの世界の拡がり</a:t>
            </a:r>
          </a:p>
        </p:txBody>
      </p:sp>
      <p:sp>
        <p:nvSpPr>
          <p:cNvPr id="12294" name="Rectangle 11"/>
          <p:cNvSpPr>
            <a:spLocks noChangeArrowheads="1"/>
          </p:cNvSpPr>
          <p:nvPr/>
        </p:nvSpPr>
        <p:spPr bwMode="auto">
          <a:xfrm>
            <a:off x="391886" y="1325900"/>
            <a:ext cx="875211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dirty="0"/>
              <a:t>　</a:t>
            </a:r>
          </a:p>
          <a:p>
            <a:pPr eaLnBrk="1" hangingPunct="1">
              <a:spcBef>
                <a:spcPct val="0"/>
              </a:spcBef>
              <a:buFontTx/>
              <a:buNone/>
            </a:pPr>
            <a:r>
              <a:rPr lang="ja-JP" altLang="en-US" sz="2000" dirty="0"/>
              <a:t>カール・ポランニー（ハンガリーの経済人類学者）</a:t>
            </a:r>
          </a:p>
          <a:p>
            <a:pPr eaLnBrk="1" hangingPunct="1">
              <a:lnSpc>
                <a:spcPct val="150000"/>
              </a:lnSpc>
              <a:spcBef>
                <a:spcPct val="0"/>
              </a:spcBef>
              <a:buFontTx/>
              <a:buNone/>
            </a:pPr>
            <a:r>
              <a:rPr lang="ja-JP" altLang="en-US" sz="2000" dirty="0"/>
              <a:t>・人間の経済は、本来、社会関係の中に埋め込まれているはず。（ </a:t>
            </a:r>
            <a:r>
              <a:rPr lang="en-US" altLang="ja-JP" sz="2000" dirty="0"/>
              <a:t>embedded </a:t>
            </a:r>
            <a:r>
              <a:rPr lang="ja-JP" altLang="en-US" sz="2000" dirty="0"/>
              <a:t>）</a:t>
            </a:r>
          </a:p>
          <a:p>
            <a:pPr eaLnBrk="1" hangingPunct="1">
              <a:lnSpc>
                <a:spcPct val="150000"/>
              </a:lnSpc>
              <a:spcBef>
                <a:spcPct val="0"/>
              </a:spcBef>
              <a:buFontTx/>
              <a:buNone/>
            </a:pPr>
            <a:r>
              <a:rPr lang="ja-JP" altLang="en-US" sz="2000" dirty="0"/>
              <a:t>・「市場経済」の世界で、経済システムの中に社会が埋め込まれていると捉えるのはおかしい、と指摘（</a:t>
            </a:r>
            <a:r>
              <a:rPr lang="ja-JP" altLang="en-US" sz="2000" b="1" dirty="0"/>
              <a:t>６０年以上前</a:t>
            </a:r>
            <a:r>
              <a:rPr lang="ja-JP" altLang="en-US" sz="2000" dirty="0"/>
              <a:t>に）</a:t>
            </a:r>
          </a:p>
        </p:txBody>
      </p:sp>
      <p:sp>
        <p:nvSpPr>
          <p:cNvPr id="12295" name="AutoShape 12"/>
          <p:cNvSpPr>
            <a:spLocks noChangeArrowheads="1"/>
          </p:cNvSpPr>
          <p:nvPr/>
        </p:nvSpPr>
        <p:spPr bwMode="auto">
          <a:xfrm>
            <a:off x="2927350" y="3860801"/>
            <a:ext cx="2376488" cy="1800225"/>
          </a:xfrm>
          <a:prstGeom prst="can">
            <a:avLst>
              <a:gd name="adj" fmla="val 25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p>
        </p:txBody>
      </p:sp>
      <p:sp>
        <p:nvSpPr>
          <p:cNvPr id="12296" name="Text Box 14"/>
          <p:cNvSpPr txBox="1">
            <a:spLocks noChangeArrowheads="1"/>
          </p:cNvSpPr>
          <p:nvPr/>
        </p:nvSpPr>
        <p:spPr bwMode="auto">
          <a:xfrm>
            <a:off x="2566988" y="5805488"/>
            <a:ext cx="256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dirty="0"/>
              <a:t>本来の「</a:t>
            </a:r>
            <a:r>
              <a:rPr lang="ja-JP" altLang="en-US" sz="2000" b="1" dirty="0">
                <a:solidFill>
                  <a:srgbClr val="DB6413"/>
                </a:solidFill>
              </a:rPr>
              <a:t>人間</a:t>
            </a:r>
            <a:r>
              <a:rPr lang="ja-JP" altLang="en-US" sz="2000" b="1" dirty="0"/>
              <a:t>の</a:t>
            </a:r>
            <a:r>
              <a:rPr lang="ja-JP" altLang="en-US" sz="2000" dirty="0"/>
              <a:t>社会</a:t>
            </a:r>
            <a:r>
              <a:rPr lang="ja-JP" altLang="en-US" sz="2000" b="1" dirty="0"/>
              <a:t>」</a:t>
            </a:r>
          </a:p>
        </p:txBody>
      </p:sp>
      <p:sp>
        <p:nvSpPr>
          <p:cNvPr id="12297" name="Text Box 17"/>
          <p:cNvSpPr txBox="1">
            <a:spLocks noChangeArrowheads="1"/>
          </p:cNvSpPr>
          <p:nvPr/>
        </p:nvSpPr>
        <p:spPr bwMode="auto">
          <a:xfrm>
            <a:off x="7532689" y="5797550"/>
            <a:ext cx="2752677"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a:t>市場経済「</a:t>
            </a:r>
            <a:r>
              <a:rPr lang="ja-JP" altLang="en-US" sz="2000" b="1">
                <a:solidFill>
                  <a:srgbClr val="FF0000"/>
                </a:solidFill>
              </a:rPr>
              <a:t>お金</a:t>
            </a:r>
            <a:r>
              <a:rPr lang="ja-JP" altLang="en-US" sz="2000" b="1"/>
              <a:t>の社会」</a:t>
            </a:r>
            <a:endParaRPr lang="en-US" altLang="ja-JP" sz="2000" b="1"/>
          </a:p>
          <a:p>
            <a:pPr eaLnBrk="1" hangingPunct="1">
              <a:lnSpc>
                <a:spcPct val="150000"/>
              </a:lnSpc>
              <a:spcBef>
                <a:spcPct val="0"/>
              </a:spcBef>
              <a:buFontTx/>
              <a:buNone/>
            </a:pPr>
            <a:r>
              <a:rPr lang="ja-JP" altLang="en-US" sz="1800" b="1">
                <a:solidFill>
                  <a:srgbClr val="FF0000"/>
                </a:solidFill>
              </a:rPr>
              <a:t>　　コスパ</a:t>
            </a:r>
            <a:r>
              <a:rPr lang="ja-JP" altLang="en-US" sz="1800" b="1"/>
              <a:t>・</a:t>
            </a:r>
            <a:r>
              <a:rPr lang="ja-JP" altLang="en-US" sz="1800" b="1">
                <a:solidFill>
                  <a:srgbClr val="7030A0"/>
                </a:solidFill>
              </a:rPr>
              <a:t>費用対効果</a:t>
            </a:r>
          </a:p>
        </p:txBody>
      </p:sp>
      <p:sp>
        <p:nvSpPr>
          <p:cNvPr id="12298" name="Text Box 19"/>
          <p:cNvSpPr txBox="1">
            <a:spLocks noChangeArrowheads="1"/>
          </p:cNvSpPr>
          <p:nvPr/>
        </p:nvSpPr>
        <p:spPr bwMode="auto">
          <a:xfrm>
            <a:off x="5159375" y="3429000"/>
            <a:ext cx="2738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dirty="0">
                <a:solidFill>
                  <a:srgbClr val="0070C0"/>
                </a:solidFill>
              </a:rPr>
              <a:t>経済関係</a:t>
            </a:r>
            <a:r>
              <a:rPr lang="ja-JP" altLang="en-US" sz="1600" b="1" dirty="0"/>
              <a:t>（お金のやり取り）</a:t>
            </a:r>
          </a:p>
        </p:txBody>
      </p:sp>
      <p:sp>
        <p:nvSpPr>
          <p:cNvPr id="12299" name="Line 20"/>
          <p:cNvSpPr>
            <a:spLocks noChangeShapeType="1"/>
          </p:cNvSpPr>
          <p:nvPr/>
        </p:nvSpPr>
        <p:spPr bwMode="auto">
          <a:xfrm flipH="1">
            <a:off x="4438650" y="3789363"/>
            <a:ext cx="647700"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2300" name="Line 21"/>
          <p:cNvSpPr>
            <a:spLocks noChangeShapeType="1"/>
          </p:cNvSpPr>
          <p:nvPr/>
        </p:nvSpPr>
        <p:spPr bwMode="auto">
          <a:xfrm>
            <a:off x="6959600" y="3789363"/>
            <a:ext cx="647700" cy="2476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2301" name="Text Box 22"/>
          <p:cNvSpPr txBox="1">
            <a:spLocks noChangeArrowheads="1"/>
          </p:cNvSpPr>
          <p:nvPr/>
        </p:nvSpPr>
        <p:spPr bwMode="auto">
          <a:xfrm>
            <a:off x="5159376" y="5445125"/>
            <a:ext cx="2629353" cy="11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dirty="0"/>
              <a:t>　　</a:t>
            </a:r>
            <a:r>
              <a:rPr lang="ja-JP" altLang="en-US" sz="2000" b="1" dirty="0">
                <a:solidFill>
                  <a:srgbClr val="0070C0"/>
                </a:solidFill>
              </a:rPr>
              <a:t>社会関係</a:t>
            </a:r>
            <a:endParaRPr lang="en-US" altLang="ja-JP" sz="2000" b="1" dirty="0">
              <a:solidFill>
                <a:srgbClr val="0070C0"/>
              </a:solidFill>
            </a:endParaRPr>
          </a:p>
          <a:p>
            <a:pPr eaLnBrk="1" hangingPunct="1">
              <a:lnSpc>
                <a:spcPct val="150000"/>
              </a:lnSpc>
              <a:spcBef>
                <a:spcPct val="0"/>
              </a:spcBef>
              <a:buFontTx/>
              <a:buNone/>
            </a:pPr>
            <a:r>
              <a:rPr lang="ja-JP" altLang="en-US" sz="1800" b="1" dirty="0">
                <a:solidFill>
                  <a:srgbClr val="FF0000"/>
                </a:solidFill>
              </a:rPr>
              <a:t>愛</a:t>
            </a:r>
            <a:r>
              <a:rPr lang="ja-JP" altLang="en-US" sz="1800" b="1" dirty="0"/>
              <a:t>･</a:t>
            </a:r>
            <a:r>
              <a:rPr lang="ja-JP" altLang="en-US" sz="1800" b="1" dirty="0">
                <a:solidFill>
                  <a:srgbClr val="7030A0"/>
                </a:solidFill>
              </a:rPr>
              <a:t>芸術</a:t>
            </a:r>
            <a:r>
              <a:rPr lang="ja-JP" altLang="en-US" sz="1800" b="1" dirty="0"/>
              <a:t>・</a:t>
            </a:r>
            <a:r>
              <a:rPr lang="ja-JP" altLang="en-US" sz="1800" b="1" dirty="0">
                <a:solidFill>
                  <a:srgbClr val="FF0066"/>
                </a:solidFill>
              </a:rPr>
              <a:t>祭り</a:t>
            </a:r>
            <a:r>
              <a:rPr lang="ja-JP" altLang="en-US" sz="1800" dirty="0"/>
              <a:t>・</a:t>
            </a:r>
            <a:r>
              <a:rPr lang="ja-JP" altLang="en-US" sz="1800" b="1" dirty="0"/>
              <a:t>教育・</a:t>
            </a:r>
            <a:endParaRPr lang="en-US" altLang="ja-JP" sz="1800" b="1" dirty="0"/>
          </a:p>
          <a:p>
            <a:pPr eaLnBrk="1" hangingPunct="1">
              <a:lnSpc>
                <a:spcPct val="150000"/>
              </a:lnSpc>
              <a:spcBef>
                <a:spcPct val="0"/>
              </a:spcBef>
              <a:buFontTx/>
              <a:buNone/>
            </a:pPr>
            <a:r>
              <a:rPr lang="ja-JP" altLang="en-US" sz="1800" b="1" dirty="0">
                <a:solidFill>
                  <a:srgbClr val="00B050"/>
                </a:solidFill>
              </a:rPr>
              <a:t>景観</a:t>
            </a:r>
            <a:r>
              <a:rPr lang="ja-JP" altLang="en-US" sz="1800" b="1" dirty="0"/>
              <a:t>・文化・助け合い・・</a:t>
            </a:r>
            <a:endParaRPr lang="ja-JP" altLang="en-US" sz="1800" dirty="0"/>
          </a:p>
        </p:txBody>
      </p:sp>
      <p:sp>
        <p:nvSpPr>
          <p:cNvPr id="12302" name="Line 23"/>
          <p:cNvSpPr>
            <a:spLocks noChangeShapeType="1"/>
          </p:cNvSpPr>
          <p:nvPr/>
        </p:nvSpPr>
        <p:spPr bwMode="auto">
          <a:xfrm flipH="1" flipV="1">
            <a:off x="5230814" y="5300664"/>
            <a:ext cx="358775"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2303" name="Line 24"/>
          <p:cNvSpPr>
            <a:spLocks noChangeShapeType="1"/>
          </p:cNvSpPr>
          <p:nvPr/>
        </p:nvSpPr>
        <p:spPr bwMode="auto">
          <a:xfrm flipV="1">
            <a:off x="6743700" y="5138738"/>
            <a:ext cx="1436688" cy="4508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pic>
        <p:nvPicPr>
          <p:cNvPr id="12304" name="Picture 26" descr="へのへのもへじ"/>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2866" y="1370014"/>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5" name="タイトル 1"/>
          <p:cNvSpPr>
            <a:spLocks/>
          </p:cNvSpPr>
          <p:nvPr/>
        </p:nvSpPr>
        <p:spPr bwMode="auto">
          <a:xfrm>
            <a:off x="1919288" y="0"/>
            <a:ext cx="8208962" cy="973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b="1" dirty="0">
                <a:solidFill>
                  <a:srgbClr val="002060"/>
                </a:solidFill>
              </a:rPr>
              <a:t>お金がすべてではない</a:t>
            </a:r>
          </a:p>
        </p:txBody>
      </p:sp>
      <p:pic>
        <p:nvPicPr>
          <p:cNvPr id="2" name="Picture 4" descr="ソース画像を表示">
            <a:extLst>
              <a:ext uri="{FF2B5EF4-FFF2-40B4-BE49-F238E27FC236}">
                <a16:creationId xmlns:a16="http://schemas.microsoft.com/office/drawing/2014/main" id="{0116C8DC-6D72-5ED5-11C3-A33EC26F09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5989" y="790179"/>
            <a:ext cx="2181225" cy="2999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542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ローチャート: 処理 3">
            <a:extLst>
              <a:ext uri="{FF2B5EF4-FFF2-40B4-BE49-F238E27FC236}">
                <a16:creationId xmlns:a16="http://schemas.microsoft.com/office/drawing/2014/main" id="{728CECB5-1F81-4CA1-BB16-D780218FD49E}"/>
              </a:ext>
            </a:extLst>
          </p:cNvPr>
          <p:cNvSpPr/>
          <p:nvPr/>
        </p:nvSpPr>
        <p:spPr>
          <a:xfrm>
            <a:off x="761792" y="951523"/>
            <a:ext cx="6986954" cy="4954954"/>
          </a:xfrm>
          <a:prstGeom prst="flowChart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コンテンツ プレースホルダー 2">
            <a:extLst>
              <a:ext uri="{FF2B5EF4-FFF2-40B4-BE49-F238E27FC236}">
                <a16:creationId xmlns:a16="http://schemas.microsoft.com/office/drawing/2014/main" id="{4F51D090-7660-47C4-973F-E3F7BD502CDC}"/>
              </a:ext>
            </a:extLst>
          </p:cNvPr>
          <p:cNvSpPr>
            <a:spLocks noGrp="1"/>
          </p:cNvSpPr>
          <p:nvPr>
            <p:ph idx="1"/>
          </p:nvPr>
        </p:nvSpPr>
        <p:spPr>
          <a:xfrm>
            <a:off x="838199" y="988439"/>
            <a:ext cx="11624442" cy="6216401"/>
          </a:xfrm>
        </p:spPr>
        <p:txBody>
          <a:bodyPr>
            <a:normAutofit fontScale="55000" lnSpcReduction="20000"/>
          </a:bodyPr>
          <a:lstStyle/>
          <a:p>
            <a:pPr marL="0" indent="0">
              <a:buNone/>
            </a:pPr>
            <a:r>
              <a:rPr kumimoji="1" lang="ja-JP" altLang="en-US" dirty="0"/>
              <a:t>　　　　　　　　　　　</a:t>
            </a:r>
            <a:endParaRPr lang="en-US" altLang="ja-JP" dirty="0"/>
          </a:p>
          <a:p>
            <a:pPr marL="0" indent="0">
              <a:buNone/>
            </a:pPr>
            <a:r>
              <a:rPr lang="ja-JP" altLang="en-US" dirty="0"/>
              <a:t>                 　　　　　                                                                        　　　     　　　　　　　　　　　　　　　　  　　</a:t>
            </a:r>
            <a:r>
              <a:rPr lang="ja-JP" altLang="en-US" sz="5100" b="1" dirty="0">
                <a:solidFill>
                  <a:srgbClr val="002060"/>
                </a:solidFill>
                <a:latin typeface="UD デジタル 教科書体 NP-B" panose="02020700000000000000" pitchFamily="18" charset="-128"/>
                <a:ea typeface="UD デジタル 教科書体 NP-B" panose="02020700000000000000" pitchFamily="18" charset="-128"/>
              </a:rPr>
              <a:t>文明</a:t>
            </a:r>
            <a:r>
              <a:rPr lang="ja-JP" altLang="en-US" sz="4400" dirty="0">
                <a:latin typeface="ＭＳ Ｐゴシック" panose="020B0600070205080204" pitchFamily="50" charset="-128"/>
                <a:ea typeface="ＭＳ Ｐゴシック" panose="020B0600070205080204" pitchFamily="50" charset="-128"/>
              </a:rPr>
              <a:t>（経済・技術・科学）</a:t>
            </a:r>
            <a:endParaRPr lang="en-US" altLang="ja-JP" sz="4400" dirty="0">
              <a:latin typeface="ＭＳ Ｐゴシック" panose="020B0600070205080204" pitchFamily="50" charset="-128"/>
              <a:ea typeface="ＭＳ Ｐゴシック" panose="020B0600070205080204" pitchFamily="50" charset="-128"/>
            </a:endParaRPr>
          </a:p>
          <a:p>
            <a:pPr marL="0" indent="0">
              <a:buNone/>
            </a:pPr>
            <a:r>
              <a:rPr kumimoji="1" lang="ja-JP" altLang="en-US" dirty="0"/>
              <a:t>　　　　　　　　　　　　　　　　　　　　　　　　　　　　　　　　　　　　　　　　　　　　　　　　　　　　　　　　　　　　</a:t>
            </a:r>
            <a:r>
              <a:rPr kumimoji="1" lang="ja-JP" altLang="en-US" sz="4400" dirty="0">
                <a:latin typeface="UD デジタル 教科書体 NP-B" panose="02020700000000000000" pitchFamily="18" charset="-128"/>
                <a:ea typeface="UD デジタル 教科書体 NP-B" panose="02020700000000000000" pitchFamily="18" charset="-128"/>
              </a:rPr>
              <a:t>「直進する時間」</a:t>
            </a:r>
            <a:endParaRPr kumimoji="1" lang="en-US" altLang="ja-JP" sz="4400" dirty="0">
              <a:latin typeface="UD デジタル 教科書体 NP-B" panose="02020700000000000000" pitchFamily="18" charset="-128"/>
              <a:ea typeface="UD デジタル 教科書体 NP-B" panose="02020700000000000000" pitchFamily="18" charset="-128"/>
            </a:endParaRPr>
          </a:p>
          <a:p>
            <a:pPr marL="0" indent="0">
              <a:buNone/>
            </a:pPr>
            <a:r>
              <a:rPr kumimoji="1" lang="ja-JP" altLang="en-US" dirty="0"/>
              <a:t>　　　　　　　　　　　　　　　　　　　　　　　　　　　　　　　　　　　　　　  　　　　　　　　　　　　　　　　　　　　　　　　</a:t>
            </a:r>
            <a:r>
              <a:rPr kumimoji="1" lang="ja-JP" altLang="en-US" sz="4400" dirty="0">
                <a:latin typeface="ＭＳ Ｐゴシック" panose="020B0600070205080204" pitchFamily="50" charset="-128"/>
                <a:ea typeface="ＭＳ Ｐゴシック" panose="020B0600070205080204" pitchFamily="50" charset="-128"/>
              </a:rPr>
              <a:t>（都市・</a:t>
            </a:r>
            <a:r>
              <a:rPr lang="ja-JP" altLang="en-US" sz="4400" b="1" dirty="0">
                <a:solidFill>
                  <a:srgbClr val="2F892F"/>
                </a:solidFill>
                <a:latin typeface="ＭＳ Ｐゴシック" panose="020B0600070205080204" pitchFamily="50" charset="-128"/>
                <a:ea typeface="ＭＳ Ｐゴシック" panose="020B0600070205080204" pitchFamily="50" charset="-128"/>
              </a:rPr>
              <a:t>産業</a:t>
            </a:r>
            <a:r>
              <a:rPr kumimoji="1" lang="ja-JP" altLang="en-US" sz="4400"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　　　　　　　　　　　　　　　　　　　　　　　　　　　　　　　　　　　　　　　</a:t>
            </a: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endParaRPr kumimoji="1" lang="en-US" altLang="ja-JP" dirty="0"/>
          </a:p>
          <a:p>
            <a:pPr marL="0" indent="0">
              <a:buNone/>
            </a:pPr>
            <a:r>
              <a:rPr lang="ja-JP" altLang="en-US" dirty="0"/>
              <a:t>　　　　　　　　　　　　　　　　　　　　　　　　　　　　　　　　　　　</a:t>
            </a:r>
            <a:endParaRPr lang="en-US" altLang="ja-JP" dirty="0"/>
          </a:p>
          <a:p>
            <a:pPr marL="0" indent="0">
              <a:buNone/>
            </a:pPr>
            <a:r>
              <a:rPr lang="ja-JP" altLang="en-US" dirty="0"/>
              <a:t>　　　　　　　　　　　　　　　　　　　　　　　　　　　　　　　　　　　</a:t>
            </a:r>
            <a:endParaRPr lang="en-US" altLang="ja-JP" dirty="0"/>
          </a:p>
          <a:p>
            <a:pPr marL="0" indent="0">
              <a:buNone/>
            </a:pPr>
            <a:r>
              <a:rPr kumimoji="1" lang="ja-JP" altLang="en-US" dirty="0"/>
              <a:t>　　　　　　　　　　　　　　　　　　　　　　　　　　　　　　　　　　　　　　　　　　　　　　　　　　　　　　　　　　</a:t>
            </a:r>
            <a:r>
              <a:rPr kumimoji="1" lang="ja-JP" altLang="en-US" sz="5100" b="1" dirty="0">
                <a:solidFill>
                  <a:srgbClr val="002060"/>
                </a:solidFill>
                <a:latin typeface="UD デジタル 教科書体 NP-B" panose="02020700000000000000" pitchFamily="18" charset="-128"/>
                <a:ea typeface="UD デジタル 教科書体 NP-B" panose="02020700000000000000" pitchFamily="18" charset="-128"/>
              </a:rPr>
              <a:t>文化</a:t>
            </a:r>
            <a:r>
              <a:rPr kumimoji="1" lang="ja-JP" altLang="en-US" sz="4400" dirty="0">
                <a:latin typeface="ＭＳ Ｐゴシック" panose="020B0600070205080204" pitchFamily="50" charset="-128"/>
                <a:ea typeface="ＭＳ Ｐゴシック" panose="020B0600070205080204" pitchFamily="50" charset="-128"/>
              </a:rPr>
              <a:t>（自然・知恵・</a:t>
            </a:r>
            <a:r>
              <a:rPr kumimoji="1" lang="ja-JP" altLang="en-US" sz="4400" b="1" dirty="0">
                <a:solidFill>
                  <a:srgbClr val="2F892F"/>
                </a:solidFill>
                <a:latin typeface="ＭＳ Ｐゴシック" panose="020B0600070205080204" pitchFamily="50" charset="-128"/>
                <a:ea typeface="ＭＳ Ｐゴシック" panose="020B0600070205080204" pitchFamily="50" charset="-128"/>
              </a:rPr>
              <a:t>環境</a:t>
            </a:r>
            <a:r>
              <a:rPr kumimoji="1" lang="ja-JP" altLang="en-US" sz="4400" dirty="0">
                <a:latin typeface="ＭＳ Ｐゴシック" panose="020B0600070205080204" pitchFamily="50" charset="-128"/>
                <a:ea typeface="ＭＳ Ｐゴシック" panose="020B0600070205080204" pitchFamily="50" charset="-128"/>
              </a:rPr>
              <a:t>）</a:t>
            </a:r>
            <a:endParaRPr kumimoji="1" lang="en-US" altLang="ja-JP" sz="4400" dirty="0">
              <a:latin typeface="ＭＳ Ｐゴシック" panose="020B0600070205080204" pitchFamily="50" charset="-128"/>
              <a:ea typeface="ＭＳ Ｐゴシック" panose="020B0600070205080204" pitchFamily="50" charset="-128"/>
            </a:endParaRPr>
          </a:p>
          <a:p>
            <a:pPr marL="0" indent="0">
              <a:buNone/>
            </a:pPr>
            <a:r>
              <a:rPr kumimoji="1" lang="ja-JP" altLang="en-US" dirty="0"/>
              <a:t>　　　　　　　　　　　　　　　　　　　　　　　　　　　　　　　　　　　　　　　　　　　　　　　　　　　　　　　　　　　　</a:t>
            </a:r>
            <a:r>
              <a:rPr kumimoji="1" lang="ja-JP" altLang="en-US" sz="4400" dirty="0">
                <a:latin typeface="UD デジタル 教科書体 NP-B" panose="02020700000000000000" pitchFamily="18" charset="-128"/>
                <a:ea typeface="UD デジタル 教科書体 NP-B" panose="02020700000000000000" pitchFamily="18" charset="-128"/>
              </a:rPr>
              <a:t>「循環する時間」</a:t>
            </a:r>
            <a:endParaRPr kumimoji="1" lang="en-US" altLang="ja-JP" sz="4400" dirty="0">
              <a:latin typeface="UD デジタル 教科書体 NP-B" panose="02020700000000000000" pitchFamily="18" charset="-128"/>
              <a:ea typeface="UD デジタル 教科書体 NP-B" panose="02020700000000000000" pitchFamily="18" charset="-128"/>
            </a:endParaRPr>
          </a:p>
          <a:p>
            <a:pPr marL="0" indent="0">
              <a:buNone/>
            </a:pPr>
            <a:r>
              <a:rPr lang="ja-JP" altLang="en-US" dirty="0"/>
              <a:t>　　　　　　　　　　　　　　　　　　　　　　　　　　　　　　　　　　　　　　　　　　　　　　　　　　　　　　　　　　　　　　　</a:t>
            </a:r>
            <a:r>
              <a:rPr lang="ja-JP" altLang="en-US" sz="4400" dirty="0">
                <a:latin typeface="ＭＳ Ｐゴシック" panose="020B0600070205080204" pitchFamily="50" charset="-128"/>
                <a:ea typeface="ＭＳ Ｐゴシック" panose="020B0600070205080204" pitchFamily="50" charset="-128"/>
              </a:rPr>
              <a:t>（</a:t>
            </a:r>
            <a:r>
              <a:rPr lang="ja-JP" altLang="en-US" sz="4400" b="1" dirty="0">
                <a:latin typeface="ＭＳ Ｐゴシック" panose="020B0600070205080204" pitchFamily="50" charset="-128"/>
                <a:ea typeface="ＭＳ Ｐゴシック" panose="020B0600070205080204" pitchFamily="50" charset="-128"/>
              </a:rPr>
              <a:t>自治</a:t>
            </a:r>
            <a:r>
              <a:rPr lang="ja-JP" altLang="en-US" sz="4400" dirty="0">
                <a:latin typeface="ＭＳ Ｐゴシック" panose="020B0600070205080204" pitchFamily="50" charset="-128"/>
                <a:ea typeface="ＭＳ Ｐゴシック" panose="020B0600070205080204" pitchFamily="50" charset="-128"/>
              </a:rPr>
              <a:t>・祭り・</a:t>
            </a:r>
            <a:r>
              <a:rPr lang="ja-JP" altLang="en-US" sz="4400" b="1" dirty="0">
                <a:solidFill>
                  <a:srgbClr val="2F892F"/>
                </a:solidFill>
                <a:latin typeface="ＭＳ Ｐゴシック" panose="020B0600070205080204" pitchFamily="50" charset="-128"/>
                <a:ea typeface="ＭＳ Ｐゴシック" panose="020B0600070205080204" pitchFamily="50" charset="-128"/>
              </a:rPr>
              <a:t>農</a:t>
            </a:r>
            <a:r>
              <a:rPr lang="ja-JP" altLang="en-US" sz="4400" dirty="0">
                <a:latin typeface="ＭＳ Ｐゴシック" panose="020B0600070205080204" pitchFamily="50" charset="-128"/>
                <a:ea typeface="ＭＳ Ｐゴシック" panose="020B0600070205080204" pitchFamily="50" charset="-128"/>
              </a:rPr>
              <a:t>）</a:t>
            </a:r>
            <a:endParaRPr lang="en-US" altLang="ja-JP" sz="4400" dirty="0">
              <a:latin typeface="ＭＳ Ｐゴシック" panose="020B0600070205080204" pitchFamily="50" charset="-128"/>
              <a:ea typeface="ＭＳ Ｐゴシック" panose="020B0600070205080204" pitchFamily="50" charset="-128"/>
            </a:endParaRPr>
          </a:p>
          <a:p>
            <a:pPr marL="0" indent="0">
              <a:buNone/>
            </a:pPr>
            <a:endParaRPr kumimoji="1" lang="en-US" altLang="ja-JP" dirty="0"/>
          </a:p>
          <a:p>
            <a:pPr marL="0" indent="0">
              <a:buNone/>
            </a:pPr>
            <a:r>
              <a:rPr lang="ja-JP" altLang="en-US" dirty="0"/>
              <a:t>　　　　　　　　　　　　　　　　　　　　　　　　　　　　　　　　　　　　　　</a:t>
            </a:r>
            <a:endParaRPr lang="en-US" altLang="ja-JP" dirty="0"/>
          </a:p>
          <a:p>
            <a:pPr marL="0" indent="0">
              <a:lnSpc>
                <a:spcPct val="120000"/>
              </a:lnSpc>
              <a:buNone/>
            </a:pPr>
            <a:r>
              <a:rPr lang="ja-JP" altLang="en-US" b="1" dirty="0">
                <a:solidFill>
                  <a:srgbClr val="00B050"/>
                </a:solidFill>
              </a:rPr>
              <a:t>　　　　　　　　　　　　　　　　　　　　　　　　　　　　　　　　　　　　　　　　　　　　　　　　　　　　　　　　</a:t>
            </a:r>
            <a:r>
              <a:rPr lang="ja-JP" altLang="en-US" sz="3600" b="1" dirty="0">
                <a:solidFill>
                  <a:srgbClr val="002060"/>
                </a:solidFill>
              </a:rPr>
              <a:t>バランスこそが</a:t>
            </a:r>
            <a:r>
              <a:rPr lang="ja-JP" altLang="en-US" sz="4400" b="1" dirty="0">
                <a:solidFill>
                  <a:srgbClr val="00823B"/>
                </a:solidFill>
                <a:latin typeface="ＭＳ Ｐゴシック" panose="020B0600070205080204" pitchFamily="50" charset="-128"/>
                <a:ea typeface="ＭＳ Ｐゴシック" panose="020B0600070205080204" pitchFamily="50" charset="-128"/>
              </a:rPr>
              <a:t>持続可能な未来</a:t>
            </a:r>
            <a:endParaRPr lang="en-US" altLang="ja-JP" sz="4400" b="1" dirty="0">
              <a:solidFill>
                <a:srgbClr val="00823B"/>
              </a:solidFill>
              <a:latin typeface="ＭＳ Ｐゴシック" panose="020B0600070205080204" pitchFamily="50" charset="-128"/>
              <a:ea typeface="ＭＳ Ｐゴシック" panose="020B0600070205080204" pitchFamily="50" charset="-128"/>
            </a:endParaRPr>
          </a:p>
          <a:p>
            <a:pPr marL="0" indent="0">
              <a:buNone/>
            </a:pPr>
            <a:endParaRPr lang="en-US" altLang="ja-JP" dirty="0"/>
          </a:p>
          <a:p>
            <a:pPr marL="0" indent="0">
              <a:buNone/>
            </a:pPr>
            <a:r>
              <a:rPr lang="ja-JP" altLang="en-US" dirty="0"/>
              <a:t>　　　　　　　　　　　　　　　　　　　　　　　　　　　　　　　　　　　　　　　　　　　　　　　　　　　　　　　　　　　　　</a:t>
            </a:r>
            <a:endParaRPr lang="en-US" altLang="ja-JP" dirty="0"/>
          </a:p>
          <a:p>
            <a:pPr marL="0" indent="0">
              <a:buNone/>
            </a:pPr>
            <a:r>
              <a:rPr lang="ja-JP" altLang="en-US" sz="3600" b="1" dirty="0">
                <a:latin typeface="ＭＳ Ｐゴシック" panose="020B0600070205080204" pitchFamily="50" charset="-128"/>
                <a:ea typeface="ＭＳ Ｐゴシック" panose="020B0600070205080204" pitchFamily="50" charset="-128"/>
              </a:rPr>
              <a:t>江戸期</a:t>
            </a:r>
            <a:r>
              <a:rPr lang="ja-JP" altLang="en-US" sz="3600" dirty="0">
                <a:latin typeface="ＭＳ Ｐゴシック" panose="020B0600070205080204" pitchFamily="50" charset="-128"/>
                <a:ea typeface="ＭＳ Ｐゴシック" panose="020B0600070205080204" pitchFamily="50" charset="-128"/>
              </a:rPr>
              <a:t>　　　　　　　高度経済成長期　　　　　　　　　　　</a:t>
            </a:r>
            <a:r>
              <a:rPr lang="en-US" altLang="ja-JP" sz="4400" b="1" dirty="0">
                <a:latin typeface="ＭＳ Ｐゴシック" panose="020B0600070205080204" pitchFamily="50" charset="-128"/>
                <a:ea typeface="ＭＳ Ｐゴシック" panose="020B0600070205080204" pitchFamily="50" charset="-128"/>
              </a:rPr>
              <a:t>society5.0</a:t>
            </a:r>
            <a:r>
              <a:rPr lang="ja-JP" altLang="en-US" sz="4400" dirty="0">
                <a:latin typeface="ＭＳ Ｐゴシック" panose="020B0600070205080204" pitchFamily="50" charset="-128"/>
                <a:ea typeface="ＭＳ Ｐゴシック" panose="020B0600070205080204" pitchFamily="50" charset="-128"/>
              </a:rPr>
              <a:t>　</a:t>
            </a:r>
            <a:r>
              <a:rPr lang="ja-JP" altLang="en-US" sz="3600" dirty="0">
                <a:latin typeface="ＭＳ Ｐゴシック" panose="020B0600070205080204" pitchFamily="50" charset="-128"/>
                <a:ea typeface="ＭＳ Ｐゴシック" panose="020B0600070205080204" pitchFamily="50" charset="-128"/>
              </a:rPr>
              <a:t>　　　　　</a:t>
            </a:r>
            <a:r>
              <a:rPr lang="ja-JP" altLang="en-US" sz="4400" dirty="0"/>
              <a:t>　</a:t>
            </a:r>
            <a:r>
              <a:rPr lang="ja-JP" altLang="en-US" sz="4400" dirty="0">
                <a:solidFill>
                  <a:srgbClr val="FF0000"/>
                </a:solidFill>
                <a:latin typeface="UD デジタル 教科書体 NP-B" panose="02020700000000000000" pitchFamily="18" charset="-128"/>
                <a:ea typeface="UD デジタル 教科書体 NP-B" panose="02020700000000000000" pitchFamily="18" charset="-128"/>
              </a:rPr>
              <a:t>社会のあるべき姿</a:t>
            </a:r>
            <a:r>
              <a:rPr lang="ja-JP" altLang="en-US" sz="3600" dirty="0">
                <a:solidFill>
                  <a:srgbClr val="FF0000"/>
                </a:solidFill>
                <a:latin typeface="ＭＳ Ｐゴシック" panose="020B0600070205080204" pitchFamily="50" charset="-128"/>
                <a:ea typeface="ＭＳ Ｐゴシック" panose="020B0600070205080204" pitchFamily="50" charset="-128"/>
              </a:rPr>
              <a:t>　　　　　</a:t>
            </a:r>
            <a:endParaRPr lang="en-US" altLang="ja-JP" sz="3600" dirty="0">
              <a:solidFill>
                <a:srgbClr val="FF0000"/>
              </a:solidFill>
              <a:latin typeface="ＭＳ Ｐゴシック" panose="020B0600070205080204" pitchFamily="50" charset="-128"/>
              <a:ea typeface="ＭＳ Ｐゴシック" panose="020B0600070205080204" pitchFamily="50" charset="-128"/>
            </a:endParaRPr>
          </a:p>
          <a:p>
            <a:pPr marL="0" indent="0">
              <a:buNone/>
            </a:pPr>
            <a:r>
              <a:rPr kumimoji="1" lang="ja-JP" altLang="en-US" sz="2400" dirty="0"/>
              <a:t>　　　　　　　　　　　　　　　　</a:t>
            </a:r>
            <a:r>
              <a:rPr kumimoji="1" lang="ja-JP" altLang="en-US" sz="3600" dirty="0">
                <a:latin typeface="UD デジタル 教科書体 NP-B" panose="02020700000000000000" pitchFamily="18" charset="-128"/>
                <a:ea typeface="UD デジタル 教科書体 NP-B" panose="02020700000000000000" pitchFamily="18" charset="-128"/>
              </a:rPr>
              <a:t>（懐かしい昭和）</a:t>
            </a:r>
          </a:p>
        </p:txBody>
      </p:sp>
      <p:sp>
        <p:nvSpPr>
          <p:cNvPr id="7" name="タイトル 6">
            <a:extLst>
              <a:ext uri="{FF2B5EF4-FFF2-40B4-BE49-F238E27FC236}">
                <a16:creationId xmlns:a16="http://schemas.microsoft.com/office/drawing/2014/main" id="{3CCD9461-69DB-DABE-1C2F-58AC505CCA51}"/>
              </a:ext>
            </a:extLst>
          </p:cNvPr>
          <p:cNvSpPr>
            <a:spLocks noGrp="1"/>
          </p:cNvSpPr>
          <p:nvPr>
            <p:ph type="title"/>
          </p:nvPr>
        </p:nvSpPr>
        <p:spPr>
          <a:xfrm>
            <a:off x="838200" y="179551"/>
            <a:ext cx="10515600" cy="735055"/>
          </a:xfrm>
        </p:spPr>
        <p:txBody>
          <a:bodyPr>
            <a:noAutofit/>
          </a:bodyPr>
          <a:lstStyle/>
          <a:p>
            <a:pPr algn="ctr"/>
            <a:r>
              <a:rPr kumimoji="1" lang="ja-JP" altLang="en-US" sz="3200" b="1" dirty="0">
                <a:solidFill>
                  <a:srgbClr val="002060"/>
                </a:solidFill>
                <a:latin typeface="ＭＳ Ｐゴシック" panose="020B0600070205080204" pitchFamily="50" charset="-128"/>
                <a:ea typeface="ＭＳ Ｐゴシック" panose="020B0600070205080204" pitchFamily="50" charset="-128"/>
              </a:rPr>
              <a:t>「直進する時間」と「</a:t>
            </a:r>
            <a:r>
              <a:rPr lang="ja-JP" altLang="en-US" sz="3200" b="1" dirty="0">
                <a:solidFill>
                  <a:srgbClr val="002060"/>
                </a:solidFill>
                <a:latin typeface="ＭＳ Ｐゴシック" panose="020B0600070205080204" pitchFamily="50" charset="-128"/>
                <a:ea typeface="ＭＳ Ｐゴシック" panose="020B0600070205080204" pitchFamily="50" charset="-128"/>
              </a:rPr>
              <a:t>循環</a:t>
            </a:r>
            <a:r>
              <a:rPr kumimoji="1" lang="ja-JP" altLang="en-US" sz="3200" b="1" dirty="0">
                <a:solidFill>
                  <a:srgbClr val="002060"/>
                </a:solidFill>
                <a:latin typeface="ＭＳ Ｐゴシック" panose="020B0600070205080204" pitchFamily="50" charset="-128"/>
                <a:ea typeface="ＭＳ Ｐゴシック" panose="020B0600070205080204" pitchFamily="50" charset="-128"/>
              </a:rPr>
              <a:t>する時間」</a:t>
            </a:r>
            <a:br>
              <a:rPr kumimoji="1" lang="en-US" altLang="ja-JP" sz="3200" b="1" dirty="0">
                <a:solidFill>
                  <a:srgbClr val="002060"/>
                </a:solidFill>
                <a:latin typeface="ＭＳ Ｐゴシック" panose="020B0600070205080204" pitchFamily="50" charset="-128"/>
                <a:ea typeface="ＭＳ Ｐゴシック" panose="020B0600070205080204" pitchFamily="50" charset="-128"/>
              </a:rPr>
            </a:br>
            <a:endParaRPr lang="ja-JP" altLang="en-US" sz="3200" dirty="0">
              <a:latin typeface="ＭＳ Ｐゴシック" panose="020B0600070205080204" pitchFamily="50" charset="-128"/>
              <a:ea typeface="ＭＳ Ｐゴシック" panose="020B0600070205080204" pitchFamily="50" charset="-128"/>
            </a:endParaRPr>
          </a:p>
        </p:txBody>
      </p:sp>
      <p:cxnSp>
        <p:nvCxnSpPr>
          <p:cNvPr id="6" name="直線コネクタ 5">
            <a:extLst>
              <a:ext uri="{FF2B5EF4-FFF2-40B4-BE49-F238E27FC236}">
                <a16:creationId xmlns:a16="http://schemas.microsoft.com/office/drawing/2014/main" id="{C53E5654-60C9-469A-9B2C-52A2F1F53468}"/>
              </a:ext>
            </a:extLst>
          </p:cNvPr>
          <p:cNvCxnSpPr>
            <a:cxnSpLocks/>
          </p:cNvCxnSpPr>
          <p:nvPr/>
        </p:nvCxnSpPr>
        <p:spPr>
          <a:xfrm flipV="1">
            <a:off x="764306" y="1842967"/>
            <a:ext cx="5595815" cy="328636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5A5AADB3-FB2D-40F0-B049-A039AB8BEA72}"/>
              </a:ext>
            </a:extLst>
          </p:cNvPr>
          <p:cNvCxnSpPr>
            <a:cxnSpLocks/>
          </p:cNvCxnSpPr>
          <p:nvPr/>
        </p:nvCxnSpPr>
        <p:spPr>
          <a:xfrm flipV="1">
            <a:off x="761792" y="3412316"/>
            <a:ext cx="6986954" cy="738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C6C3BB55-2D71-4907-BD25-DAD4F0822387}"/>
              </a:ext>
            </a:extLst>
          </p:cNvPr>
          <p:cNvCxnSpPr>
            <a:cxnSpLocks/>
          </p:cNvCxnSpPr>
          <p:nvPr/>
        </p:nvCxnSpPr>
        <p:spPr>
          <a:xfrm flipV="1">
            <a:off x="6358864" y="1033013"/>
            <a:ext cx="1391139" cy="80995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矢印: 右 4">
            <a:extLst>
              <a:ext uri="{FF2B5EF4-FFF2-40B4-BE49-F238E27FC236}">
                <a16:creationId xmlns:a16="http://schemas.microsoft.com/office/drawing/2014/main" id="{A04C693E-7218-4EA3-8D16-7C6D5D2D751E}"/>
              </a:ext>
            </a:extLst>
          </p:cNvPr>
          <p:cNvSpPr/>
          <p:nvPr/>
        </p:nvSpPr>
        <p:spPr>
          <a:xfrm rot="16200000">
            <a:off x="9609433" y="4542780"/>
            <a:ext cx="277588" cy="3354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2CF01B6F-8C8D-CAF8-96FA-5619EB268F5C}"/>
              </a:ext>
            </a:extLst>
          </p:cNvPr>
          <p:cNvSpPr/>
          <p:nvPr/>
        </p:nvSpPr>
        <p:spPr>
          <a:xfrm>
            <a:off x="5303520" y="4672584"/>
            <a:ext cx="2075688" cy="585216"/>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FF00"/>
                </a:solidFill>
                <a:latin typeface="UD デジタル 教科書体 NP-B" panose="02020700000000000000" pitchFamily="18" charset="-128"/>
                <a:ea typeface="UD デジタル 教科書体 NP-B" panose="02020700000000000000" pitchFamily="18" charset="-128"/>
              </a:rPr>
              <a:t>労働</a:t>
            </a:r>
            <a:r>
              <a:rPr kumimoji="1" lang="ja-JP" altLang="en-US" dirty="0">
                <a:solidFill>
                  <a:srgbClr val="FFFF00"/>
                </a:solidFill>
                <a:latin typeface="UD デジタル 教科書体 NP-B" panose="02020700000000000000" pitchFamily="18" charset="-128"/>
                <a:ea typeface="UD デジタル 教科書体 NP-B" panose="02020700000000000000" pitchFamily="18" charset="-128"/>
              </a:rPr>
              <a:t>生産性の時代</a:t>
            </a:r>
          </a:p>
        </p:txBody>
      </p:sp>
      <p:sp>
        <p:nvSpPr>
          <p:cNvPr id="8" name="四角形: 角を丸くする 7">
            <a:extLst>
              <a:ext uri="{FF2B5EF4-FFF2-40B4-BE49-F238E27FC236}">
                <a16:creationId xmlns:a16="http://schemas.microsoft.com/office/drawing/2014/main" id="{EBF785AB-A1DF-A19E-857F-EACCFB769CB1}"/>
              </a:ext>
            </a:extLst>
          </p:cNvPr>
          <p:cNvSpPr/>
          <p:nvPr/>
        </p:nvSpPr>
        <p:spPr>
          <a:xfrm>
            <a:off x="1094232" y="1633728"/>
            <a:ext cx="2075688" cy="585216"/>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FF00"/>
                </a:solidFill>
                <a:latin typeface="UD デジタル 教科書体 NP-B" panose="02020700000000000000" pitchFamily="18" charset="-128"/>
                <a:ea typeface="UD デジタル 教科書体 NP-B" panose="02020700000000000000" pitchFamily="18" charset="-128"/>
              </a:rPr>
              <a:t>資源生産性の時代</a:t>
            </a:r>
          </a:p>
        </p:txBody>
      </p:sp>
    </p:spTree>
    <p:extLst>
      <p:ext uri="{BB962C8B-B14F-4D97-AF65-F5344CB8AC3E}">
        <p14:creationId xmlns:p14="http://schemas.microsoft.com/office/powerpoint/2010/main" val="4245857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C1A5E-0639-748D-AEC3-5BED17670B7F}"/>
            </a:ext>
          </a:extLst>
        </p:cNvPr>
        <p:cNvGrpSpPr/>
        <p:nvPr/>
      </p:nvGrpSpPr>
      <p:grpSpPr>
        <a:xfrm>
          <a:off x="0" y="0"/>
          <a:ext cx="0" cy="0"/>
          <a:chOff x="0" y="0"/>
          <a:chExt cx="0" cy="0"/>
        </a:xfrm>
      </p:grpSpPr>
      <p:sp>
        <p:nvSpPr>
          <p:cNvPr id="4098" name="Rectangle 2">
            <a:extLst>
              <a:ext uri="{FF2B5EF4-FFF2-40B4-BE49-F238E27FC236}">
                <a16:creationId xmlns:a16="http://schemas.microsoft.com/office/drawing/2014/main" id="{EDE69783-0A9B-6D19-DEBD-C2C4EE2566F1}"/>
              </a:ext>
            </a:extLst>
          </p:cNvPr>
          <p:cNvSpPr>
            <a:spLocks noGrp="1" noChangeArrowheads="1"/>
          </p:cNvSpPr>
          <p:nvPr>
            <p:ph type="ctrTitle"/>
          </p:nvPr>
        </p:nvSpPr>
        <p:spPr>
          <a:xfrm>
            <a:off x="2142598" y="2593975"/>
            <a:ext cx="7947025" cy="991383"/>
          </a:xfrm>
        </p:spPr>
        <p:txBody>
          <a:bodyPr>
            <a:normAutofit/>
          </a:bodyPr>
          <a:lstStyle/>
          <a:p>
            <a:r>
              <a:rPr lang="ja-JP" altLang="ja-JP" sz="4400" b="1" dirty="0">
                <a:solidFill>
                  <a:srgbClr val="009A46"/>
                </a:solidFill>
                <a:latin typeface="UD デジタル 教科書体 NP-B" panose="02020700000000000000" pitchFamily="18" charset="-128"/>
                <a:ea typeface="UD デジタル 教科書体 NP-B" panose="02020700000000000000" pitchFamily="18" charset="-128"/>
              </a:rPr>
              <a:t>森</a:t>
            </a:r>
            <a:r>
              <a:rPr lang="ja-JP" altLang="en-US" sz="4400" b="1" dirty="0">
                <a:solidFill>
                  <a:srgbClr val="002060"/>
                </a:solidFill>
                <a:latin typeface="UD デジタル 教科書体 NP-B" panose="02020700000000000000" pitchFamily="18" charset="-128"/>
                <a:ea typeface="UD デジタル 教科書体 NP-B" panose="02020700000000000000" pitchFamily="18" charset="-128"/>
              </a:rPr>
              <a:t>と生活史の視点から</a:t>
            </a:r>
          </a:p>
        </p:txBody>
      </p:sp>
      <p:sp>
        <p:nvSpPr>
          <p:cNvPr id="5" name="Rectangle 3">
            <a:extLst>
              <a:ext uri="{FF2B5EF4-FFF2-40B4-BE49-F238E27FC236}">
                <a16:creationId xmlns:a16="http://schemas.microsoft.com/office/drawing/2014/main" id="{6FC8A5DB-451D-2563-8CEE-B14627AF0189}"/>
              </a:ext>
            </a:extLst>
          </p:cNvPr>
          <p:cNvSpPr txBox="1">
            <a:spLocks noChangeArrowheads="1"/>
          </p:cNvSpPr>
          <p:nvPr/>
        </p:nvSpPr>
        <p:spPr bwMode="auto">
          <a:xfrm>
            <a:off x="2043114" y="549276"/>
            <a:ext cx="70199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defRPr/>
            </a:pPr>
            <a:endParaRPr lang="ja-JP" altLang="en-US" sz="2400" kern="0" dirty="0"/>
          </a:p>
        </p:txBody>
      </p:sp>
    </p:spTree>
    <p:extLst>
      <p:ext uri="{BB962C8B-B14F-4D97-AF65-F5344CB8AC3E}">
        <p14:creationId xmlns:p14="http://schemas.microsoft.com/office/powerpoint/2010/main" val="121525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2">
            <a:extLst>
              <a:ext uri="{FF2B5EF4-FFF2-40B4-BE49-F238E27FC236}">
                <a16:creationId xmlns:a16="http://schemas.microsoft.com/office/drawing/2014/main" id="{D06261DB-9488-45D1-831A-3996146877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47528" y="534375"/>
            <a:ext cx="8712967" cy="6357783"/>
          </a:xfrm>
        </p:spPr>
      </p:pic>
      <p:sp>
        <p:nvSpPr>
          <p:cNvPr id="63490" name="タイトル 1">
            <a:extLst>
              <a:ext uri="{FF2B5EF4-FFF2-40B4-BE49-F238E27FC236}">
                <a16:creationId xmlns:a16="http://schemas.microsoft.com/office/drawing/2014/main" id="{1AAD978D-74E3-447B-BCC4-67BF27C5903B}"/>
              </a:ext>
            </a:extLst>
          </p:cNvPr>
          <p:cNvSpPr>
            <a:spLocks noGrp="1" noChangeArrowheads="1"/>
          </p:cNvSpPr>
          <p:nvPr>
            <p:ph type="title"/>
          </p:nvPr>
        </p:nvSpPr>
        <p:spPr>
          <a:xfrm>
            <a:off x="1524000" y="260350"/>
            <a:ext cx="9144000" cy="431800"/>
          </a:xfrm>
        </p:spPr>
        <p:txBody>
          <a:bodyPr>
            <a:noAutofit/>
          </a:bodyPr>
          <a:lstStyle/>
          <a:p>
            <a:pPr algn="ctr"/>
            <a:r>
              <a:rPr lang="ja-JP" altLang="en-US" sz="3200" b="1" dirty="0">
                <a:solidFill>
                  <a:srgbClr val="002060"/>
                </a:solidFill>
                <a:latin typeface="ＭＳ Ｐゴシック" panose="020B0600070205080204" pitchFamily="50" charset="-128"/>
                <a:ea typeface="ＭＳ Ｐゴシック" panose="020B0600070205080204" pitchFamily="50" charset="-128"/>
              </a:rPr>
              <a:t>日本の国土</a:t>
            </a:r>
          </a:p>
        </p:txBody>
      </p:sp>
    </p:spTree>
    <p:extLst>
      <p:ext uri="{BB962C8B-B14F-4D97-AF65-F5344CB8AC3E}">
        <p14:creationId xmlns:p14="http://schemas.microsoft.com/office/powerpoint/2010/main" val="2774232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ソース画像を表示">
            <a:extLst>
              <a:ext uri="{FF2B5EF4-FFF2-40B4-BE49-F238E27FC236}">
                <a16:creationId xmlns:a16="http://schemas.microsoft.com/office/drawing/2014/main" id="{C10F979D-2912-4A05-8422-E5CA2CFF6A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41336" y="297762"/>
            <a:ext cx="9194711" cy="6214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450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a:extLst>
              <a:ext uri="{FF2B5EF4-FFF2-40B4-BE49-F238E27FC236}">
                <a16:creationId xmlns:a16="http://schemas.microsoft.com/office/drawing/2014/main" id="{52E85F37-4FF3-4A12-A13F-A94CB134BFBE}"/>
              </a:ext>
            </a:extLst>
          </p:cNvPr>
          <p:cNvSpPr>
            <a:spLocks noGrp="1" noChangeArrowheads="1"/>
          </p:cNvSpPr>
          <p:nvPr>
            <p:ph type="title"/>
          </p:nvPr>
        </p:nvSpPr>
        <p:spPr>
          <a:xfrm>
            <a:off x="2095681" y="290541"/>
            <a:ext cx="8218487" cy="777875"/>
          </a:xfrm>
        </p:spPr>
        <p:txBody>
          <a:bodyPr>
            <a:normAutofit fontScale="90000"/>
          </a:bodyPr>
          <a:lstStyle/>
          <a:p>
            <a:pPr algn="ctr"/>
            <a:r>
              <a:rPr lang="ja-JP" altLang="en-US" sz="3600" b="1" dirty="0">
                <a:solidFill>
                  <a:srgbClr val="002060"/>
                </a:solidFill>
                <a:latin typeface="ＭＳ Ｐゴシック" panose="020B0600070205080204" pitchFamily="50" charset="-128"/>
                <a:ea typeface="ＭＳ Ｐゴシック" panose="020B0600070205080204" pitchFamily="50" charset="-128"/>
              </a:rPr>
              <a:t>日本の自然の多様性</a:t>
            </a:r>
            <a:br>
              <a:rPr lang="en-US" altLang="ja-JP" sz="2800" dirty="0"/>
            </a:br>
            <a:endParaRPr lang="ja-JP" altLang="en-US" sz="2800" dirty="0"/>
          </a:p>
        </p:txBody>
      </p:sp>
      <p:sp>
        <p:nvSpPr>
          <p:cNvPr id="55299" name="コンテンツ プレースホルダ 2">
            <a:extLst>
              <a:ext uri="{FF2B5EF4-FFF2-40B4-BE49-F238E27FC236}">
                <a16:creationId xmlns:a16="http://schemas.microsoft.com/office/drawing/2014/main" id="{A13FB41C-4D41-4278-A9F6-2DFB2E1666F8}"/>
              </a:ext>
            </a:extLst>
          </p:cNvPr>
          <p:cNvSpPr>
            <a:spLocks noGrp="1" noChangeArrowheads="1"/>
          </p:cNvSpPr>
          <p:nvPr>
            <p:ph idx="1"/>
          </p:nvPr>
        </p:nvSpPr>
        <p:spPr>
          <a:xfrm>
            <a:off x="346841" y="906518"/>
            <a:ext cx="11325674" cy="5951484"/>
          </a:xfrm>
        </p:spPr>
        <p:txBody>
          <a:bodyPr>
            <a:normAutofit/>
          </a:bodyPr>
          <a:lstStyle/>
          <a:p>
            <a:pPr>
              <a:lnSpc>
                <a:spcPct val="150000"/>
              </a:lnSpc>
              <a:buFontTx/>
              <a:buNone/>
            </a:pPr>
            <a:r>
              <a:rPr lang="ja-JP" altLang="en-US" sz="2400" dirty="0"/>
              <a:t>    </a:t>
            </a:r>
            <a:r>
              <a:rPr lang="ja-JP" altLang="en-US" dirty="0">
                <a:latin typeface="UD デジタル 教科書体 NP-B" panose="02020700000000000000" pitchFamily="18" charset="-128"/>
                <a:ea typeface="UD デジタル 教科書体 NP-B" panose="02020700000000000000" pitchFamily="18" charset="-128"/>
              </a:rPr>
              <a:t>・ 氷河期の</a:t>
            </a:r>
            <a:r>
              <a:rPr lang="ja-JP" altLang="en-US" b="1" dirty="0">
                <a:solidFill>
                  <a:srgbClr val="002060"/>
                </a:solidFill>
                <a:latin typeface="UD デジタル 教科書体 NP-B" panose="02020700000000000000" pitchFamily="18" charset="-128"/>
                <a:ea typeface="UD デジタル 教科書体 NP-B" panose="02020700000000000000" pitchFamily="18" charset="-128"/>
              </a:rPr>
              <a:t>日本海</a:t>
            </a:r>
            <a:r>
              <a:rPr lang="ja-JP" altLang="en-US" dirty="0">
                <a:latin typeface="UD デジタル 教科書体 NP-B" panose="02020700000000000000" pitchFamily="18" charset="-128"/>
                <a:ea typeface="UD デジタル 教科書体 NP-B" panose="02020700000000000000" pitchFamily="18" charset="-128"/>
              </a:rPr>
              <a:t>の存在（氷河が未発達）</a:t>
            </a:r>
            <a:endParaRPr lang="en-US" altLang="ja-JP" dirty="0">
              <a:latin typeface="UD デジタル 教科書体 NP-B" panose="02020700000000000000" pitchFamily="18" charset="-128"/>
              <a:ea typeface="UD デジタル 教科書体 NP-B" panose="02020700000000000000" pitchFamily="18" charset="-128"/>
            </a:endParaRPr>
          </a:p>
          <a:p>
            <a:pPr>
              <a:lnSpc>
                <a:spcPct val="150000"/>
              </a:lnSpc>
              <a:buFontTx/>
              <a:buNone/>
            </a:pPr>
            <a:r>
              <a:rPr lang="ja-JP" altLang="en-US" dirty="0">
                <a:latin typeface="ＭＳ Ｐゴシック" panose="020B0600070205080204" pitchFamily="50" charset="-128"/>
                <a:ea typeface="ＭＳ Ｐゴシック" panose="020B0600070205080204" pitchFamily="50" charset="-128"/>
              </a:rPr>
              <a:t>　      南からの</a:t>
            </a:r>
            <a:r>
              <a:rPr lang="ja-JP" altLang="en-US" b="1" dirty="0">
                <a:solidFill>
                  <a:srgbClr val="FF0066"/>
                </a:solidFill>
                <a:latin typeface="ＭＳ Ｐゴシック" panose="020B0600070205080204" pitchFamily="50" charset="-128"/>
                <a:ea typeface="ＭＳ Ｐゴシック" panose="020B0600070205080204" pitchFamily="50" charset="-128"/>
              </a:rPr>
              <a:t>暖流</a:t>
            </a:r>
            <a:r>
              <a:rPr lang="ja-JP" altLang="en-US" dirty="0">
                <a:latin typeface="ＭＳ Ｐゴシック" panose="020B0600070205080204" pitchFamily="50" charset="-128"/>
                <a:ea typeface="ＭＳ Ｐゴシック" panose="020B0600070205080204" pitchFamily="50" charset="-128"/>
              </a:rPr>
              <a:t>（黒潮、対馬海流）、</a:t>
            </a:r>
            <a:endParaRPr lang="en-US" altLang="ja-JP" dirty="0">
              <a:latin typeface="ＭＳ Ｐゴシック" panose="020B0600070205080204" pitchFamily="50" charset="-128"/>
              <a:ea typeface="ＭＳ Ｐゴシック" panose="020B0600070205080204" pitchFamily="50" charset="-128"/>
            </a:endParaRPr>
          </a:p>
          <a:p>
            <a:pPr>
              <a:lnSpc>
                <a:spcPct val="150000"/>
              </a:lnSpc>
              <a:buFontTx/>
              <a:buNone/>
            </a:pPr>
            <a:r>
              <a:rPr lang="ja-JP" altLang="en-US" dirty="0">
                <a:latin typeface="ＭＳ Ｐゴシック" panose="020B0600070205080204" pitchFamily="50" charset="-128"/>
                <a:ea typeface="ＭＳ Ｐゴシック" panose="020B0600070205080204" pitchFamily="50" charset="-128"/>
              </a:rPr>
              <a:t>　　　　北からの</a:t>
            </a:r>
            <a:r>
              <a:rPr lang="ja-JP" altLang="en-US" b="1" dirty="0">
                <a:solidFill>
                  <a:srgbClr val="0070C0"/>
                </a:solidFill>
                <a:latin typeface="ＭＳ Ｐゴシック" panose="020B0600070205080204" pitchFamily="50" charset="-128"/>
                <a:ea typeface="ＭＳ Ｐゴシック" panose="020B0600070205080204" pitchFamily="50" charset="-128"/>
              </a:rPr>
              <a:t>寒流</a:t>
            </a:r>
            <a:r>
              <a:rPr lang="ja-JP" altLang="en-US" dirty="0">
                <a:latin typeface="ＭＳ Ｐゴシック" panose="020B0600070205080204" pitchFamily="50" charset="-128"/>
                <a:ea typeface="ＭＳ Ｐゴシック" panose="020B0600070205080204" pitchFamily="50" charset="-128"/>
              </a:rPr>
              <a:t>（千島海流）</a:t>
            </a:r>
            <a:endParaRPr lang="en-US" altLang="ja-JP" dirty="0">
              <a:latin typeface="ＭＳ Ｐゴシック" panose="020B0600070205080204" pitchFamily="50" charset="-128"/>
              <a:ea typeface="ＭＳ Ｐゴシック" panose="020B0600070205080204" pitchFamily="50" charset="-128"/>
            </a:endParaRPr>
          </a:p>
          <a:p>
            <a:pPr>
              <a:lnSpc>
                <a:spcPct val="150000"/>
              </a:lnSpc>
              <a:buFontTx/>
              <a:buNone/>
            </a:pPr>
            <a:r>
              <a:rPr lang="ja-JP" altLang="en-US" dirty="0">
                <a:latin typeface="ＭＳ Ｐゴシック" panose="020B0600070205080204" pitchFamily="50" charset="-128"/>
                <a:ea typeface="ＭＳ Ｐゴシック" panose="020B0600070205080204" pitchFamily="50" charset="-128"/>
              </a:rPr>
              <a:t>　        対馬海峡より、狭く、浅い千島海峡</a:t>
            </a:r>
            <a:endParaRPr lang="en-US" altLang="ja-JP" dirty="0">
              <a:latin typeface="ＭＳ Ｐゴシック" panose="020B0600070205080204" pitchFamily="50" charset="-128"/>
              <a:ea typeface="ＭＳ Ｐゴシック" panose="020B0600070205080204" pitchFamily="50" charset="-128"/>
            </a:endParaRPr>
          </a:p>
          <a:p>
            <a:pPr>
              <a:lnSpc>
                <a:spcPct val="150000"/>
              </a:lnSpc>
              <a:buFontTx/>
              <a:buNone/>
            </a:pPr>
            <a:r>
              <a:rPr lang="ja-JP" altLang="en-US" dirty="0">
                <a:latin typeface="ＭＳ Ｐゴシック" panose="020B0600070205080204" pitchFamily="50" charset="-128"/>
                <a:ea typeface="ＭＳ Ｐゴシック" panose="020B0600070205080204" pitchFamily="50" charset="-128"/>
              </a:rPr>
              <a:t>   　 （ 寒冷化→氷河の発達→海面の低下→寒流の南下しない日本海→</a:t>
            </a:r>
            <a:endParaRPr lang="en-US" altLang="ja-JP" dirty="0">
              <a:latin typeface="ＭＳ Ｐゴシック" panose="020B0600070205080204" pitchFamily="50" charset="-128"/>
              <a:ea typeface="ＭＳ Ｐゴシック" panose="020B0600070205080204" pitchFamily="50" charset="-128"/>
            </a:endParaRPr>
          </a:p>
          <a:p>
            <a:pPr>
              <a:lnSpc>
                <a:spcPct val="150000"/>
              </a:lnSpc>
              <a:buFontTx/>
              <a:buNone/>
            </a:pPr>
            <a:r>
              <a:rPr lang="ja-JP" altLang="en-US" b="1" dirty="0">
                <a:latin typeface="ＭＳ Ｐゴシック" panose="020B0600070205080204" pitchFamily="50" charset="-128"/>
                <a:ea typeface="ＭＳ Ｐゴシック" panose="020B0600070205080204" pitchFamily="50" charset="-128"/>
              </a:rPr>
              <a:t>　　　　　　　　　　　　　　　　　             生物の避難所としての日本列島  </a:t>
            </a:r>
            <a:r>
              <a:rPr lang="ja-JP" altLang="en-US" dirty="0">
                <a:latin typeface="ＭＳ Ｐゴシック" panose="020B0600070205080204" pitchFamily="50" charset="-128"/>
                <a:ea typeface="ＭＳ Ｐゴシック" panose="020B0600070205080204" pitchFamily="50" charset="-128"/>
              </a:rPr>
              <a:t>）</a:t>
            </a:r>
            <a:endParaRPr lang="en-US" altLang="ja-JP" dirty="0">
              <a:latin typeface="ＭＳ Ｐゴシック" panose="020B0600070205080204" pitchFamily="50" charset="-128"/>
              <a:ea typeface="ＭＳ Ｐゴシック" panose="020B0600070205080204" pitchFamily="50" charset="-128"/>
            </a:endParaRPr>
          </a:p>
          <a:p>
            <a:pPr>
              <a:buFontTx/>
              <a:buNone/>
            </a:pPr>
            <a:endParaRPr lang="en-US" altLang="ja-JP" dirty="0"/>
          </a:p>
          <a:p>
            <a:pPr>
              <a:buFontTx/>
              <a:buNone/>
            </a:pPr>
            <a:r>
              <a:rPr lang="ja-JP" altLang="en-US" dirty="0"/>
              <a:t>       </a:t>
            </a:r>
            <a:endParaRPr lang="ja-JP" altLang="en-US" sz="2000" dirty="0"/>
          </a:p>
        </p:txBody>
      </p:sp>
    </p:spTree>
    <p:extLst>
      <p:ext uri="{BB962C8B-B14F-4D97-AF65-F5344CB8AC3E}">
        <p14:creationId xmlns:p14="http://schemas.microsoft.com/office/powerpoint/2010/main" val="3608826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コンテンツ プレースホルダー 2">
            <a:extLst>
              <a:ext uri="{FF2B5EF4-FFF2-40B4-BE49-F238E27FC236}">
                <a16:creationId xmlns:a16="http://schemas.microsoft.com/office/drawing/2014/main" id="{42494927-7C9A-4B90-A22A-25D527A61102}"/>
              </a:ext>
            </a:extLst>
          </p:cNvPr>
          <p:cNvSpPr>
            <a:spLocks noGrp="1" noChangeArrowheads="1"/>
          </p:cNvSpPr>
          <p:nvPr>
            <p:ph idx="1"/>
          </p:nvPr>
        </p:nvSpPr>
        <p:spPr>
          <a:xfrm>
            <a:off x="962109" y="540689"/>
            <a:ext cx="10314828" cy="6240199"/>
          </a:xfrm>
        </p:spPr>
        <p:txBody>
          <a:bodyPr>
            <a:normAutofit/>
          </a:bodyPr>
          <a:lstStyle/>
          <a:p>
            <a:pPr>
              <a:buFontTx/>
              <a:buNone/>
            </a:pPr>
            <a:r>
              <a:rPr lang="ja-JP" altLang="en-US" dirty="0">
                <a:latin typeface="UD デジタル 教科書体 NP-B" panose="02020700000000000000" pitchFamily="18" charset="-128"/>
                <a:ea typeface="UD デジタル 教科書体 NP-B" panose="02020700000000000000" pitchFamily="18" charset="-128"/>
              </a:rPr>
              <a:t>・人間の利用</a:t>
            </a:r>
            <a:endParaRPr lang="en-US" altLang="ja-JP" dirty="0">
              <a:latin typeface="UD デジタル 教科書体 NP-B" panose="02020700000000000000" pitchFamily="18" charset="-128"/>
              <a:ea typeface="UD デジタル 教科書体 NP-B" panose="02020700000000000000" pitchFamily="18" charset="-128"/>
            </a:endParaRPr>
          </a:p>
          <a:p>
            <a:pPr>
              <a:lnSpc>
                <a:spcPct val="150000"/>
              </a:lnSpc>
              <a:buFontTx/>
              <a:buNone/>
            </a:pPr>
            <a:r>
              <a:rPr lang="ja-JP" altLang="en-US" dirty="0">
                <a:latin typeface="ＭＳ Ｐゴシック" panose="020B0600070205080204" pitchFamily="50" charset="-128"/>
                <a:ea typeface="ＭＳ Ｐゴシック" panose="020B0600070205080204" pitchFamily="50" charset="-128"/>
              </a:rPr>
              <a:t>　   日本の森の</a:t>
            </a:r>
            <a:r>
              <a:rPr lang="en-US" altLang="ja-JP" dirty="0">
                <a:latin typeface="ＭＳ Ｐゴシック" panose="020B0600070205080204" pitchFamily="50" charset="-128"/>
                <a:ea typeface="ＭＳ Ｐゴシック" panose="020B0600070205080204" pitchFamily="50" charset="-128"/>
              </a:rPr>
              <a:t>98%</a:t>
            </a:r>
            <a:r>
              <a:rPr lang="ja-JP" altLang="en-US" dirty="0">
                <a:latin typeface="ＭＳ Ｐゴシック" panose="020B0600070205080204" pitchFamily="50" charset="-128"/>
                <a:ea typeface="ＭＳ Ｐゴシック" panose="020B0600070205080204" pitchFamily="50" charset="-128"/>
              </a:rPr>
              <a:t>は人間の手が入る</a:t>
            </a:r>
            <a:endParaRPr lang="en-US" altLang="ja-JP" dirty="0">
              <a:latin typeface="ＭＳ Ｐゴシック" panose="020B0600070205080204" pitchFamily="50" charset="-128"/>
              <a:ea typeface="ＭＳ Ｐゴシック" panose="020B0600070205080204" pitchFamily="50" charset="-128"/>
            </a:endParaRPr>
          </a:p>
          <a:p>
            <a:pPr>
              <a:lnSpc>
                <a:spcPct val="150000"/>
              </a:lnSpc>
              <a:buFontTx/>
              <a:buNone/>
            </a:pPr>
            <a:r>
              <a:rPr lang="ja-JP" altLang="en-US" dirty="0">
                <a:latin typeface="ＭＳ Ｐゴシック" panose="020B0600070205080204" pitchFamily="50" charset="-128"/>
                <a:ea typeface="ＭＳ Ｐゴシック" panose="020B0600070205080204" pitchFamily="50" charset="-128"/>
              </a:rPr>
              <a:t>　　 森の利用・・・生態系をプレ・クライマックスに保ちながら植物の</a:t>
            </a:r>
            <a:endParaRPr lang="en-US" altLang="ja-JP" dirty="0">
              <a:latin typeface="ＭＳ Ｐゴシック" panose="020B0600070205080204" pitchFamily="50" charset="-128"/>
              <a:ea typeface="ＭＳ Ｐゴシック" panose="020B0600070205080204" pitchFamily="50" charset="-128"/>
            </a:endParaRPr>
          </a:p>
          <a:p>
            <a:pPr>
              <a:lnSpc>
                <a:spcPct val="150000"/>
              </a:lnSpc>
              <a:buFontTx/>
              <a:buNone/>
            </a:pPr>
            <a:r>
              <a:rPr lang="ja-JP" altLang="en-US" dirty="0">
                <a:latin typeface="ＭＳ Ｐゴシック" panose="020B0600070205080204" pitchFamily="50" charset="-128"/>
                <a:ea typeface="ＭＳ Ｐゴシック" panose="020B0600070205080204" pitchFamily="50" charset="-128"/>
              </a:rPr>
              <a:t>　　　　　　　　　　　生長力を最大限に引き出す。</a:t>
            </a:r>
            <a:endParaRPr lang="en-US" altLang="ja-JP" dirty="0">
              <a:latin typeface="ＭＳ Ｐゴシック" panose="020B0600070205080204" pitchFamily="50" charset="-128"/>
              <a:ea typeface="ＭＳ Ｐゴシック" panose="020B0600070205080204" pitchFamily="50" charset="-128"/>
            </a:endParaRPr>
          </a:p>
          <a:p>
            <a:pPr algn="ctr">
              <a:lnSpc>
                <a:spcPct val="300000"/>
              </a:lnSpc>
              <a:buFontTx/>
              <a:buNone/>
            </a:pPr>
            <a:r>
              <a:rPr lang="ja-JP" altLang="en-US" dirty="0">
                <a:latin typeface="ＭＳ Ｐゴシック" panose="020B0600070205080204" pitchFamily="50" charset="-128"/>
                <a:ea typeface="ＭＳ Ｐゴシック" panose="020B0600070205080204" pitchFamily="50" charset="-128"/>
              </a:rPr>
              <a:t>　</a:t>
            </a:r>
            <a:r>
              <a:rPr lang="en-US" altLang="ja-JP" b="1" dirty="0">
                <a:solidFill>
                  <a:srgbClr val="009A46"/>
                </a:solidFill>
                <a:latin typeface="ＭＳ Ｐゴシック" panose="020B0600070205080204" pitchFamily="50" charset="-128"/>
                <a:ea typeface="ＭＳ Ｐゴシック" panose="020B0600070205080204" pitchFamily="50" charset="-128"/>
              </a:rPr>
              <a:t> </a:t>
            </a:r>
            <a:r>
              <a:rPr lang="ja-JP" altLang="en-US" b="1" dirty="0">
                <a:solidFill>
                  <a:srgbClr val="009A46"/>
                </a:solidFill>
                <a:latin typeface="UD デジタル 教科書体 NP-B" panose="02020700000000000000" pitchFamily="18" charset="-128"/>
                <a:ea typeface="UD デジタル 教科書体 NP-B" panose="02020700000000000000" pitchFamily="18" charset="-128"/>
              </a:rPr>
              <a:t>人間が森を伐り、森に光が入り、多様性を生み出す。</a:t>
            </a:r>
            <a:endParaRPr lang="en-US" altLang="ja-JP" b="1" dirty="0">
              <a:solidFill>
                <a:srgbClr val="009A46"/>
              </a:solidFill>
              <a:latin typeface="UD デジタル 教科書体 NP-B" panose="02020700000000000000" pitchFamily="18" charset="-128"/>
              <a:ea typeface="UD デジタル 教科書体 NP-B" panose="02020700000000000000" pitchFamily="18" charset="-128"/>
            </a:endParaRPr>
          </a:p>
          <a:p>
            <a:pPr>
              <a:lnSpc>
                <a:spcPct val="150000"/>
              </a:lnSpc>
              <a:buFontTx/>
              <a:buNone/>
            </a:pPr>
            <a:r>
              <a:rPr lang="ja-JP" altLang="en-US" dirty="0">
                <a:latin typeface="ＭＳ Ｐゴシック" panose="020B0600070205080204" pitchFamily="50" charset="-128"/>
                <a:ea typeface="ＭＳ Ｐゴシック" panose="020B0600070205080204" pitchFamily="50" charset="-128"/>
              </a:rPr>
              <a:t>　　持続可能な利用（ワイズ・ユース）　→</a:t>
            </a:r>
            <a:r>
              <a:rPr lang="ja-JP" altLang="en-US" b="1" dirty="0">
                <a:solidFill>
                  <a:srgbClr val="FF0000"/>
                </a:solidFill>
                <a:latin typeface="ＭＳ Ｐゴシック" panose="020B0600070205080204" pitchFamily="50" charset="-128"/>
                <a:ea typeface="ＭＳ Ｐゴシック" panose="020B0600070205080204" pitchFamily="50" charset="-128"/>
              </a:rPr>
              <a:t>生態系の一部としての人間</a:t>
            </a:r>
            <a:endParaRPr lang="en-US" altLang="ja-JP" dirty="0">
              <a:latin typeface="ＭＳ Ｐゴシック" panose="020B0600070205080204" pitchFamily="50" charset="-128"/>
              <a:ea typeface="ＭＳ Ｐゴシック" panose="020B0600070205080204" pitchFamily="50" charset="-128"/>
            </a:endParaRPr>
          </a:p>
          <a:p>
            <a:pPr>
              <a:lnSpc>
                <a:spcPct val="150000"/>
              </a:lnSpc>
              <a:buFontTx/>
              <a:buNone/>
            </a:pPr>
            <a:r>
              <a:rPr lang="ja-JP" altLang="en-US" dirty="0">
                <a:latin typeface="ＭＳ Ｐゴシック" panose="020B0600070205080204" pitchFamily="50" charset="-128"/>
                <a:ea typeface="ＭＳ Ｐゴシック" panose="020B0600070205080204" pitchFamily="50" charset="-128"/>
              </a:rPr>
              <a:t>　　         →</a:t>
            </a:r>
            <a:r>
              <a:rPr lang="ja-JP" altLang="en-US" b="1" dirty="0">
                <a:latin typeface="UD デジタル 教科書体 NP-B" panose="02020700000000000000" pitchFamily="18" charset="-128"/>
                <a:ea typeface="UD デジタル 教科書体 NP-B" panose="02020700000000000000" pitchFamily="18" charset="-128"/>
              </a:rPr>
              <a:t>過疎</a:t>
            </a:r>
            <a:r>
              <a:rPr lang="ja-JP" altLang="en-US" dirty="0">
                <a:latin typeface="UD デジタル 教科書体 NP-B" panose="02020700000000000000" pitchFamily="18" charset="-128"/>
                <a:ea typeface="UD デジタル 教科書体 NP-B" panose="02020700000000000000" pitchFamily="18" charset="-128"/>
              </a:rPr>
              <a:t>は</a:t>
            </a:r>
            <a:r>
              <a:rPr lang="ja-JP" altLang="en-US" b="1" dirty="0">
                <a:solidFill>
                  <a:srgbClr val="C00000"/>
                </a:solidFill>
                <a:latin typeface="UD デジタル 教科書体 NP-B" panose="02020700000000000000" pitchFamily="18" charset="-128"/>
                <a:ea typeface="UD デジタル 教科書体 NP-B" panose="02020700000000000000" pitchFamily="18" charset="-128"/>
              </a:rPr>
              <a:t>多様性を失わせる</a:t>
            </a:r>
            <a:r>
              <a:rPr lang="ja-JP" altLang="en-US" b="1" dirty="0">
                <a:latin typeface="+mn-ea"/>
              </a:rPr>
              <a:t>（ダムに沈んだ村の記憶）</a:t>
            </a:r>
            <a:endParaRPr lang="en-US" altLang="ja-JP" b="1" dirty="0">
              <a:latin typeface="+mn-ea"/>
            </a:endParaRPr>
          </a:p>
          <a:p>
            <a:pPr>
              <a:lnSpc>
                <a:spcPct val="150000"/>
              </a:lnSpc>
              <a:buFontTx/>
              <a:buNone/>
            </a:pPr>
            <a:endParaRPr lang="ja-JP" altLang="en-US" dirty="0">
              <a:latin typeface="UD デジタル 教科書体 NP-B" panose="02020700000000000000" pitchFamily="18" charset="-128"/>
              <a:ea typeface="UD デジタル 教科書体 NP-B" panose="02020700000000000000" pitchFamily="18" charset="-128"/>
            </a:endParaRPr>
          </a:p>
          <a:p>
            <a:endParaRPr lang="ja-JP" altLang="en-US" dirty="0"/>
          </a:p>
        </p:txBody>
      </p:sp>
    </p:spTree>
    <p:extLst>
      <p:ext uri="{BB962C8B-B14F-4D97-AF65-F5344CB8AC3E}">
        <p14:creationId xmlns:p14="http://schemas.microsoft.com/office/powerpoint/2010/main" val="3212386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2EACB22-DA76-4BC4-B4B2-0662141CFBA8}"/>
              </a:ext>
            </a:extLst>
          </p:cNvPr>
          <p:cNvSpPr>
            <a:spLocks noGrp="1" noChangeArrowheads="1"/>
          </p:cNvSpPr>
          <p:nvPr>
            <p:ph type="title"/>
          </p:nvPr>
        </p:nvSpPr>
        <p:spPr>
          <a:xfrm>
            <a:off x="1981200" y="1"/>
            <a:ext cx="8147050" cy="981075"/>
          </a:xfrm>
        </p:spPr>
        <p:txBody>
          <a:bodyPr>
            <a:normAutofit/>
          </a:bodyPr>
          <a:lstStyle/>
          <a:p>
            <a:pPr algn="l" eaLnBrk="1" hangingPunct="1">
              <a:defRPr/>
            </a:pPr>
            <a:r>
              <a:rPr lang="ja-JP" altLang="en-US" sz="3200" b="1" dirty="0">
                <a:solidFill>
                  <a:srgbClr val="002060"/>
                </a:solidFill>
                <a:latin typeface="+mj-ea"/>
              </a:rPr>
              <a:t>　　　　　　　　　</a:t>
            </a:r>
            <a:r>
              <a:rPr lang="ja-JP" altLang="en-US" sz="3200" b="1" dirty="0">
                <a:solidFill>
                  <a:srgbClr val="002060"/>
                </a:solidFill>
                <a:latin typeface="ＭＳ Ｐゴシック" panose="020B0600070205080204" pitchFamily="50" charset="-128"/>
                <a:ea typeface="ＭＳ Ｐゴシック" panose="020B0600070205080204" pitchFamily="50" charset="-128"/>
              </a:rPr>
              <a:t>森林利用の歴史</a:t>
            </a:r>
          </a:p>
        </p:txBody>
      </p:sp>
      <p:sp>
        <p:nvSpPr>
          <p:cNvPr id="25603" name="Rectangle 3">
            <a:extLst>
              <a:ext uri="{FF2B5EF4-FFF2-40B4-BE49-F238E27FC236}">
                <a16:creationId xmlns:a16="http://schemas.microsoft.com/office/drawing/2014/main" id="{20EC7955-3DB0-4607-8FEC-AD294738CDDC}"/>
              </a:ext>
            </a:extLst>
          </p:cNvPr>
          <p:cNvSpPr>
            <a:spLocks noGrp="1" noChangeArrowheads="1"/>
          </p:cNvSpPr>
          <p:nvPr>
            <p:ph type="body" idx="1"/>
          </p:nvPr>
        </p:nvSpPr>
        <p:spPr>
          <a:xfrm>
            <a:off x="71560" y="691764"/>
            <a:ext cx="12120439" cy="6166235"/>
          </a:xfrm>
        </p:spPr>
        <p:txBody>
          <a:bodyPr>
            <a:normAutofit fontScale="92500" lnSpcReduction="10000"/>
          </a:bodyPr>
          <a:lstStyle/>
          <a:p>
            <a:pPr>
              <a:lnSpc>
                <a:spcPct val="150000"/>
              </a:lnSpc>
              <a:buFontTx/>
              <a:buNone/>
              <a:defRPr/>
            </a:pPr>
            <a:r>
              <a:rPr lang="ja-JP" altLang="en-US" sz="2400" dirty="0">
                <a:latin typeface="+mn-ea"/>
              </a:rPr>
              <a:t>　　　　　　　　 　　　　　　　</a:t>
            </a:r>
            <a:r>
              <a:rPr lang="ja-JP" altLang="en-US" sz="3000" b="1" dirty="0">
                <a:latin typeface="UD デジタル 教科書体 NP-B" panose="02020700000000000000" pitchFamily="18" charset="-128"/>
                <a:ea typeface="UD デジタル 教科書体 NP-B" panose="02020700000000000000" pitchFamily="18" charset="-128"/>
              </a:rPr>
              <a:t>「</a:t>
            </a:r>
            <a:r>
              <a:rPr lang="ja-JP" altLang="en-US" sz="3000" b="1" dirty="0">
                <a:solidFill>
                  <a:srgbClr val="009900"/>
                </a:solidFill>
                <a:latin typeface="UD デジタル 教科書体 NP-B" panose="02020700000000000000" pitchFamily="18" charset="-128"/>
                <a:ea typeface="UD デジタル 教科書体 NP-B" panose="02020700000000000000" pitchFamily="18" charset="-128"/>
              </a:rPr>
              <a:t>生きるための森</a:t>
            </a:r>
            <a:r>
              <a:rPr lang="ja-JP" altLang="en-US" sz="3000" b="1" dirty="0">
                <a:latin typeface="UD デジタル 教科書体 NP-B" panose="02020700000000000000" pitchFamily="18" charset="-128"/>
                <a:ea typeface="UD デジタル 教科書体 NP-B" panose="02020700000000000000" pitchFamily="18" charset="-128"/>
              </a:rPr>
              <a:t>」　</a:t>
            </a:r>
            <a:r>
              <a:rPr lang="ja-JP" altLang="en-US" b="1" dirty="0">
                <a:latin typeface="ＭＳ Ｐゴシック" panose="020B0600070205080204" pitchFamily="50" charset="-128"/>
                <a:ea typeface="ＭＳ Ｐゴシック" panose="020B0600070205080204" pitchFamily="50" charset="-128"/>
              </a:rPr>
              <a:t>（多くは林業ではない）</a:t>
            </a:r>
            <a:endParaRPr lang="en-US" altLang="ja-JP" b="1" dirty="0">
              <a:latin typeface="ＭＳ Ｐゴシック" panose="020B0600070205080204" pitchFamily="50" charset="-128"/>
              <a:ea typeface="ＭＳ Ｐゴシック" panose="020B0600070205080204" pitchFamily="50" charset="-128"/>
            </a:endParaRPr>
          </a:p>
          <a:p>
            <a:pPr eaLnBrk="1" hangingPunct="1">
              <a:lnSpc>
                <a:spcPct val="150000"/>
              </a:lnSpc>
              <a:buFontTx/>
              <a:buNone/>
              <a:defRPr/>
            </a:pPr>
            <a:r>
              <a:rPr lang="ja-JP" altLang="en-US" sz="2400" dirty="0">
                <a:latin typeface="ＭＳ Ｐゴシック" panose="020B0600070205080204" pitchFamily="50" charset="-128"/>
                <a:ea typeface="ＭＳ Ｐゴシック" panose="020B0600070205080204" pitchFamily="50" charset="-128"/>
              </a:rPr>
              <a:t>　</a:t>
            </a:r>
            <a:r>
              <a:rPr lang="ja-JP" altLang="en-US" sz="2600" dirty="0">
                <a:latin typeface="ＭＳ Ｐゴシック" panose="020B0600070205080204" pitchFamily="50" charset="-128"/>
                <a:ea typeface="ＭＳ Ｐゴシック" panose="020B0600070205080204" pitchFamily="50" charset="-128"/>
              </a:rPr>
              <a:t>　・</a:t>
            </a:r>
            <a:r>
              <a:rPr lang="ja-JP" altLang="en-US" sz="3000" b="1" dirty="0">
                <a:solidFill>
                  <a:srgbClr val="FF0000"/>
                </a:solidFill>
                <a:latin typeface="UD デジタル 教科書体 NP-B" panose="02020700000000000000" pitchFamily="18" charset="-128"/>
                <a:ea typeface="UD デジタル 教科書体 NP-B" panose="02020700000000000000" pitchFamily="18" charset="-128"/>
              </a:rPr>
              <a:t>燃料</a:t>
            </a:r>
            <a:r>
              <a:rPr lang="ja-JP" altLang="en-US" sz="2600" dirty="0">
                <a:latin typeface="ＭＳ Ｐゴシック" panose="020B0600070205080204" pitchFamily="50" charset="-128"/>
                <a:ea typeface="ＭＳ Ｐゴシック" panose="020B0600070205080204" pitchFamily="50" charset="-128"/>
              </a:rPr>
              <a:t>（薪、炭・・エネルギーの自給）　・</a:t>
            </a:r>
            <a:r>
              <a:rPr lang="ja-JP" altLang="en-US" sz="3000" b="1" dirty="0">
                <a:solidFill>
                  <a:srgbClr val="0070C0"/>
                </a:solidFill>
                <a:latin typeface="UD デジタル 教科書体 NP-B" panose="02020700000000000000" pitchFamily="18" charset="-128"/>
                <a:ea typeface="UD デジタル 教科書体 NP-B" panose="02020700000000000000" pitchFamily="18" charset="-128"/>
              </a:rPr>
              <a:t>食料</a:t>
            </a:r>
            <a:r>
              <a:rPr lang="ja-JP" altLang="en-US" sz="2600" dirty="0">
                <a:latin typeface="ＭＳ Ｐゴシック" panose="020B0600070205080204" pitchFamily="50" charset="-128"/>
                <a:ea typeface="ＭＳ Ｐゴシック" panose="020B0600070205080204" pitchFamily="50" charset="-128"/>
              </a:rPr>
              <a:t>（クリ、トチ、クルミ、カヤ、クズ、ワラビ・・）</a:t>
            </a:r>
            <a:endParaRPr lang="en-US" altLang="ja-JP" sz="2600" dirty="0">
              <a:latin typeface="ＭＳ Ｐゴシック" panose="020B0600070205080204" pitchFamily="50" charset="-128"/>
              <a:ea typeface="ＭＳ Ｐゴシック" panose="020B0600070205080204" pitchFamily="50" charset="-128"/>
            </a:endParaRPr>
          </a:p>
          <a:p>
            <a:pPr>
              <a:lnSpc>
                <a:spcPct val="150000"/>
              </a:lnSpc>
              <a:buNone/>
              <a:defRPr/>
            </a:pPr>
            <a:r>
              <a:rPr lang="ja-JP" altLang="en-US" sz="2600" dirty="0">
                <a:latin typeface="ＭＳ Ｐゴシック" panose="020B0600070205080204" pitchFamily="50" charset="-128"/>
                <a:ea typeface="ＭＳ Ｐゴシック" panose="020B0600070205080204" pitchFamily="50" charset="-128"/>
              </a:rPr>
              <a:t>　　</a:t>
            </a:r>
            <a:r>
              <a:rPr lang="ja-JP" altLang="en-US" sz="3600" dirty="0">
                <a:latin typeface="ＭＳ Ｐゴシック" panose="020B0600070205080204" pitchFamily="50" charset="-128"/>
                <a:ea typeface="ＭＳ Ｐゴシック" panose="020B0600070205080204" pitchFamily="50" charset="-128"/>
              </a:rPr>
              <a:t>・</a:t>
            </a:r>
            <a:r>
              <a:rPr lang="ja-JP" altLang="en-US" sz="3000" b="1" dirty="0">
                <a:solidFill>
                  <a:srgbClr val="17A138"/>
                </a:solidFill>
                <a:latin typeface="UD デジタル 教科書体 NP-B" panose="02020700000000000000" pitchFamily="18" charset="-128"/>
                <a:ea typeface="UD デジタル 教科書体 NP-B" panose="02020700000000000000" pitchFamily="18" charset="-128"/>
              </a:rPr>
              <a:t>肥料</a:t>
            </a:r>
            <a:r>
              <a:rPr lang="ja-JP" altLang="en-US" dirty="0">
                <a:latin typeface="ＭＳ Ｐゴシック" panose="020B0600070205080204" pitchFamily="50" charset="-128"/>
                <a:ea typeface="ＭＳ Ｐゴシック" panose="020B0600070205080204" pitchFamily="50" charset="-128"/>
              </a:rPr>
              <a:t>（落ち葉、青草）　　</a:t>
            </a:r>
            <a:r>
              <a:rPr lang="ja-JP" altLang="en-US" sz="3000" dirty="0">
                <a:latin typeface="ＭＳ Ｐゴシック" panose="020B0600070205080204" pitchFamily="50" charset="-128"/>
                <a:ea typeface="ＭＳ Ｐゴシック" panose="020B0600070205080204" pitchFamily="50" charset="-128"/>
              </a:rPr>
              <a:t>・</a:t>
            </a:r>
            <a:r>
              <a:rPr lang="ja-JP" altLang="en-US" sz="3000" b="1" dirty="0">
                <a:solidFill>
                  <a:srgbClr val="7030A0"/>
                </a:solidFill>
                <a:latin typeface="UD デジタル 教科書体 NP-B" panose="02020700000000000000" pitchFamily="18" charset="-128"/>
                <a:ea typeface="UD デジタル 教科書体 NP-B" panose="02020700000000000000" pitchFamily="18" charset="-128"/>
              </a:rPr>
              <a:t>繊維</a:t>
            </a:r>
            <a:r>
              <a:rPr lang="ja-JP" altLang="en-US" sz="3000" b="1" dirty="0">
                <a:solidFill>
                  <a:srgbClr val="7030A0"/>
                </a:solidFill>
                <a:latin typeface="ＭＳ Ｐゴシック" panose="020B0600070205080204" pitchFamily="50" charset="-128"/>
                <a:ea typeface="ＭＳ Ｐゴシック" panose="020B0600070205080204" pitchFamily="50" charset="-128"/>
              </a:rPr>
              <a:t>　　</a:t>
            </a:r>
            <a:r>
              <a:rPr lang="ja-JP" altLang="en-US" sz="2600" dirty="0">
                <a:latin typeface="ＭＳ Ｐゴシック" panose="020B0600070205080204" pitchFamily="50" charset="-128"/>
                <a:ea typeface="ＭＳ Ｐゴシック" panose="020B0600070205080204" pitchFamily="50" charset="-128"/>
              </a:rPr>
              <a:t>・</a:t>
            </a:r>
            <a:r>
              <a:rPr lang="ja-JP" altLang="en-US" sz="3000" b="1" dirty="0">
                <a:solidFill>
                  <a:srgbClr val="C00000"/>
                </a:solidFill>
                <a:latin typeface="UD デジタル 教科書体 NP-B" panose="02020700000000000000" pitchFamily="18" charset="-128"/>
                <a:ea typeface="UD デジタル 教科書体 NP-B" panose="02020700000000000000" pitchFamily="18" charset="-128"/>
              </a:rPr>
              <a:t>器・道具</a:t>
            </a:r>
            <a:r>
              <a:rPr lang="ja-JP" altLang="en-US" sz="2600" dirty="0">
                <a:latin typeface="ＭＳ Ｐゴシック" panose="020B0600070205080204" pitchFamily="50" charset="-128"/>
                <a:ea typeface="ＭＳ Ｐゴシック" panose="020B0600070205080204" pitchFamily="50" charset="-128"/>
              </a:rPr>
              <a:t>（桶、樽、綱、繊維、器、柄杓・・・）　　</a:t>
            </a:r>
            <a:endParaRPr lang="en-US" altLang="ja-JP" sz="3000" dirty="0">
              <a:latin typeface="ＭＳ Ｐゴシック" panose="020B0600070205080204" pitchFamily="50" charset="-128"/>
              <a:ea typeface="ＭＳ Ｐゴシック" panose="020B0600070205080204" pitchFamily="50" charset="-128"/>
            </a:endParaRPr>
          </a:p>
          <a:p>
            <a:pPr>
              <a:lnSpc>
                <a:spcPct val="150000"/>
              </a:lnSpc>
              <a:buNone/>
              <a:defRPr/>
            </a:pPr>
            <a:r>
              <a:rPr lang="ja-JP" altLang="en-US" sz="2600" dirty="0">
                <a:latin typeface="ＭＳ Ｐゴシック" panose="020B0600070205080204" pitchFamily="50" charset="-128"/>
                <a:ea typeface="ＭＳ Ｐゴシック" panose="020B0600070205080204" pitchFamily="50" charset="-128"/>
              </a:rPr>
              <a:t>　　・</a:t>
            </a:r>
            <a:r>
              <a:rPr lang="ja-JP" altLang="en-US" sz="3000" b="1" dirty="0">
                <a:solidFill>
                  <a:srgbClr val="002060"/>
                </a:solidFill>
                <a:latin typeface="UD デジタル 教科書体 NP-B" panose="02020700000000000000" pitchFamily="18" charset="-128"/>
                <a:ea typeface="UD デジタル 教科書体 NP-B" panose="02020700000000000000" pitchFamily="18" charset="-128"/>
              </a:rPr>
              <a:t>建材</a:t>
            </a:r>
            <a:r>
              <a:rPr lang="ja-JP" altLang="en-US" sz="2600" dirty="0">
                <a:latin typeface="ＭＳ Ｐゴシック" panose="020B0600070205080204" pitchFamily="50" charset="-128"/>
                <a:ea typeface="ＭＳ Ｐゴシック" panose="020B0600070205080204" pitchFamily="50" charset="-128"/>
              </a:rPr>
              <a:t>（寺社、公共施設、住宅・・板は貴重品・・・きこり、杣、木挽きの世界）　</a:t>
            </a:r>
            <a:endParaRPr lang="en-US" altLang="ja-JP" sz="3000" b="1" dirty="0">
              <a:solidFill>
                <a:srgbClr val="7030A0"/>
              </a:solidFill>
              <a:latin typeface="ＭＳ Ｐゴシック" panose="020B0600070205080204" pitchFamily="50" charset="-128"/>
              <a:ea typeface="ＭＳ Ｐゴシック" panose="020B0600070205080204" pitchFamily="50" charset="-128"/>
            </a:endParaRPr>
          </a:p>
          <a:p>
            <a:pPr>
              <a:lnSpc>
                <a:spcPct val="150000"/>
              </a:lnSpc>
              <a:buFontTx/>
              <a:buNone/>
              <a:defRPr/>
            </a:pPr>
            <a:r>
              <a:rPr lang="ja-JP" altLang="en-US" sz="2400" b="1" dirty="0">
                <a:latin typeface="ＭＳ Ｐゴシック" panose="020B0600070205080204" pitchFamily="50" charset="-128"/>
                <a:ea typeface="ＭＳ Ｐゴシック" panose="020B0600070205080204" pitchFamily="50" charset="-128"/>
              </a:rPr>
              <a:t>　　　　　　　　　　　　　　　　　　　　    　　　 　  </a:t>
            </a:r>
            <a:r>
              <a:rPr lang="ja-JP" altLang="en-US" b="1" dirty="0">
                <a:latin typeface="ＭＳ Ｐゴシック" panose="020B0600070205080204" pitchFamily="50" charset="-128"/>
                <a:ea typeface="ＭＳ Ｐゴシック" panose="020B0600070205080204" pitchFamily="50" charset="-128"/>
              </a:rPr>
              <a:t>↓</a:t>
            </a:r>
            <a:endParaRPr lang="en-US" altLang="ja-JP" b="1" dirty="0">
              <a:latin typeface="ＭＳ Ｐゴシック" panose="020B0600070205080204" pitchFamily="50" charset="-128"/>
              <a:ea typeface="ＭＳ Ｐゴシック" panose="020B0600070205080204" pitchFamily="50" charset="-128"/>
            </a:endParaRPr>
          </a:p>
          <a:p>
            <a:pPr eaLnBrk="1" hangingPunct="1">
              <a:lnSpc>
                <a:spcPct val="150000"/>
              </a:lnSpc>
              <a:buFontTx/>
              <a:buNone/>
              <a:defRPr/>
            </a:pPr>
            <a:r>
              <a:rPr lang="ja-JP" altLang="en-US" sz="2000" dirty="0">
                <a:solidFill>
                  <a:srgbClr val="C00000"/>
                </a:solidFill>
                <a:latin typeface="ＭＳ Ｐゴシック" panose="020B0600070205080204" pitchFamily="50" charset="-128"/>
                <a:ea typeface="ＭＳ Ｐゴシック" panose="020B0600070205080204" pitchFamily="50" charset="-128"/>
              </a:rPr>
              <a:t>　　　　　</a:t>
            </a:r>
            <a:r>
              <a:rPr lang="ja-JP" altLang="en-US" sz="3000" dirty="0">
                <a:solidFill>
                  <a:srgbClr val="002060"/>
                </a:solidFill>
                <a:latin typeface="ＭＳ Ｐゴシック" panose="020B0600070205080204" pitchFamily="50" charset="-128"/>
                <a:ea typeface="ＭＳ Ｐゴシック" panose="020B0600070205080204" pitchFamily="50" charset="-128"/>
              </a:rPr>
              <a:t>街</a:t>
            </a:r>
            <a:r>
              <a:rPr lang="en-US" altLang="ja-JP" sz="3000" dirty="0">
                <a:solidFill>
                  <a:srgbClr val="002060"/>
                </a:solidFill>
                <a:latin typeface="ＭＳ Ｐゴシック" panose="020B0600070205080204" pitchFamily="50" charset="-128"/>
                <a:ea typeface="ＭＳ Ｐゴシック" panose="020B0600070205080204" pitchFamily="50" charset="-128"/>
              </a:rPr>
              <a:t>(</a:t>
            </a:r>
            <a:r>
              <a:rPr lang="ja-JP" altLang="en-US" sz="3000" dirty="0">
                <a:solidFill>
                  <a:srgbClr val="002060"/>
                </a:solidFill>
                <a:latin typeface="ＭＳ Ｐゴシック" panose="020B0600070205080204" pitchFamily="50" charset="-128"/>
                <a:ea typeface="ＭＳ Ｐゴシック" panose="020B0600070205080204" pitchFamily="50" charset="-128"/>
              </a:rPr>
              <a:t>平城京、平安京、江戸・・）の発展・人口の増加による　</a:t>
            </a:r>
            <a:r>
              <a:rPr lang="ja-JP" altLang="en-US" sz="3000" b="1" dirty="0">
                <a:solidFill>
                  <a:srgbClr val="17A138"/>
                </a:solidFill>
                <a:latin typeface="ＭＳ Ｐゴシック" panose="020B0600070205080204" pitchFamily="50" charset="-128"/>
                <a:ea typeface="ＭＳ Ｐゴシック" panose="020B0600070205080204" pitchFamily="50" charset="-128"/>
              </a:rPr>
              <a:t>森</a:t>
            </a:r>
            <a:r>
              <a:rPr lang="ja-JP" altLang="en-US" sz="3000" dirty="0">
                <a:latin typeface="ＭＳ Ｐゴシック" panose="020B0600070205080204" pitchFamily="50" charset="-128"/>
                <a:ea typeface="ＭＳ Ｐゴシック" panose="020B0600070205080204" pitchFamily="50" charset="-128"/>
              </a:rPr>
              <a:t>の</a:t>
            </a:r>
            <a:r>
              <a:rPr lang="ja-JP" altLang="en-US" sz="3000" dirty="0">
                <a:solidFill>
                  <a:srgbClr val="FF0000"/>
                </a:solidFill>
                <a:latin typeface="ＭＳ Ｐゴシック" panose="020B0600070205080204" pitchFamily="50" charset="-128"/>
                <a:ea typeface="ＭＳ Ｐゴシック" panose="020B0600070205080204" pitchFamily="50" charset="-128"/>
              </a:rPr>
              <a:t>破壊</a:t>
            </a:r>
            <a:endParaRPr lang="en-US" altLang="ja-JP" sz="3000" dirty="0">
              <a:solidFill>
                <a:srgbClr val="FF0000"/>
              </a:solidFill>
              <a:latin typeface="ＭＳ Ｐゴシック" panose="020B0600070205080204" pitchFamily="50" charset="-128"/>
              <a:ea typeface="ＭＳ Ｐゴシック" panose="020B0600070205080204" pitchFamily="50" charset="-128"/>
            </a:endParaRPr>
          </a:p>
          <a:p>
            <a:pPr eaLnBrk="1" hangingPunct="1">
              <a:lnSpc>
                <a:spcPct val="150000"/>
              </a:lnSpc>
              <a:buFontTx/>
              <a:buNone/>
              <a:defRPr/>
            </a:pPr>
            <a:r>
              <a:rPr lang="ja-JP" altLang="en-US" sz="2400" b="1" dirty="0">
                <a:latin typeface="ＭＳ Ｐゴシック" panose="020B0600070205080204" pitchFamily="50" charset="-128"/>
                <a:ea typeface="ＭＳ Ｐゴシック" panose="020B0600070205080204" pitchFamily="50" charset="-128"/>
              </a:rPr>
              <a:t>　　　　　　　　　　　　　　　　　      　　　　　　　 </a:t>
            </a:r>
            <a:r>
              <a:rPr lang="ja-JP" altLang="en-US" b="1" dirty="0">
                <a:latin typeface="ＭＳ Ｐゴシック" panose="020B0600070205080204" pitchFamily="50" charset="-128"/>
                <a:ea typeface="ＭＳ Ｐゴシック" panose="020B0600070205080204" pitchFamily="50" charset="-128"/>
              </a:rPr>
              <a:t>↓</a:t>
            </a:r>
            <a:endParaRPr lang="en-US" altLang="ja-JP" b="1" dirty="0">
              <a:latin typeface="ＭＳ Ｐゴシック" panose="020B0600070205080204" pitchFamily="50" charset="-128"/>
              <a:ea typeface="ＭＳ Ｐゴシック" panose="020B0600070205080204" pitchFamily="50" charset="-128"/>
            </a:endParaRPr>
          </a:p>
          <a:p>
            <a:pPr>
              <a:lnSpc>
                <a:spcPct val="150000"/>
              </a:lnSpc>
              <a:buNone/>
              <a:defRPr/>
            </a:pPr>
            <a:r>
              <a:rPr lang="ja-JP" altLang="en-US" sz="2600" dirty="0">
                <a:solidFill>
                  <a:srgbClr val="C00000"/>
                </a:solidFill>
                <a:latin typeface="ＭＳ Ｐゴシック" panose="020B0600070205080204" pitchFamily="50" charset="-128"/>
                <a:ea typeface="ＭＳ Ｐゴシック" panose="020B0600070205080204" pitchFamily="50" charset="-128"/>
              </a:rPr>
              <a:t>            </a:t>
            </a:r>
            <a:r>
              <a:rPr lang="ja-JP" altLang="en-US" sz="3000" b="1" dirty="0">
                <a:solidFill>
                  <a:srgbClr val="C00000"/>
                </a:solidFill>
                <a:latin typeface="ＭＳ Ｐゴシック" panose="020B0600070205080204" pitchFamily="50" charset="-128"/>
                <a:ea typeface="ＭＳ Ｐゴシック" panose="020B0600070205080204" pitchFamily="50" charset="-128"/>
              </a:rPr>
              <a:t>鎖国、自給社会</a:t>
            </a:r>
            <a:r>
              <a:rPr lang="ja-JP" altLang="en-US" sz="3000" dirty="0">
                <a:solidFill>
                  <a:srgbClr val="C00000"/>
                </a:solidFill>
                <a:latin typeface="ＭＳ Ｐゴシック" panose="020B0600070205080204" pitchFamily="50" charset="-128"/>
                <a:ea typeface="ＭＳ Ｐゴシック" panose="020B0600070205080204" pitchFamily="50" charset="-128"/>
              </a:rPr>
              <a:t>による　</a:t>
            </a:r>
            <a:r>
              <a:rPr lang="ja-JP" altLang="en-US" sz="3000" b="1" dirty="0">
                <a:solidFill>
                  <a:srgbClr val="002060"/>
                </a:solidFill>
                <a:latin typeface="UD デジタル 教科書体 NP-B" panose="02020700000000000000" pitchFamily="18" charset="-128"/>
                <a:ea typeface="UD デジタル 教科書体 NP-B" panose="02020700000000000000" pitchFamily="18" charset="-128"/>
              </a:rPr>
              <a:t>破壊の抑制</a:t>
            </a:r>
            <a:r>
              <a:rPr lang="ja-JP" altLang="en-US" sz="3000" dirty="0">
                <a:solidFill>
                  <a:srgbClr val="C00000"/>
                </a:solidFill>
                <a:latin typeface="ＭＳ Ｐゴシック" panose="020B0600070205080204" pitchFamily="50" charset="-128"/>
                <a:ea typeface="ＭＳ Ｐゴシック" panose="020B0600070205080204" pitchFamily="50" charset="-128"/>
              </a:rPr>
              <a:t>（</a:t>
            </a:r>
            <a:r>
              <a:rPr lang="ja-JP" altLang="en-US" sz="3000" dirty="0">
                <a:solidFill>
                  <a:srgbClr val="C00000"/>
                </a:solidFill>
                <a:latin typeface="ＭＳ Ｐゴシック" panose="020B0600070205080204" pitchFamily="50" charset="-128"/>
              </a:rPr>
              <a:t>肥料として、</a:t>
            </a:r>
            <a:r>
              <a:rPr lang="ja-JP" altLang="en-US" sz="3000" dirty="0">
                <a:solidFill>
                  <a:srgbClr val="C00000"/>
                </a:solidFill>
                <a:latin typeface="ＭＳ Ｐゴシック" panose="020B0600070205080204" pitchFamily="50" charset="-128"/>
                <a:ea typeface="ＭＳ Ｐゴシック" panose="020B0600070205080204" pitchFamily="50" charset="-128"/>
              </a:rPr>
              <a:t>田の</a:t>
            </a:r>
            <a:r>
              <a:rPr lang="en-US" altLang="ja-JP" sz="3000" dirty="0">
                <a:solidFill>
                  <a:srgbClr val="C00000"/>
                </a:solidFill>
                <a:latin typeface="ＭＳ Ｐゴシック" panose="020B0600070205080204" pitchFamily="50" charset="-128"/>
                <a:ea typeface="ＭＳ Ｐゴシック" panose="020B0600070205080204" pitchFamily="50" charset="-128"/>
              </a:rPr>
              <a:t>5</a:t>
            </a:r>
            <a:r>
              <a:rPr lang="ja-JP" altLang="en-US" sz="3000" dirty="0">
                <a:solidFill>
                  <a:srgbClr val="C00000"/>
                </a:solidFill>
                <a:latin typeface="ＭＳ Ｐゴシック" panose="020B0600070205080204" pitchFamily="50" charset="-128"/>
                <a:ea typeface="ＭＳ Ｐゴシック" panose="020B0600070205080204" pitchFamily="50" charset="-128"/>
              </a:rPr>
              <a:t>～</a:t>
            </a:r>
            <a:r>
              <a:rPr lang="en-US" altLang="ja-JP" sz="3000" dirty="0">
                <a:solidFill>
                  <a:srgbClr val="C00000"/>
                </a:solidFill>
                <a:latin typeface="ＭＳ Ｐゴシック" panose="020B0600070205080204" pitchFamily="50" charset="-128"/>
                <a:ea typeface="ＭＳ Ｐゴシック" panose="020B0600070205080204" pitchFamily="50" charset="-128"/>
              </a:rPr>
              <a:t>8</a:t>
            </a:r>
            <a:r>
              <a:rPr lang="ja-JP" altLang="en-US" sz="3000" dirty="0">
                <a:solidFill>
                  <a:srgbClr val="C00000"/>
                </a:solidFill>
                <a:latin typeface="ＭＳ Ｐゴシック" panose="020B0600070205080204" pitchFamily="50" charset="-128"/>
                <a:ea typeface="ＭＳ Ｐゴシック" panose="020B0600070205080204" pitchFamily="50" charset="-128"/>
              </a:rPr>
              <a:t>倍の山林）</a:t>
            </a:r>
            <a:endParaRPr lang="en-US" altLang="ja-JP" sz="3000" dirty="0">
              <a:solidFill>
                <a:srgbClr val="C00000"/>
              </a:solidFill>
              <a:latin typeface="ＭＳ Ｐゴシック" panose="020B0600070205080204" pitchFamily="50" charset="-128"/>
              <a:ea typeface="ＭＳ Ｐゴシック" panose="020B0600070205080204" pitchFamily="50" charset="-128"/>
            </a:endParaRPr>
          </a:p>
          <a:p>
            <a:pPr eaLnBrk="1" hangingPunct="1">
              <a:lnSpc>
                <a:spcPct val="80000"/>
              </a:lnSpc>
              <a:buFontTx/>
              <a:buNone/>
              <a:defRPr/>
            </a:pPr>
            <a:r>
              <a:rPr lang="ja-JP" altLang="en-US" sz="2600" dirty="0">
                <a:latin typeface="+mn-ea"/>
              </a:rPr>
              <a:t>　　　　　　　　　　　　　　　　　　　</a:t>
            </a:r>
            <a:endParaRPr lang="en-US" altLang="ja-JP" sz="2600" dirty="0">
              <a:latin typeface="+mn-ea"/>
            </a:endParaRPr>
          </a:p>
          <a:p>
            <a:pPr eaLnBrk="1" hangingPunct="1">
              <a:lnSpc>
                <a:spcPct val="80000"/>
              </a:lnSpc>
              <a:buFontTx/>
              <a:buNone/>
              <a:defRPr/>
            </a:pPr>
            <a:endParaRPr lang="en-US" altLang="ja-JP" sz="2400" dirty="0">
              <a:latin typeface="+mn-ea"/>
            </a:endParaRPr>
          </a:p>
        </p:txBody>
      </p:sp>
    </p:spTree>
    <p:extLst>
      <p:ext uri="{BB962C8B-B14F-4D97-AF65-F5344CB8AC3E}">
        <p14:creationId xmlns:p14="http://schemas.microsoft.com/office/powerpoint/2010/main" val="128800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539C190-3717-4B6B-9D16-A1E494F4AA3E}"/>
              </a:ext>
            </a:extLst>
          </p:cNvPr>
          <p:cNvSpPr>
            <a:spLocks noGrp="1" noChangeArrowheads="1"/>
          </p:cNvSpPr>
          <p:nvPr>
            <p:ph type="title"/>
          </p:nvPr>
        </p:nvSpPr>
        <p:spPr>
          <a:xfrm>
            <a:off x="1660526" y="4292601"/>
            <a:ext cx="3635375" cy="1123949"/>
          </a:xfrm>
        </p:spPr>
        <p:txBody>
          <a:bodyPr/>
          <a:lstStyle/>
          <a:p>
            <a:pPr eaLnBrk="1" hangingPunct="1"/>
            <a:r>
              <a:rPr lang="ja-JP" altLang="en-US" sz="2000" b="1" dirty="0">
                <a:solidFill>
                  <a:srgbClr val="002060"/>
                </a:solidFill>
                <a:latin typeface="ＭＳ ゴシック" panose="020B0609070205080204" pitchFamily="49" charset="-128"/>
                <a:ea typeface="ＭＳ ゴシック" panose="020B0609070205080204" pitchFamily="49" charset="-128"/>
              </a:rPr>
              <a:t>鵜養（うやしない）の位置</a:t>
            </a:r>
            <a:endParaRPr lang="ja-JP" altLang="ja-JP" sz="2000" dirty="0">
              <a:latin typeface="ＭＳ ゴシック" panose="020B0609070205080204" pitchFamily="49" charset="-128"/>
              <a:ea typeface="ＭＳ ゴシック" panose="020B0609070205080204" pitchFamily="49" charset="-128"/>
            </a:endParaRPr>
          </a:p>
        </p:txBody>
      </p:sp>
      <p:sp>
        <p:nvSpPr>
          <p:cNvPr id="43011" name="Rectangle 3">
            <a:extLst>
              <a:ext uri="{FF2B5EF4-FFF2-40B4-BE49-F238E27FC236}">
                <a16:creationId xmlns:a16="http://schemas.microsoft.com/office/drawing/2014/main" id="{9DA774F6-659C-4CD6-A4AB-0A85718A2332}"/>
              </a:ext>
            </a:extLst>
          </p:cNvPr>
          <p:cNvSpPr>
            <a:spLocks noGrp="1" noChangeArrowheads="1"/>
          </p:cNvSpPr>
          <p:nvPr>
            <p:ph type="body" idx="1"/>
          </p:nvPr>
        </p:nvSpPr>
        <p:spPr>
          <a:xfrm>
            <a:off x="636104" y="1600200"/>
            <a:ext cx="9574697" cy="2692400"/>
          </a:xfrm>
        </p:spPr>
        <p:txBody>
          <a:bodyPr/>
          <a:lstStyle/>
          <a:p>
            <a:pPr eaLnBrk="1" hangingPunct="1">
              <a:buFontTx/>
              <a:buNone/>
            </a:pPr>
            <a:endParaRPr lang="en-US" altLang="ja-JP" sz="1800" b="1" dirty="0">
              <a:solidFill>
                <a:srgbClr val="002060"/>
              </a:solidFill>
            </a:endParaRPr>
          </a:p>
          <a:p>
            <a:pPr eaLnBrk="1" hangingPunct="1">
              <a:buFontTx/>
              <a:buNone/>
            </a:pPr>
            <a:r>
              <a:rPr lang="ja-JP" altLang="en-US" b="1" dirty="0">
                <a:solidFill>
                  <a:srgbClr val="002060"/>
                </a:solidFill>
              </a:rPr>
              <a:t>　　</a:t>
            </a:r>
            <a:r>
              <a:rPr lang="ja-JP" altLang="en-US" sz="3200" b="1" dirty="0">
                <a:solidFill>
                  <a:srgbClr val="002060"/>
                </a:solidFill>
                <a:latin typeface="ＭＳ ゴシック" panose="020B0609070205080204" pitchFamily="49" charset="-128"/>
                <a:ea typeface="ＭＳ ゴシック" panose="020B0609070205080204" pitchFamily="49" charset="-128"/>
              </a:rPr>
              <a:t>持続可能な村</a:t>
            </a:r>
            <a:endParaRPr lang="en-US" altLang="ja-JP" sz="3200" b="1" dirty="0">
              <a:solidFill>
                <a:srgbClr val="002060"/>
              </a:solidFill>
              <a:latin typeface="ＭＳ ゴシック" panose="020B0609070205080204" pitchFamily="49" charset="-128"/>
              <a:ea typeface="ＭＳ ゴシック" panose="020B0609070205080204" pitchFamily="49" charset="-128"/>
            </a:endParaRPr>
          </a:p>
          <a:p>
            <a:pPr eaLnBrk="1" hangingPunct="1">
              <a:buFontTx/>
              <a:buNone/>
            </a:pPr>
            <a:r>
              <a:rPr lang="ja-JP" altLang="en-US" sz="1800" b="1" dirty="0">
                <a:solidFill>
                  <a:srgbClr val="002060"/>
                </a:solidFill>
              </a:rPr>
              <a:t>　</a:t>
            </a:r>
            <a:endParaRPr lang="en-US" altLang="ja-JP" sz="1800" b="1" dirty="0">
              <a:solidFill>
                <a:srgbClr val="002060"/>
              </a:solidFill>
            </a:endParaRPr>
          </a:p>
          <a:p>
            <a:pPr eaLnBrk="1" hangingPunct="1">
              <a:buFontTx/>
              <a:buNone/>
            </a:pPr>
            <a:r>
              <a:rPr lang="ja-JP" altLang="en-US" sz="1800" b="1" dirty="0">
                <a:solidFill>
                  <a:srgbClr val="002060"/>
                </a:solidFill>
              </a:rPr>
              <a:t>　</a:t>
            </a:r>
            <a:r>
              <a:rPr lang="ja-JP" altLang="en-US" sz="2400" b="1" dirty="0">
                <a:solidFill>
                  <a:srgbClr val="002060"/>
                </a:solidFill>
              </a:rPr>
              <a:t>（江戸時代から</a:t>
            </a:r>
            <a:r>
              <a:rPr lang="ja-JP" altLang="en-US" sz="2400" b="1" dirty="0">
                <a:solidFill>
                  <a:srgbClr val="FF0000"/>
                </a:solidFill>
              </a:rPr>
              <a:t>飢饉</a:t>
            </a:r>
            <a:r>
              <a:rPr lang="ja-JP" altLang="en-US" sz="2400" b="1" dirty="0">
                <a:solidFill>
                  <a:srgbClr val="002060"/>
                </a:solidFill>
              </a:rPr>
              <a:t>で、</a:t>
            </a:r>
            <a:endParaRPr lang="en-US" altLang="ja-JP" sz="2400" b="1" dirty="0">
              <a:solidFill>
                <a:srgbClr val="002060"/>
              </a:solidFill>
            </a:endParaRPr>
          </a:p>
          <a:p>
            <a:pPr eaLnBrk="1" hangingPunct="1">
              <a:buFontTx/>
              <a:buNone/>
            </a:pPr>
            <a:r>
              <a:rPr lang="ja-JP" altLang="en-US" sz="2400" b="1" dirty="0">
                <a:solidFill>
                  <a:srgbClr val="002060"/>
                </a:solidFill>
              </a:rPr>
              <a:t>　　　　　　　餓死者が</a:t>
            </a:r>
            <a:r>
              <a:rPr lang="ja-JP" altLang="en-US" sz="2400" b="1" dirty="0">
                <a:solidFill>
                  <a:srgbClr val="FF0000"/>
                </a:solidFill>
              </a:rPr>
              <a:t>いない</a:t>
            </a:r>
            <a:r>
              <a:rPr lang="ja-JP" altLang="en-US" sz="2400" b="1" dirty="0">
                <a:solidFill>
                  <a:srgbClr val="002060"/>
                </a:solidFill>
              </a:rPr>
              <a:t>）</a:t>
            </a:r>
            <a:endParaRPr lang="en-US" altLang="ja-JP" sz="2400" b="1" dirty="0">
              <a:solidFill>
                <a:srgbClr val="002060"/>
              </a:solidFill>
            </a:endParaRPr>
          </a:p>
          <a:p>
            <a:pPr eaLnBrk="1" hangingPunct="1"/>
            <a:endParaRPr lang="ja-JP" altLang="ja-JP" dirty="0"/>
          </a:p>
        </p:txBody>
      </p:sp>
      <p:pic>
        <p:nvPicPr>
          <p:cNvPr id="43012" name="Picture 4" descr="秋田県の地図">
            <a:hlinkClick r:id="rId2"/>
            <a:extLst>
              <a:ext uri="{FF2B5EF4-FFF2-40B4-BE49-F238E27FC236}">
                <a16:creationId xmlns:a16="http://schemas.microsoft.com/office/drawing/2014/main" id="{CBC476F2-78B7-4C19-BB1E-8AAABA0AF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839" y="476250"/>
            <a:ext cx="4048125"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星 5 4">
            <a:extLst>
              <a:ext uri="{FF2B5EF4-FFF2-40B4-BE49-F238E27FC236}">
                <a16:creationId xmlns:a16="http://schemas.microsoft.com/office/drawing/2014/main" id="{7582B18B-6AE7-4D7A-8CEB-ED0FD1714203}"/>
              </a:ext>
            </a:extLst>
          </p:cNvPr>
          <p:cNvSpPr/>
          <p:nvPr/>
        </p:nvSpPr>
        <p:spPr>
          <a:xfrm>
            <a:off x="7608888" y="2924176"/>
            <a:ext cx="431800" cy="360363"/>
          </a:xfrm>
          <a:prstGeom prst="star5">
            <a:avLst>
              <a:gd name="adj" fmla="val 22127"/>
              <a:gd name="hf" fmla="val 105146"/>
              <a:gd name="vf" fmla="val 11055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 name="星 5 1">
            <a:extLst>
              <a:ext uri="{FF2B5EF4-FFF2-40B4-BE49-F238E27FC236}">
                <a16:creationId xmlns:a16="http://schemas.microsoft.com/office/drawing/2014/main" id="{3E0BDE7E-42B8-44DC-B729-E2DA53FBE86C}"/>
              </a:ext>
            </a:extLst>
          </p:cNvPr>
          <p:cNvSpPr/>
          <p:nvPr/>
        </p:nvSpPr>
        <p:spPr>
          <a:xfrm>
            <a:off x="896696" y="4534693"/>
            <a:ext cx="503238" cy="503238"/>
          </a:xfrm>
          <a:prstGeom prst="star5">
            <a:avLst>
              <a:gd name="adj" fmla="val 19098"/>
              <a:gd name="hf" fmla="val 105146"/>
              <a:gd name="vf" fmla="val 11055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C723F8-C6CE-F0BE-CB18-C9A5ADAB030E}"/>
              </a:ext>
            </a:extLst>
          </p:cNvPr>
          <p:cNvSpPr>
            <a:spLocks noGrp="1"/>
          </p:cNvSpPr>
          <p:nvPr>
            <p:ph type="title"/>
          </p:nvPr>
        </p:nvSpPr>
        <p:spPr>
          <a:xfrm>
            <a:off x="772885" y="0"/>
            <a:ext cx="10515600" cy="837599"/>
          </a:xfrm>
        </p:spPr>
        <p:txBody>
          <a:bodyPr>
            <a:normAutofit/>
          </a:bodyPr>
          <a:lstStyle/>
          <a:p>
            <a:pPr algn="ctr"/>
            <a:r>
              <a:rPr kumimoji="1" lang="ja-JP" altLang="en-US" sz="3200" b="1" dirty="0">
                <a:solidFill>
                  <a:srgbClr val="002060"/>
                </a:solidFill>
                <a:latin typeface="ＭＳ Ｐゴシック" panose="020B0600070205080204" pitchFamily="50" charset="-128"/>
                <a:ea typeface="ＭＳ Ｐゴシック" panose="020B0600070205080204" pitchFamily="50" charset="-128"/>
              </a:rPr>
              <a:t>略　歴</a:t>
            </a:r>
          </a:p>
        </p:txBody>
      </p:sp>
      <p:sp>
        <p:nvSpPr>
          <p:cNvPr id="3" name="コンテンツ プレースホルダー 2">
            <a:extLst>
              <a:ext uri="{FF2B5EF4-FFF2-40B4-BE49-F238E27FC236}">
                <a16:creationId xmlns:a16="http://schemas.microsoft.com/office/drawing/2014/main" id="{CAEF4013-19AA-BD40-2184-BA7533C521CC}"/>
              </a:ext>
            </a:extLst>
          </p:cNvPr>
          <p:cNvSpPr>
            <a:spLocks noGrp="1"/>
          </p:cNvSpPr>
          <p:nvPr>
            <p:ph idx="1"/>
          </p:nvPr>
        </p:nvSpPr>
        <p:spPr>
          <a:xfrm>
            <a:off x="838199" y="669472"/>
            <a:ext cx="10908957" cy="6083666"/>
          </a:xfrm>
        </p:spPr>
        <p:txBody>
          <a:bodyPr>
            <a:normAutofit/>
          </a:bodyPr>
          <a:lstStyle/>
          <a:p>
            <a:pPr>
              <a:lnSpc>
                <a:spcPct val="200000"/>
              </a:lnSpc>
            </a:pPr>
            <a:r>
              <a:rPr kumimoji="1" lang="en-US" altLang="ja-JP" dirty="0">
                <a:latin typeface="ＭＳ Ｐゴシック" panose="020B0600070205080204" pitchFamily="50" charset="-128"/>
                <a:ea typeface="ＭＳ Ｐゴシック" panose="020B0600070205080204" pitchFamily="50" charset="-128"/>
              </a:rPr>
              <a:t>1952</a:t>
            </a:r>
            <a:r>
              <a:rPr kumimoji="1" lang="ja-JP" altLang="en-US" dirty="0">
                <a:latin typeface="ＭＳ Ｐゴシック" panose="020B0600070205080204" pitchFamily="50" charset="-128"/>
                <a:ea typeface="ＭＳ Ｐゴシック" panose="020B0600070205080204" pitchFamily="50" charset="-128"/>
              </a:rPr>
              <a:t>年生まれ　（</a:t>
            </a:r>
            <a:r>
              <a:rPr lang="en-US" altLang="ja-JP" dirty="0">
                <a:latin typeface="ＭＳ Ｐゴシック" panose="020B0600070205080204" pitchFamily="50" charset="-128"/>
                <a:ea typeface="ＭＳ Ｐゴシック" panose="020B0600070205080204" pitchFamily="50" charset="-128"/>
              </a:rPr>
              <a:t>72</a:t>
            </a:r>
            <a:r>
              <a:rPr kumimoji="1" lang="ja-JP" altLang="en-US" dirty="0">
                <a:latin typeface="ＭＳ Ｐゴシック" panose="020B0600070205080204" pitchFamily="50" charset="-128"/>
                <a:ea typeface="ＭＳ Ｐゴシック" panose="020B0600070205080204" pitchFamily="50" charset="-128"/>
              </a:rPr>
              <a:t>歳）、　澁澤栄一の</a:t>
            </a:r>
            <a:r>
              <a:rPr kumimoji="1" lang="ja-JP" altLang="en-US" b="1" dirty="0">
                <a:latin typeface="UD デジタル 教科書体 NP-B" panose="02020700000000000000" pitchFamily="18" charset="-128"/>
                <a:ea typeface="UD デジタル 教科書体 NP-B" panose="02020700000000000000" pitchFamily="18" charset="-128"/>
              </a:rPr>
              <a:t>曾孫</a:t>
            </a:r>
            <a:r>
              <a:rPr kumimoji="1" lang="ja-JP" altLang="en-US" dirty="0">
                <a:latin typeface="ＭＳ Ｐゴシック" panose="020B0600070205080204" pitchFamily="50" charset="-128"/>
                <a:ea typeface="ＭＳ Ｐゴシック" panose="020B0600070205080204" pitchFamily="50" charset="-128"/>
              </a:rPr>
              <a:t>　</a:t>
            </a:r>
            <a:endParaRPr lang="en-US" altLang="ja-JP" dirty="0">
              <a:latin typeface="ＭＳ Ｐゴシック" panose="020B0600070205080204" pitchFamily="50" charset="-128"/>
              <a:ea typeface="ＭＳ Ｐゴシック" panose="020B0600070205080204" pitchFamily="50" charset="-128"/>
            </a:endParaRPr>
          </a:p>
          <a:p>
            <a:pPr>
              <a:lnSpc>
                <a:spcPct val="200000"/>
              </a:lnSpc>
            </a:pPr>
            <a:r>
              <a:rPr lang="ja-JP" altLang="en-US" dirty="0">
                <a:latin typeface="ＭＳ Ｐゴシック" panose="020B0600070205080204" pitchFamily="50" charset="-128"/>
                <a:ea typeface="ＭＳ Ｐゴシック" panose="020B0600070205080204" pitchFamily="50" charset="-128"/>
              </a:rPr>
              <a:t>東京農大大学院修了して、</a:t>
            </a:r>
            <a:r>
              <a:rPr lang="ja-JP" altLang="en-US" b="1" dirty="0">
                <a:latin typeface="UD デジタル 教科書体 NP-B" panose="02020700000000000000" pitchFamily="18" charset="-128"/>
                <a:ea typeface="UD デジタル 教科書体 NP-B" panose="02020700000000000000" pitchFamily="18" charset="-128"/>
              </a:rPr>
              <a:t>南米</a:t>
            </a:r>
            <a:r>
              <a:rPr lang="ja-JP" altLang="en-US" dirty="0">
                <a:latin typeface="ＭＳ Ｐゴシック" panose="020B0600070205080204" pitchFamily="50" charset="-128"/>
                <a:ea typeface="ＭＳ Ｐゴシック" panose="020B0600070205080204" pitchFamily="50" charset="-128"/>
              </a:rPr>
              <a:t>で</a:t>
            </a:r>
            <a:r>
              <a:rPr lang="en-US" altLang="ja-JP" dirty="0">
                <a:latin typeface="ＭＳ Ｐゴシック" panose="020B0600070205080204" pitchFamily="50" charset="-128"/>
                <a:ea typeface="ＭＳ Ｐゴシック" panose="020B0600070205080204" pitchFamily="50" charset="-128"/>
              </a:rPr>
              <a:t>JICA</a:t>
            </a:r>
            <a:r>
              <a:rPr lang="ja-JP" altLang="en-US" dirty="0">
                <a:latin typeface="ＭＳ Ｐゴシック" panose="020B0600070205080204" pitchFamily="50" charset="-128"/>
                <a:ea typeface="ＭＳ Ｐゴシック" panose="020B0600070205080204" pitchFamily="50" charset="-128"/>
              </a:rPr>
              <a:t>専門家として</a:t>
            </a:r>
            <a:r>
              <a:rPr lang="ja-JP" altLang="en-US" b="1" dirty="0">
                <a:latin typeface="UD デジタル 教科書体 NP-B" panose="02020700000000000000" pitchFamily="18" charset="-128"/>
                <a:ea typeface="UD デジタル 教科書体 NP-B" panose="02020700000000000000" pitchFamily="18" charset="-128"/>
              </a:rPr>
              <a:t>農業指導</a:t>
            </a:r>
            <a:endParaRPr lang="en-US" altLang="ja-JP" b="1" dirty="0">
              <a:latin typeface="UD デジタル 教科書体 NP-B" panose="02020700000000000000" pitchFamily="18" charset="-128"/>
              <a:ea typeface="UD デジタル 教科書体 NP-B" panose="02020700000000000000" pitchFamily="18" charset="-128"/>
            </a:endParaRPr>
          </a:p>
          <a:p>
            <a:pPr>
              <a:lnSpc>
                <a:spcPct val="200000"/>
              </a:lnSpc>
            </a:pPr>
            <a:r>
              <a:rPr lang="en-US" altLang="ja-JP" dirty="0">
                <a:latin typeface="ＭＳ Ｐゴシック" panose="020B0600070205080204" pitchFamily="50" charset="-128"/>
                <a:ea typeface="ＭＳ Ｐゴシック" panose="020B0600070205080204" pitchFamily="50" charset="-128"/>
              </a:rPr>
              <a:t>31</a:t>
            </a:r>
            <a:r>
              <a:rPr lang="ja-JP" altLang="en-US" dirty="0">
                <a:latin typeface="ＭＳ Ｐゴシック" panose="020B0600070205080204" pitchFamily="50" charset="-128"/>
                <a:ea typeface="ＭＳ Ｐゴシック" panose="020B0600070205080204" pitchFamily="50" charset="-128"/>
              </a:rPr>
              <a:t>歳、病気で帰国し、長崎へ（仲間と</a:t>
            </a:r>
            <a:r>
              <a:rPr lang="ja-JP" altLang="en-US" b="1" dirty="0">
                <a:latin typeface="UD デジタル 教科書体 NP-B" panose="02020700000000000000" pitchFamily="18" charset="-128"/>
                <a:ea typeface="UD デジタル 教科書体 NP-B" panose="02020700000000000000" pitchFamily="18" charset="-128"/>
              </a:rPr>
              <a:t>ハウステンボス</a:t>
            </a:r>
            <a:r>
              <a:rPr lang="ja-JP" altLang="en-US" dirty="0">
                <a:latin typeface="ＭＳ Ｐゴシック" panose="020B0600070205080204" pitchFamily="50" charset="-128"/>
                <a:ea typeface="ＭＳ Ｐゴシック" panose="020B0600070205080204" pitchFamily="50" charset="-128"/>
              </a:rPr>
              <a:t>を起業）</a:t>
            </a:r>
            <a:endParaRPr lang="en-US" altLang="ja-JP" dirty="0">
              <a:latin typeface="ＭＳ Ｐゴシック" panose="020B0600070205080204" pitchFamily="50" charset="-128"/>
              <a:ea typeface="ＭＳ Ｐゴシック" panose="020B0600070205080204" pitchFamily="50" charset="-128"/>
            </a:endParaRPr>
          </a:p>
          <a:p>
            <a:pPr>
              <a:lnSpc>
                <a:spcPct val="200000"/>
              </a:lnSpc>
            </a:pPr>
            <a:r>
              <a:rPr lang="en-US" altLang="ja-JP" dirty="0">
                <a:latin typeface="ＭＳ Ｐゴシック" panose="020B0600070205080204" pitchFamily="50" charset="-128"/>
                <a:ea typeface="ＭＳ Ｐゴシック" panose="020B0600070205080204" pitchFamily="50" charset="-128"/>
              </a:rPr>
              <a:t>43</a:t>
            </a:r>
            <a:r>
              <a:rPr lang="ja-JP" altLang="en-US" dirty="0">
                <a:latin typeface="ＭＳ Ｐゴシック" panose="020B0600070205080204" pitchFamily="50" charset="-128"/>
                <a:ea typeface="ＭＳ Ｐゴシック" panose="020B0600070205080204" pitchFamily="50" charset="-128"/>
              </a:rPr>
              <a:t>歳、退社して、再び海外の環境保全の現場へ（</a:t>
            </a:r>
            <a:r>
              <a:rPr lang="ja-JP" altLang="en-US" b="1" dirty="0">
                <a:latin typeface="UD デジタル 教科書体 NP-B" panose="02020700000000000000" pitchFamily="18" charset="-128"/>
                <a:ea typeface="UD デジタル 教科書体 NP-B" panose="02020700000000000000" pitchFamily="18" charset="-128"/>
              </a:rPr>
              <a:t>マングローブ植林</a:t>
            </a:r>
            <a:r>
              <a:rPr lang="ja-JP" altLang="en-US" dirty="0">
                <a:latin typeface="ＭＳ Ｐゴシック" panose="020B0600070205080204" pitchFamily="50" charset="-128"/>
                <a:ea typeface="ＭＳ Ｐゴシック" panose="020B0600070205080204" pitchFamily="50" charset="-128"/>
              </a:rPr>
              <a:t>）</a:t>
            </a:r>
            <a:endParaRPr lang="en-US" altLang="ja-JP" dirty="0">
              <a:latin typeface="ＭＳ Ｐゴシック" panose="020B0600070205080204" pitchFamily="50" charset="-128"/>
              <a:ea typeface="ＭＳ Ｐゴシック" panose="020B0600070205080204" pitchFamily="50" charset="-128"/>
            </a:endParaRPr>
          </a:p>
          <a:p>
            <a:pPr>
              <a:lnSpc>
                <a:spcPct val="200000"/>
              </a:lnSpc>
            </a:pPr>
            <a:r>
              <a:rPr lang="en-US" altLang="ja-JP" dirty="0">
                <a:latin typeface="ＭＳ Ｐゴシック" panose="020B0600070205080204" pitchFamily="50" charset="-128"/>
                <a:ea typeface="ＭＳ Ｐゴシック" panose="020B0600070205080204" pitchFamily="50" charset="-128"/>
              </a:rPr>
              <a:t>46</a:t>
            </a:r>
            <a:r>
              <a:rPr lang="ja-JP" altLang="en-US" dirty="0">
                <a:latin typeface="ＭＳ Ｐゴシック" panose="020B0600070205080204" pitchFamily="50" charset="-128"/>
                <a:ea typeface="ＭＳ Ｐゴシック" panose="020B0600070205080204" pitchFamily="50" charset="-128"/>
              </a:rPr>
              <a:t>歳からは、森林保全</a:t>
            </a:r>
            <a:r>
              <a:rPr lang="ja-JP" altLang="en-US" dirty="0">
                <a:latin typeface="UD デジタル 教科書体 NP-B" panose="02020700000000000000" pitchFamily="18" charset="-128"/>
                <a:ea typeface="UD デジタル 教科書体 NP-B" panose="02020700000000000000" pitchFamily="18" charset="-128"/>
              </a:rPr>
              <a:t>（</a:t>
            </a:r>
            <a:r>
              <a:rPr lang="en-US" altLang="ja-JP" b="1" dirty="0">
                <a:latin typeface="UD デジタル 教科書体 NP-B" panose="02020700000000000000" pitchFamily="18" charset="-128"/>
                <a:ea typeface="UD デジタル 教科書体 NP-B" panose="02020700000000000000" pitchFamily="18" charset="-128"/>
              </a:rPr>
              <a:t>NPO</a:t>
            </a:r>
            <a:r>
              <a:rPr lang="ja-JP" altLang="en-US" dirty="0">
                <a:latin typeface="UD デジタル 教科書体 NP-B" panose="02020700000000000000" pitchFamily="18" charset="-128"/>
                <a:ea typeface="UD デジタル 教科書体 NP-B" panose="02020700000000000000" pitchFamily="18" charset="-128"/>
              </a:rPr>
              <a:t>）、</a:t>
            </a:r>
            <a:r>
              <a:rPr lang="ja-JP" altLang="en-US" b="1" dirty="0">
                <a:latin typeface="UD デジタル 教科書体 NP-B" panose="02020700000000000000" pitchFamily="18" charset="-128"/>
                <a:ea typeface="UD デジタル 教科書体 NP-B" panose="02020700000000000000" pitchFamily="18" charset="-128"/>
              </a:rPr>
              <a:t>聞き書き甲子園、</a:t>
            </a:r>
            <a:endParaRPr lang="en-US" altLang="ja-JP" b="1" dirty="0">
              <a:latin typeface="UD デジタル 教科書体 NP-B" panose="02020700000000000000" pitchFamily="18" charset="-128"/>
              <a:ea typeface="UD デジタル 教科書体 NP-B" panose="02020700000000000000" pitchFamily="18" charset="-128"/>
            </a:endParaRPr>
          </a:p>
          <a:p>
            <a:pPr marL="0" indent="0">
              <a:lnSpc>
                <a:spcPct val="200000"/>
              </a:lnSpc>
              <a:buNone/>
            </a:pPr>
            <a:r>
              <a:rPr lang="ja-JP" altLang="en-US" b="1" dirty="0">
                <a:latin typeface="UD デジタル 教科書体 NP-B" panose="02020700000000000000" pitchFamily="18" charset="-128"/>
                <a:ea typeface="UD デジタル 教科書体 NP-B" panose="02020700000000000000" pitchFamily="18" charset="-128"/>
              </a:rPr>
              <a:t>　なりわい塾（豊田、若狭、真庭）</a:t>
            </a:r>
            <a:r>
              <a:rPr lang="ja-JP" altLang="en-US" b="1" dirty="0">
                <a:latin typeface="ＭＳ Ｐゴシック" panose="020B0600070205080204" pitchFamily="50" charset="-128"/>
                <a:ea typeface="ＭＳ Ｐゴシック" panose="020B0600070205080204" pitchFamily="50" charset="-128"/>
              </a:rPr>
              <a:t>、</a:t>
            </a:r>
            <a:r>
              <a:rPr lang="ja-JP" altLang="en-US" b="1" dirty="0">
                <a:latin typeface="UD デジタル 教科書体 NP-B" panose="02020700000000000000" pitchFamily="18" charset="-128"/>
                <a:ea typeface="UD デジタル 教科書体 NP-B" panose="02020700000000000000" pitchFamily="18" charset="-128"/>
              </a:rPr>
              <a:t>里山資本主義（岡山真庭）</a:t>
            </a:r>
            <a:endParaRPr lang="en-US" altLang="ja-JP" dirty="0">
              <a:latin typeface="ＭＳ Ｐゴシック" panose="020B0600070205080204" pitchFamily="50" charset="-128"/>
              <a:ea typeface="ＭＳ Ｐゴシック" panose="020B0600070205080204" pitchFamily="50" charset="-128"/>
            </a:endParaRPr>
          </a:p>
          <a:p>
            <a:pPr>
              <a:lnSpc>
                <a:spcPct val="200000"/>
              </a:lnSpc>
            </a:pPr>
            <a:endParaRPr lang="ja-JP" altLang="en-US"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619673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080FCD3-D6A2-4CD3-C8BF-D2E81CE6F462}"/>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652858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3F15D-B177-F061-FEE8-30AA2E8E4A40}"/>
            </a:ext>
          </a:extLst>
        </p:cNvPr>
        <p:cNvGrpSpPr/>
        <p:nvPr/>
      </p:nvGrpSpPr>
      <p:grpSpPr>
        <a:xfrm>
          <a:off x="0" y="0"/>
          <a:ext cx="0" cy="0"/>
          <a:chOff x="0" y="0"/>
          <a:chExt cx="0" cy="0"/>
        </a:xfrm>
      </p:grpSpPr>
      <p:sp>
        <p:nvSpPr>
          <p:cNvPr id="6146" name="タイトル 1">
            <a:extLst>
              <a:ext uri="{FF2B5EF4-FFF2-40B4-BE49-F238E27FC236}">
                <a16:creationId xmlns:a16="http://schemas.microsoft.com/office/drawing/2014/main" id="{1C6D2ED7-9E01-07B7-FE7F-6308F606AC0B}"/>
              </a:ext>
            </a:extLst>
          </p:cNvPr>
          <p:cNvSpPr>
            <a:spLocks noGrp="1" noChangeArrowheads="1"/>
          </p:cNvSpPr>
          <p:nvPr>
            <p:ph type="ctrTitle"/>
          </p:nvPr>
        </p:nvSpPr>
        <p:spPr>
          <a:xfrm>
            <a:off x="1391198" y="1650394"/>
            <a:ext cx="9251950" cy="3087214"/>
          </a:xfrm>
        </p:spPr>
        <p:txBody>
          <a:bodyPr>
            <a:normAutofit/>
          </a:bodyPr>
          <a:lstStyle/>
          <a:p>
            <a:pPr>
              <a:lnSpc>
                <a:spcPct val="100000"/>
              </a:lnSpc>
            </a:pPr>
            <a:r>
              <a:rPr lang="ja-JP" altLang="en-US" sz="3600" b="1" dirty="0">
                <a:solidFill>
                  <a:srgbClr val="0070C0"/>
                </a:solidFill>
                <a:latin typeface="UD デジタル 教科書体 NP-B" panose="02020700000000000000" pitchFamily="18" charset="-128"/>
                <a:ea typeface="UD デジタル 教科書体 NP-B" panose="02020700000000000000" pitchFamily="18" charset="-128"/>
              </a:rPr>
              <a:t>キーワードは</a:t>
            </a:r>
            <a:r>
              <a:rPr lang="ja-JP" altLang="en-US" sz="3600" b="1" dirty="0">
                <a:solidFill>
                  <a:srgbClr val="002060"/>
                </a:solidFill>
                <a:latin typeface="UD デジタル 教科書体 NP-B" panose="02020700000000000000" pitchFamily="18" charset="-128"/>
                <a:ea typeface="UD デジタル 教科書体 NP-B" panose="02020700000000000000" pitchFamily="18" charset="-128"/>
              </a:rPr>
              <a:t>循環</a:t>
            </a:r>
            <a:br>
              <a:rPr lang="en-US" altLang="ja-JP" sz="3600" b="1" dirty="0">
                <a:solidFill>
                  <a:srgbClr val="17A138"/>
                </a:solidFill>
                <a:latin typeface="UD デジタル 教科書体 NP-B" panose="02020700000000000000" pitchFamily="18" charset="-128"/>
                <a:ea typeface="UD デジタル 教科書体 NP-B" panose="02020700000000000000" pitchFamily="18" charset="-128"/>
              </a:rPr>
            </a:br>
            <a:br>
              <a:rPr lang="en-US" altLang="ja-JP" sz="3600" b="1" dirty="0">
                <a:solidFill>
                  <a:srgbClr val="17A138"/>
                </a:solidFill>
                <a:latin typeface="UD デジタル 教科書体 NP-B" panose="02020700000000000000" pitchFamily="18" charset="-128"/>
                <a:ea typeface="UD デジタル 教科書体 NP-B" panose="02020700000000000000" pitchFamily="18" charset="-128"/>
              </a:rPr>
            </a:br>
            <a:r>
              <a:rPr lang="ja-JP" altLang="en-US" sz="3600" b="1" dirty="0">
                <a:solidFill>
                  <a:srgbClr val="002060"/>
                </a:solidFill>
                <a:latin typeface="UD デジタル 教科書体 NP-B" panose="02020700000000000000" pitchFamily="18" charset="-128"/>
                <a:ea typeface="UD デジタル 教科書体 NP-B" panose="02020700000000000000" pitchFamily="18" charset="-128"/>
              </a:rPr>
              <a:t>①</a:t>
            </a:r>
            <a:r>
              <a:rPr lang="ja-JP" altLang="en-US" sz="3600" b="1" dirty="0">
                <a:solidFill>
                  <a:srgbClr val="17A138"/>
                </a:solidFill>
                <a:latin typeface="UD デジタル 教科書体 NP-B" panose="02020700000000000000" pitchFamily="18" charset="-128"/>
                <a:ea typeface="UD デジタル 教科書体 NP-B" panose="02020700000000000000" pitchFamily="18" charset="-128"/>
              </a:rPr>
              <a:t>　森</a:t>
            </a:r>
            <a:r>
              <a:rPr lang="ja-JP" altLang="en-US" sz="3600" b="1" dirty="0">
                <a:solidFill>
                  <a:srgbClr val="002060"/>
                </a:solidFill>
                <a:latin typeface="UD デジタル 教科書体 NP-B" panose="02020700000000000000" pitchFamily="18" charset="-128"/>
                <a:ea typeface="UD デジタル 教科書体 NP-B" panose="02020700000000000000" pitchFamily="18" charset="-128"/>
              </a:rPr>
              <a:t>の循環</a:t>
            </a:r>
            <a:br>
              <a:rPr lang="en-US" altLang="ja-JP" sz="3600" b="1" dirty="0">
                <a:solidFill>
                  <a:srgbClr val="002060"/>
                </a:solidFill>
                <a:latin typeface="UD デジタル 教科書体 NP-B" panose="02020700000000000000" pitchFamily="18" charset="-128"/>
                <a:ea typeface="UD デジタル 教科書体 NP-B" panose="02020700000000000000" pitchFamily="18" charset="-128"/>
              </a:rPr>
            </a:br>
            <a:endParaRPr lang="ja-JP" altLang="en-US" sz="3100" b="1" dirty="0">
              <a:solidFill>
                <a:srgbClr val="FF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45879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1D2161C9-94D1-46F3-AAE5-6895F1737C95}"/>
              </a:ext>
            </a:extLst>
          </p:cNvPr>
          <p:cNvSpPr>
            <a:spLocks noGrp="1" noChangeArrowheads="1"/>
          </p:cNvSpPr>
          <p:nvPr>
            <p:ph type="title"/>
          </p:nvPr>
        </p:nvSpPr>
        <p:spPr/>
        <p:txBody>
          <a:bodyPr/>
          <a:lstStyle/>
          <a:p>
            <a:pPr eaLnBrk="1" hangingPunct="1"/>
            <a:endParaRPr lang="ja-JP" altLang="ja-JP"/>
          </a:p>
        </p:txBody>
      </p:sp>
      <p:sp>
        <p:nvSpPr>
          <p:cNvPr id="20483" name="Rectangle 3">
            <a:extLst>
              <a:ext uri="{FF2B5EF4-FFF2-40B4-BE49-F238E27FC236}">
                <a16:creationId xmlns:a16="http://schemas.microsoft.com/office/drawing/2014/main" id="{1BAA4411-6A4C-4D51-9E52-275EB5437222}"/>
              </a:ext>
            </a:extLst>
          </p:cNvPr>
          <p:cNvSpPr>
            <a:spLocks noGrp="1" noChangeArrowheads="1"/>
          </p:cNvSpPr>
          <p:nvPr>
            <p:ph type="body" idx="1"/>
          </p:nvPr>
        </p:nvSpPr>
        <p:spPr/>
        <p:txBody>
          <a:bodyPr/>
          <a:lstStyle/>
          <a:p>
            <a:pPr eaLnBrk="1" hangingPunct="1"/>
            <a:endParaRPr lang="ja-JP" altLang="ja-JP"/>
          </a:p>
        </p:txBody>
      </p:sp>
      <p:pic>
        <p:nvPicPr>
          <p:cNvPr id="20484" name="Picture 4" descr="Img00006">
            <a:extLst>
              <a:ext uri="{FF2B5EF4-FFF2-40B4-BE49-F238E27FC236}">
                <a16:creationId xmlns:a16="http://schemas.microsoft.com/office/drawing/2014/main" id="{7C45CB8E-A02E-4FB9-84F3-BC0D6106A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76251"/>
            <a:ext cx="9144000"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円/楕円 4">
            <a:extLst>
              <a:ext uri="{FF2B5EF4-FFF2-40B4-BE49-F238E27FC236}">
                <a16:creationId xmlns:a16="http://schemas.microsoft.com/office/drawing/2014/main" id="{18BD2645-D618-434F-AE5B-04E82D939F93}"/>
              </a:ext>
            </a:extLst>
          </p:cNvPr>
          <p:cNvSpPr/>
          <p:nvPr/>
        </p:nvSpPr>
        <p:spPr>
          <a:xfrm>
            <a:off x="7967663" y="2205038"/>
            <a:ext cx="2355850" cy="170656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tarikimememo.img.jugem.jp/20090913_536678.jpg">
            <a:extLst>
              <a:ext uri="{FF2B5EF4-FFF2-40B4-BE49-F238E27FC236}">
                <a16:creationId xmlns:a16="http://schemas.microsoft.com/office/drawing/2014/main" id="{C61AC932-BD72-44BD-9378-CF166BF6A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765" y="3824577"/>
            <a:ext cx="4561923" cy="299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テキスト ボックス 2">
            <a:extLst>
              <a:ext uri="{FF2B5EF4-FFF2-40B4-BE49-F238E27FC236}">
                <a16:creationId xmlns:a16="http://schemas.microsoft.com/office/drawing/2014/main" id="{88A85CBC-DC4D-4B85-90F7-4F1C9DD61C4D}"/>
              </a:ext>
            </a:extLst>
          </p:cNvPr>
          <p:cNvSpPr txBox="1">
            <a:spLocks noChangeArrowheads="1"/>
          </p:cNvSpPr>
          <p:nvPr/>
        </p:nvSpPr>
        <p:spPr bwMode="auto">
          <a:xfrm>
            <a:off x="190832" y="620713"/>
            <a:ext cx="1015332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en-US" altLang="ja-JP" sz="4000" b="1" dirty="0">
              <a:solidFill>
                <a:srgbClr val="002060"/>
              </a:solidFill>
            </a:endParaRPr>
          </a:p>
          <a:p>
            <a:pPr eaLnBrk="1" hangingPunct="1">
              <a:spcBef>
                <a:spcPct val="0"/>
              </a:spcBef>
              <a:buFontTx/>
              <a:buNone/>
            </a:pPr>
            <a:r>
              <a:rPr lang="ja-JP" altLang="en-US" sz="4000" b="1" dirty="0">
                <a:solidFill>
                  <a:srgbClr val="002060"/>
                </a:solidFill>
              </a:rPr>
              <a:t>　　　　　</a:t>
            </a:r>
            <a:r>
              <a:rPr lang="ja-JP" altLang="en-US" sz="3600" b="1" dirty="0">
                <a:solidFill>
                  <a:srgbClr val="002060"/>
                </a:solidFill>
              </a:rPr>
              <a:t>萌　　芽</a:t>
            </a:r>
            <a:endParaRPr lang="en-US" altLang="ja-JP" sz="3600" b="1" dirty="0">
              <a:solidFill>
                <a:srgbClr val="002060"/>
              </a:solidFill>
            </a:endParaRPr>
          </a:p>
          <a:p>
            <a:pPr algn="ctr" eaLnBrk="1" hangingPunct="1">
              <a:spcBef>
                <a:spcPct val="0"/>
              </a:spcBef>
              <a:buFontTx/>
              <a:buNone/>
            </a:pPr>
            <a:r>
              <a:rPr lang="ja-JP" altLang="en-US" sz="4000" dirty="0">
                <a:solidFill>
                  <a:srgbClr val="002060"/>
                </a:solidFill>
              </a:rPr>
              <a:t>　　　　　　　　　　　↓</a:t>
            </a:r>
            <a:endParaRPr lang="en-US" altLang="ja-JP" sz="4000" dirty="0">
              <a:solidFill>
                <a:srgbClr val="002060"/>
              </a:solidFill>
            </a:endParaRPr>
          </a:p>
          <a:p>
            <a:pPr algn="ctr" eaLnBrk="1" hangingPunct="1">
              <a:spcBef>
                <a:spcPct val="0"/>
              </a:spcBef>
              <a:buFontTx/>
              <a:buNone/>
            </a:pPr>
            <a:endParaRPr lang="en-US" altLang="ja-JP" sz="4000" dirty="0">
              <a:solidFill>
                <a:srgbClr val="002060"/>
              </a:solidFill>
            </a:endParaRPr>
          </a:p>
          <a:p>
            <a:pPr eaLnBrk="1" hangingPunct="1">
              <a:spcBef>
                <a:spcPct val="0"/>
              </a:spcBef>
              <a:buFontTx/>
              <a:buNone/>
            </a:pPr>
            <a:r>
              <a:rPr lang="ja-JP" altLang="en-US" b="1" dirty="0">
                <a:solidFill>
                  <a:srgbClr val="002060"/>
                </a:solidFill>
              </a:rPr>
              <a:t>　　　（</a:t>
            </a:r>
            <a:r>
              <a:rPr lang="en-US" altLang="ja-JP" b="1" dirty="0">
                <a:solidFill>
                  <a:srgbClr val="002060"/>
                </a:solidFill>
                <a:latin typeface="UD デジタル 教科書体 NP-B" panose="02020700000000000000" pitchFamily="18" charset="-128"/>
                <a:ea typeface="UD デジタル 教科書体 NP-B" panose="02020700000000000000" pitchFamily="18" charset="-128"/>
              </a:rPr>
              <a:t>34</a:t>
            </a:r>
            <a:r>
              <a:rPr lang="ja-JP" altLang="en-US" b="1" dirty="0">
                <a:solidFill>
                  <a:srgbClr val="002060"/>
                </a:solidFill>
                <a:latin typeface="UD デジタル 教科書体 NP-B" panose="02020700000000000000" pitchFamily="18" charset="-128"/>
                <a:ea typeface="UD デジタル 教科書体 NP-B" panose="02020700000000000000" pitchFamily="18" charset="-128"/>
              </a:rPr>
              <a:t>年、森の循環</a:t>
            </a:r>
            <a:r>
              <a:rPr lang="ja-JP" altLang="en-US" b="1" dirty="0">
                <a:solidFill>
                  <a:srgbClr val="002060"/>
                </a:solidFill>
              </a:rPr>
              <a:t>）　　　</a:t>
            </a:r>
            <a:r>
              <a:rPr lang="ja-JP" altLang="en-US" sz="4000" b="1" dirty="0">
                <a:solidFill>
                  <a:srgbClr val="002060"/>
                </a:solidFill>
              </a:rPr>
              <a:t>　　　　　　　　　</a:t>
            </a:r>
            <a:endParaRPr lang="en-US" altLang="ja-JP" sz="4000" b="1" dirty="0">
              <a:solidFill>
                <a:srgbClr val="002060"/>
              </a:solidFill>
            </a:endParaRPr>
          </a:p>
          <a:p>
            <a:pPr eaLnBrk="1" hangingPunct="1">
              <a:spcBef>
                <a:spcPct val="0"/>
              </a:spcBef>
              <a:buFontTx/>
              <a:buNone/>
            </a:pPr>
            <a:r>
              <a:rPr lang="ja-JP" altLang="en-US" sz="4000" dirty="0">
                <a:solidFill>
                  <a:srgbClr val="002060"/>
                </a:solidFill>
              </a:rPr>
              <a:t>　　</a:t>
            </a:r>
            <a:endParaRPr lang="en-US" altLang="ja-JP" sz="4000" dirty="0">
              <a:solidFill>
                <a:srgbClr val="002060"/>
              </a:solidFill>
            </a:endParaRPr>
          </a:p>
          <a:p>
            <a:pPr eaLnBrk="1" hangingPunct="1">
              <a:spcBef>
                <a:spcPct val="0"/>
              </a:spcBef>
              <a:buFontTx/>
              <a:buNone/>
            </a:pPr>
            <a:endParaRPr lang="en-US" altLang="ja-JP" sz="4000" b="1" dirty="0">
              <a:solidFill>
                <a:srgbClr val="002060"/>
              </a:solidFill>
            </a:endParaRPr>
          </a:p>
          <a:p>
            <a:pPr eaLnBrk="1" hangingPunct="1">
              <a:spcBef>
                <a:spcPct val="0"/>
              </a:spcBef>
              <a:buFontTx/>
              <a:buNone/>
            </a:pPr>
            <a:r>
              <a:rPr lang="ja-JP" altLang="en-US" sz="4000" b="1" dirty="0">
                <a:solidFill>
                  <a:srgbClr val="002060"/>
                </a:solidFill>
              </a:rPr>
              <a:t>　　　　</a:t>
            </a:r>
            <a:r>
              <a:rPr lang="ja-JP" altLang="en-US" sz="3600" b="1" dirty="0">
                <a:solidFill>
                  <a:srgbClr val="002060"/>
                </a:solidFill>
              </a:rPr>
              <a:t>株立ちの木</a:t>
            </a:r>
            <a:endParaRPr lang="en-US" altLang="ja-JP" sz="3600" b="1" dirty="0">
              <a:solidFill>
                <a:srgbClr val="002060"/>
              </a:solidFill>
            </a:endParaRPr>
          </a:p>
          <a:p>
            <a:pPr eaLnBrk="1" hangingPunct="1">
              <a:spcBef>
                <a:spcPct val="0"/>
              </a:spcBef>
              <a:buFontTx/>
              <a:buNone/>
            </a:pPr>
            <a:endParaRPr lang="ja-JP" altLang="en-US" sz="4000" b="1" dirty="0">
              <a:solidFill>
                <a:srgbClr val="002060"/>
              </a:solidFill>
            </a:endParaRPr>
          </a:p>
        </p:txBody>
      </p:sp>
      <p:pic>
        <p:nvPicPr>
          <p:cNvPr id="31748" name="コンテンツ プレースホルダ 3" descr="IMG_6892.JPG">
            <a:extLst>
              <a:ext uri="{FF2B5EF4-FFF2-40B4-BE49-F238E27FC236}">
                <a16:creationId xmlns:a16="http://schemas.microsoft.com/office/drawing/2014/main" id="{886DF0EB-0013-4E48-ABB4-B5432D4607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4174" y="53523"/>
            <a:ext cx="4545514" cy="330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矢印: 下 1">
            <a:extLst>
              <a:ext uri="{FF2B5EF4-FFF2-40B4-BE49-F238E27FC236}">
                <a16:creationId xmlns:a16="http://schemas.microsoft.com/office/drawing/2014/main" id="{FC8911F9-2A70-8D32-283F-DD9C86D33E41}"/>
              </a:ext>
            </a:extLst>
          </p:cNvPr>
          <p:cNvSpPr/>
          <p:nvPr/>
        </p:nvSpPr>
        <p:spPr>
          <a:xfrm>
            <a:off x="7918726" y="3401172"/>
            <a:ext cx="485030" cy="43354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8D109192-DA14-4E4D-B7E3-A75F1B5D5D26}"/>
              </a:ext>
            </a:extLst>
          </p:cNvPr>
          <p:cNvSpPr>
            <a:spLocks noGrp="1" noChangeArrowheads="1"/>
          </p:cNvSpPr>
          <p:nvPr>
            <p:ph type="title"/>
          </p:nvPr>
        </p:nvSpPr>
        <p:spPr>
          <a:xfrm>
            <a:off x="1981200" y="5589588"/>
            <a:ext cx="8229600" cy="1268412"/>
          </a:xfrm>
        </p:spPr>
        <p:txBody>
          <a:bodyPr/>
          <a:lstStyle/>
          <a:p>
            <a:pPr algn="ctr" eaLnBrk="1" hangingPunct="1"/>
            <a:br>
              <a:rPr lang="en-US" altLang="ja-JP" sz="2400" dirty="0"/>
            </a:br>
            <a:r>
              <a:rPr lang="ja-JP" altLang="en-US" sz="2400" b="1" dirty="0">
                <a:solidFill>
                  <a:srgbClr val="002060"/>
                </a:solidFill>
                <a:latin typeface="ＭＳ Ｐゴシック" panose="020B0600070205080204" pitchFamily="50" charset="-128"/>
                <a:ea typeface="ＭＳ Ｐゴシック" panose="020B0600070205080204" pitchFamily="50" charset="-128"/>
              </a:rPr>
              <a:t>斜面の、みどりは「ワラビ」</a:t>
            </a:r>
            <a:endParaRPr lang="ja-JP" altLang="ja-JP" sz="2400" b="1" dirty="0">
              <a:solidFill>
                <a:srgbClr val="002060"/>
              </a:solidFill>
              <a:latin typeface="ＭＳ Ｐゴシック" panose="020B0600070205080204" pitchFamily="50" charset="-128"/>
              <a:ea typeface="ＭＳ Ｐゴシック" panose="020B0600070205080204" pitchFamily="50" charset="-128"/>
            </a:endParaRPr>
          </a:p>
        </p:txBody>
      </p:sp>
      <p:pic>
        <p:nvPicPr>
          <p:cNvPr id="48132" name="Picture 4" descr="Img00011">
            <a:extLst>
              <a:ext uri="{FF2B5EF4-FFF2-40B4-BE49-F238E27FC236}">
                <a16:creationId xmlns:a16="http://schemas.microsoft.com/office/drawing/2014/main" id="{713CC4D1-ABDD-4597-9000-5162CAB74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333376"/>
            <a:ext cx="8594725"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373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E04EE-D3E4-4163-B903-2F4756EDD02C}"/>
              </a:ext>
            </a:extLst>
          </p:cNvPr>
          <p:cNvSpPr>
            <a:spLocks noGrp="1"/>
          </p:cNvSpPr>
          <p:nvPr>
            <p:ph type="title"/>
          </p:nvPr>
        </p:nvSpPr>
        <p:spPr>
          <a:xfrm>
            <a:off x="159026" y="365125"/>
            <a:ext cx="11194774" cy="766679"/>
          </a:xfrm>
        </p:spPr>
        <p:txBody>
          <a:bodyPr>
            <a:normAutofit/>
          </a:bodyPr>
          <a:lstStyle/>
          <a:p>
            <a:r>
              <a:rPr kumimoji="1" lang="ja-JP" altLang="en-US" sz="3200" b="1" dirty="0">
                <a:solidFill>
                  <a:srgbClr val="002060"/>
                </a:solidFill>
                <a:latin typeface="ＭＳ Ｐゴシック" panose="020B0600070205080204" pitchFamily="50" charset="-128"/>
                <a:ea typeface="ＭＳ Ｐゴシック" panose="020B0600070205080204" pitchFamily="50" charset="-128"/>
              </a:rPr>
              <a:t>　　　　ワラビ（蕨）</a:t>
            </a:r>
          </a:p>
        </p:txBody>
      </p:sp>
      <p:pic>
        <p:nvPicPr>
          <p:cNvPr id="1026" name="Picture 2">
            <a:extLst>
              <a:ext uri="{FF2B5EF4-FFF2-40B4-BE49-F238E27FC236}">
                <a16:creationId xmlns:a16="http://schemas.microsoft.com/office/drawing/2014/main" id="{D560FB82-5F7B-4822-ABF1-E5AAA37946D1}"/>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0629" y="4694542"/>
            <a:ext cx="3670849" cy="14866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ソース画像を表示">
            <a:extLst>
              <a:ext uri="{FF2B5EF4-FFF2-40B4-BE49-F238E27FC236}">
                <a16:creationId xmlns:a16="http://schemas.microsoft.com/office/drawing/2014/main" id="{B05482BF-456B-4370-9631-4493569CE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720" y="1518429"/>
            <a:ext cx="4881604" cy="27894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ソース画像を表示">
            <a:extLst>
              <a:ext uri="{FF2B5EF4-FFF2-40B4-BE49-F238E27FC236}">
                <a16:creationId xmlns:a16="http://schemas.microsoft.com/office/drawing/2014/main" id="{75D193D4-C1D8-41E2-9240-82CD77909E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0028" y="187814"/>
            <a:ext cx="4515678" cy="30057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ソース画像を表示">
            <a:extLst>
              <a:ext uri="{FF2B5EF4-FFF2-40B4-BE49-F238E27FC236}">
                <a16:creationId xmlns:a16="http://schemas.microsoft.com/office/drawing/2014/main" id="{AA2384BB-E299-4474-8BCA-A191045220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9146" y="3741166"/>
            <a:ext cx="5095264" cy="33934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ソース画像を表示">
            <a:extLst>
              <a:ext uri="{FF2B5EF4-FFF2-40B4-BE49-F238E27FC236}">
                <a16:creationId xmlns:a16="http://schemas.microsoft.com/office/drawing/2014/main" id="{29659142-919E-4E14-BA2D-B68DA34DBE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8843" y="2238292"/>
            <a:ext cx="3875192" cy="290639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ソース画像を表示">
            <a:extLst>
              <a:ext uri="{FF2B5EF4-FFF2-40B4-BE49-F238E27FC236}">
                <a16:creationId xmlns:a16="http://schemas.microsoft.com/office/drawing/2014/main" id="{A68E95CB-DD5C-45B0-9041-5F54A7B046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73503" y="5253515"/>
            <a:ext cx="2514808" cy="160448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ソース画像を表示">
            <a:extLst>
              <a:ext uri="{FF2B5EF4-FFF2-40B4-BE49-F238E27FC236}">
                <a16:creationId xmlns:a16="http://schemas.microsoft.com/office/drawing/2014/main" id="{248364EE-9D66-46EF-B031-7B8E8BFF45A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06503" y="528907"/>
            <a:ext cx="2050774" cy="2050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679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a:extLst>
              <a:ext uri="{FF2B5EF4-FFF2-40B4-BE49-F238E27FC236}">
                <a16:creationId xmlns:a16="http://schemas.microsoft.com/office/drawing/2014/main" id="{5B6492FE-279E-4279-9B7A-03D20BC61613}"/>
              </a:ext>
            </a:extLst>
          </p:cNvPr>
          <p:cNvSpPr>
            <a:spLocks noGrp="1" noChangeArrowheads="1"/>
          </p:cNvSpPr>
          <p:nvPr>
            <p:ph type="ctrTitle"/>
          </p:nvPr>
        </p:nvSpPr>
        <p:spPr>
          <a:xfrm>
            <a:off x="1470025" y="1492738"/>
            <a:ext cx="9251950" cy="3087214"/>
          </a:xfrm>
        </p:spPr>
        <p:txBody>
          <a:bodyPr>
            <a:normAutofit/>
          </a:bodyPr>
          <a:lstStyle/>
          <a:p>
            <a:pPr>
              <a:lnSpc>
                <a:spcPct val="100000"/>
              </a:lnSpc>
            </a:pPr>
            <a:r>
              <a:rPr lang="ja-JP" altLang="en-US" sz="3600" b="1" dirty="0">
                <a:solidFill>
                  <a:srgbClr val="002060"/>
                </a:solidFill>
                <a:latin typeface="UD デジタル 教科書体 NP-B" panose="02020700000000000000" pitchFamily="18" charset="-128"/>
                <a:ea typeface="UD デジタル 教科書体 NP-B" panose="02020700000000000000" pitchFamily="18" charset="-128"/>
              </a:rPr>
              <a:t>②</a:t>
            </a:r>
            <a:r>
              <a:rPr lang="ja-JP" altLang="en-US" sz="3600" b="1" dirty="0">
                <a:solidFill>
                  <a:srgbClr val="17A138"/>
                </a:solidFill>
                <a:latin typeface="UD デジタル 教科書体 NP-B" panose="02020700000000000000" pitchFamily="18" charset="-128"/>
                <a:ea typeface="UD デジタル 教科書体 NP-B" panose="02020700000000000000" pitchFamily="18" charset="-128"/>
              </a:rPr>
              <a:t>　森</a:t>
            </a:r>
            <a:r>
              <a:rPr lang="ja-JP" altLang="en-US" sz="3600" b="1" dirty="0">
                <a:solidFill>
                  <a:srgbClr val="002060"/>
                </a:solidFill>
                <a:latin typeface="UD デジタル 教科書体 NP-B" panose="02020700000000000000" pitchFamily="18" charset="-128"/>
                <a:ea typeface="UD デジタル 教科書体 NP-B" panose="02020700000000000000" pitchFamily="18" charset="-128"/>
              </a:rPr>
              <a:t>・川・</a:t>
            </a:r>
            <a:r>
              <a:rPr lang="ja-JP" altLang="en-US" sz="3600" b="1" dirty="0">
                <a:solidFill>
                  <a:srgbClr val="0070C0"/>
                </a:solidFill>
                <a:latin typeface="UD デジタル 教科書体 NP-B" panose="02020700000000000000" pitchFamily="18" charset="-128"/>
                <a:ea typeface="UD デジタル 教科書体 NP-B" panose="02020700000000000000" pitchFamily="18" charset="-128"/>
              </a:rPr>
              <a:t>海</a:t>
            </a:r>
            <a:r>
              <a:rPr lang="ja-JP" altLang="en-US" sz="3600" b="1" dirty="0">
                <a:solidFill>
                  <a:srgbClr val="002060"/>
                </a:solidFill>
                <a:latin typeface="UD デジタル 教科書体 NP-B" panose="02020700000000000000" pitchFamily="18" charset="-128"/>
                <a:ea typeface="UD デジタル 教科書体 NP-B" panose="02020700000000000000" pitchFamily="18" charset="-128"/>
              </a:rPr>
              <a:t>の循環</a:t>
            </a:r>
            <a:br>
              <a:rPr lang="en-US" altLang="ja-JP" sz="3600" b="1" dirty="0">
                <a:solidFill>
                  <a:srgbClr val="002060"/>
                </a:solidFill>
                <a:latin typeface="UD デジタル 教科書体 NP-B" panose="02020700000000000000" pitchFamily="18" charset="-128"/>
                <a:ea typeface="UD デジタル 教科書体 NP-B" panose="02020700000000000000" pitchFamily="18" charset="-128"/>
              </a:rPr>
            </a:br>
            <a:br>
              <a:rPr lang="en-US" altLang="ja-JP" sz="4000" b="1" dirty="0">
                <a:solidFill>
                  <a:srgbClr val="002060"/>
                </a:solidFill>
              </a:rPr>
            </a:br>
            <a:endParaRPr lang="ja-JP" altLang="en-US" sz="3100" b="1" dirty="0">
              <a:solidFill>
                <a:srgbClr val="FF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950264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BFDFB465-EB60-45B2-82F3-060CAF77B2F7}"/>
              </a:ext>
            </a:extLst>
          </p:cNvPr>
          <p:cNvSpPr>
            <a:spLocks noGrp="1" noChangeArrowheads="1"/>
          </p:cNvSpPr>
          <p:nvPr>
            <p:ph type="title"/>
          </p:nvPr>
        </p:nvSpPr>
        <p:spPr>
          <a:xfrm>
            <a:off x="1981200" y="6126164"/>
            <a:ext cx="8229600" cy="731837"/>
          </a:xfrm>
        </p:spPr>
        <p:txBody>
          <a:bodyPr>
            <a:normAutofit/>
          </a:bodyPr>
          <a:lstStyle/>
          <a:p>
            <a:pPr eaLnBrk="1" hangingPunct="1">
              <a:defRPr/>
            </a:pPr>
            <a:r>
              <a:rPr lang="ja-JP" altLang="en-US" sz="2400" dirty="0"/>
              <a:t>　　　　　　　　　　　　　　　　　　　</a:t>
            </a:r>
            <a:r>
              <a:rPr lang="ja-JP" altLang="en-US" sz="2800" b="1" dirty="0">
                <a:solidFill>
                  <a:srgbClr val="002060"/>
                </a:solidFill>
              </a:rPr>
              <a:t>　　　　　　　</a:t>
            </a:r>
            <a:r>
              <a:rPr lang="ja-JP" altLang="en-US" sz="2400" b="1" dirty="0">
                <a:solidFill>
                  <a:schemeClr val="accent6"/>
                </a:solidFill>
              </a:rPr>
              <a:t>　</a:t>
            </a:r>
            <a:r>
              <a:rPr lang="ja-JP" altLang="en-US" sz="2800" b="1" dirty="0">
                <a:solidFill>
                  <a:srgbClr val="002060"/>
                </a:solidFill>
                <a:latin typeface="ＭＳ Ｐゴシック" panose="020B0600070205080204" pitchFamily="50" charset="-128"/>
                <a:ea typeface="ＭＳ Ｐゴシック" panose="020B0600070205080204" pitchFamily="50" charset="-128"/>
              </a:rPr>
              <a:t>金比羅さん</a:t>
            </a:r>
            <a:endParaRPr lang="ja-JP" altLang="ja-JP" sz="2800" b="1" dirty="0">
              <a:solidFill>
                <a:srgbClr val="002060"/>
              </a:solidFill>
              <a:latin typeface="ＭＳ Ｐゴシック" panose="020B0600070205080204" pitchFamily="50" charset="-128"/>
              <a:ea typeface="ＭＳ Ｐゴシック" panose="020B0600070205080204" pitchFamily="50" charset="-128"/>
            </a:endParaRPr>
          </a:p>
        </p:txBody>
      </p:sp>
      <p:pic>
        <p:nvPicPr>
          <p:cNvPr id="32772" name="Picture 4" descr="Img00008">
            <a:extLst>
              <a:ext uri="{FF2B5EF4-FFF2-40B4-BE49-F238E27FC236}">
                <a16:creationId xmlns:a16="http://schemas.microsoft.com/office/drawing/2014/main" id="{B885DDFE-99DD-41A4-AF1E-4DC15C32A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572" y="32822"/>
            <a:ext cx="10018644" cy="609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矢印: 右 1">
            <a:extLst>
              <a:ext uri="{FF2B5EF4-FFF2-40B4-BE49-F238E27FC236}">
                <a16:creationId xmlns:a16="http://schemas.microsoft.com/office/drawing/2014/main" id="{30571F46-123D-40F8-8679-6A4136D5C20A}"/>
              </a:ext>
            </a:extLst>
          </p:cNvPr>
          <p:cNvSpPr/>
          <p:nvPr/>
        </p:nvSpPr>
        <p:spPr>
          <a:xfrm rot="16200000">
            <a:off x="7279404" y="6301619"/>
            <a:ext cx="504795" cy="3301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13473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a:extLst>
              <a:ext uri="{FF2B5EF4-FFF2-40B4-BE49-F238E27FC236}">
                <a16:creationId xmlns:a16="http://schemas.microsoft.com/office/drawing/2014/main" id="{232719B6-4EF2-4904-811A-618989E07E81}"/>
              </a:ext>
            </a:extLst>
          </p:cNvPr>
          <p:cNvSpPr>
            <a:spLocks noGrp="1" noChangeArrowheads="1"/>
          </p:cNvSpPr>
          <p:nvPr>
            <p:ph type="title"/>
          </p:nvPr>
        </p:nvSpPr>
        <p:spPr>
          <a:xfrm>
            <a:off x="2114550" y="188913"/>
            <a:ext cx="8229600" cy="1143000"/>
          </a:xfrm>
        </p:spPr>
        <p:txBody>
          <a:bodyPr anchor="t">
            <a:normAutofit fontScale="90000"/>
          </a:bodyPr>
          <a:lstStyle/>
          <a:p>
            <a:pPr algn="ctr"/>
            <a:r>
              <a:rPr lang="ja-JP" altLang="ja-JP" sz="3200" b="1" dirty="0">
                <a:solidFill>
                  <a:srgbClr val="002060"/>
                </a:solidFill>
                <a:latin typeface="ＭＳ Ｐゴシック" panose="020B0600070205080204" pitchFamily="50" charset="-128"/>
                <a:ea typeface="ＭＳ Ｐゴシック" panose="020B0600070205080204" pitchFamily="50" charset="-128"/>
              </a:rPr>
              <a:t>太政官符</a:t>
            </a:r>
            <a:r>
              <a:rPr lang="ja-JP" altLang="en-US" sz="3200" b="1" dirty="0">
                <a:solidFill>
                  <a:srgbClr val="002060"/>
                </a:solidFill>
                <a:latin typeface="ＭＳ Ｐゴシック" panose="020B0600070205080204" pitchFamily="50" charset="-128"/>
                <a:ea typeface="ＭＳ Ｐゴシック" panose="020B0600070205080204" pitchFamily="50" charset="-128"/>
              </a:rPr>
              <a:t>（</a:t>
            </a:r>
            <a:r>
              <a:rPr lang="ja-JP" altLang="ja-JP" sz="3200" b="1" dirty="0">
                <a:solidFill>
                  <a:srgbClr val="002060"/>
                </a:solidFill>
                <a:latin typeface="ＭＳ Ｐゴシック" panose="020B0600070205080204" pitchFamily="50" charset="-128"/>
                <a:ea typeface="ＭＳ Ｐゴシック" panose="020B0600070205080204" pitchFamily="50" charset="-128"/>
              </a:rPr>
              <a:t>国の出す政令</a:t>
            </a:r>
            <a:r>
              <a:rPr lang="ja-JP" altLang="en-US" sz="3200" b="1" dirty="0">
                <a:solidFill>
                  <a:srgbClr val="002060"/>
                </a:solidFill>
                <a:latin typeface="ＭＳ Ｐゴシック" panose="020B0600070205080204" pitchFamily="50" charset="-128"/>
                <a:ea typeface="ＭＳ Ｐゴシック" panose="020B0600070205080204" pitchFamily="50" charset="-128"/>
              </a:rPr>
              <a:t>）</a:t>
            </a:r>
            <a:br>
              <a:rPr lang="en-US" altLang="ja-JP" sz="3200" b="1" dirty="0">
                <a:solidFill>
                  <a:srgbClr val="002060"/>
                </a:solidFill>
                <a:latin typeface="ＭＳ Ｐゴシック" panose="020B0600070205080204" pitchFamily="50" charset="-128"/>
                <a:ea typeface="ＭＳ Ｐゴシック" panose="020B0600070205080204" pitchFamily="50" charset="-128"/>
              </a:rPr>
            </a:br>
            <a:r>
              <a:rPr lang="ja-JP" altLang="en-US" sz="2800" b="1" dirty="0">
                <a:solidFill>
                  <a:srgbClr val="002060"/>
                </a:solidFill>
                <a:latin typeface="ＭＳ Ｐゴシック" panose="020B0600070205080204" pitchFamily="50" charset="-128"/>
                <a:ea typeface="ＭＳ Ｐゴシック" panose="020B0600070205080204" pitchFamily="50" charset="-128"/>
              </a:rPr>
              <a:t>西暦</a:t>
            </a:r>
            <a:r>
              <a:rPr lang="en-US" altLang="ja-JP" sz="2800" b="1" dirty="0">
                <a:solidFill>
                  <a:srgbClr val="002060"/>
                </a:solidFill>
                <a:latin typeface="ＭＳ Ｐゴシック" panose="020B0600070205080204" pitchFamily="50" charset="-128"/>
                <a:ea typeface="ＭＳ Ｐゴシック" panose="020B0600070205080204" pitchFamily="50" charset="-128"/>
              </a:rPr>
              <a:t>821</a:t>
            </a:r>
            <a:r>
              <a:rPr lang="ja-JP" altLang="en-US" sz="2800" b="1" dirty="0">
                <a:solidFill>
                  <a:srgbClr val="002060"/>
                </a:solidFill>
                <a:latin typeface="ＭＳ Ｐゴシック" panose="020B0600070205080204" pitchFamily="50" charset="-128"/>
                <a:ea typeface="ＭＳ Ｐゴシック" panose="020B0600070205080204" pitchFamily="50" charset="-128"/>
              </a:rPr>
              <a:t>年、平安時代、弘仁</a:t>
            </a:r>
            <a:r>
              <a:rPr lang="en-US" altLang="ja-JP" sz="2800" b="1" dirty="0">
                <a:solidFill>
                  <a:srgbClr val="002060"/>
                </a:solidFill>
                <a:latin typeface="ＭＳ Ｐゴシック" panose="020B0600070205080204" pitchFamily="50" charset="-128"/>
                <a:ea typeface="ＭＳ Ｐゴシック" panose="020B0600070205080204" pitchFamily="50" charset="-128"/>
              </a:rPr>
              <a:t>12</a:t>
            </a:r>
            <a:r>
              <a:rPr lang="ja-JP" altLang="en-US" sz="2800" b="1" dirty="0">
                <a:solidFill>
                  <a:srgbClr val="002060"/>
                </a:solidFill>
                <a:latin typeface="ＭＳ Ｐゴシック" panose="020B0600070205080204" pitchFamily="50" charset="-128"/>
                <a:ea typeface="ＭＳ Ｐゴシック" panose="020B0600070205080204" pitchFamily="50" charset="-128"/>
              </a:rPr>
              <a:t>年</a:t>
            </a:r>
            <a:br>
              <a:rPr lang="en-US" altLang="ja-JP" sz="2800" dirty="0">
                <a:solidFill>
                  <a:srgbClr val="002060"/>
                </a:solidFill>
              </a:rPr>
            </a:br>
            <a:endParaRPr lang="ja-JP" altLang="en-US" sz="2800" dirty="0">
              <a:solidFill>
                <a:srgbClr val="002060"/>
              </a:solidFill>
            </a:endParaRPr>
          </a:p>
        </p:txBody>
      </p:sp>
      <p:sp>
        <p:nvSpPr>
          <p:cNvPr id="36867" name="コンテンツ プレースホルダー 2">
            <a:extLst>
              <a:ext uri="{FF2B5EF4-FFF2-40B4-BE49-F238E27FC236}">
                <a16:creationId xmlns:a16="http://schemas.microsoft.com/office/drawing/2014/main" id="{CA221073-73CD-41FD-A9F3-14E29B488AFE}"/>
              </a:ext>
            </a:extLst>
          </p:cNvPr>
          <p:cNvSpPr>
            <a:spLocks noGrp="1" noChangeArrowheads="1"/>
          </p:cNvSpPr>
          <p:nvPr>
            <p:ph idx="1"/>
          </p:nvPr>
        </p:nvSpPr>
        <p:spPr>
          <a:xfrm>
            <a:off x="1144988" y="1196976"/>
            <a:ext cx="10400306" cy="5472113"/>
          </a:xfrm>
        </p:spPr>
        <p:txBody>
          <a:bodyPr>
            <a:normAutofit/>
          </a:bodyPr>
          <a:lstStyle/>
          <a:p>
            <a:pPr marL="0" indent="0">
              <a:lnSpc>
                <a:spcPct val="200000"/>
              </a:lnSpc>
              <a:buNone/>
            </a:pPr>
            <a:r>
              <a:rPr lang="ja-JP" altLang="en-US" dirty="0">
                <a:latin typeface="ＭＳ Ｐゴシック" panose="020B0600070205080204" pitchFamily="50" charset="-128"/>
                <a:ea typeface="ＭＳ Ｐゴシック" panose="020B0600070205080204" pitchFamily="50" charset="-128"/>
              </a:rPr>
              <a:t>「</a:t>
            </a:r>
            <a:r>
              <a:rPr lang="ja-JP" altLang="ja-JP" b="1" dirty="0">
                <a:solidFill>
                  <a:srgbClr val="008000"/>
                </a:solidFill>
                <a:latin typeface="UD デジタル 教科書体 NP-B" panose="02020700000000000000" pitchFamily="18" charset="-128"/>
                <a:ea typeface="UD デジタル 教科書体 NP-B" panose="02020700000000000000" pitchFamily="18" charset="-128"/>
              </a:rPr>
              <a:t>森</a:t>
            </a:r>
            <a:r>
              <a:rPr lang="ja-JP" altLang="ja-JP" dirty="0">
                <a:latin typeface="UD デジタル 教科書体 NP-B" panose="02020700000000000000" pitchFamily="18" charset="-128"/>
                <a:ea typeface="UD デジタル 教科書体 NP-B" panose="02020700000000000000" pitchFamily="18" charset="-128"/>
              </a:rPr>
              <a:t>と</a:t>
            </a:r>
            <a:r>
              <a:rPr lang="ja-JP" altLang="en-US" dirty="0">
                <a:latin typeface="UD デジタル 教科書体 NP-B" panose="02020700000000000000" pitchFamily="18" charset="-128"/>
                <a:ea typeface="UD デジタル 教科書体 NP-B" panose="02020700000000000000" pitchFamily="18" charset="-128"/>
              </a:rPr>
              <a:t>、</a:t>
            </a:r>
            <a:r>
              <a:rPr lang="ja-JP" altLang="ja-JP" b="1" dirty="0">
                <a:solidFill>
                  <a:srgbClr val="0070C0"/>
                </a:solidFill>
                <a:latin typeface="UD デジタル 教科書体 NP-B" panose="02020700000000000000" pitchFamily="18" charset="-128"/>
                <a:ea typeface="UD デジタル 教科書体 NP-B" panose="02020700000000000000" pitchFamily="18" charset="-128"/>
              </a:rPr>
              <a:t>川</a:t>
            </a:r>
            <a:r>
              <a:rPr lang="ja-JP" altLang="ja-JP" dirty="0">
                <a:latin typeface="UD デジタル 教科書体 NP-B" panose="02020700000000000000" pitchFamily="18" charset="-128"/>
                <a:ea typeface="UD デジタル 教科書体 NP-B" panose="02020700000000000000" pitchFamily="18" charset="-128"/>
              </a:rPr>
              <a:t>と</a:t>
            </a:r>
            <a:r>
              <a:rPr lang="ja-JP" altLang="en-US" dirty="0">
                <a:latin typeface="UD デジタル 教科書体 NP-B" panose="02020700000000000000" pitchFamily="18" charset="-128"/>
                <a:ea typeface="UD デジタル 教科書体 NP-B" panose="02020700000000000000" pitchFamily="18" charset="-128"/>
              </a:rPr>
              <a:t>、</a:t>
            </a:r>
            <a:r>
              <a:rPr lang="ja-JP" altLang="ja-JP" dirty="0">
                <a:latin typeface="UD デジタル 教科書体 NP-B" panose="02020700000000000000" pitchFamily="18" charset="-128"/>
                <a:ea typeface="UD デジタル 教科書体 NP-B" panose="02020700000000000000" pitchFamily="18" charset="-128"/>
              </a:rPr>
              <a:t>自分たちの住む</a:t>
            </a:r>
            <a:r>
              <a:rPr lang="ja-JP" altLang="en-US" b="1" dirty="0">
                <a:solidFill>
                  <a:srgbClr val="C00000"/>
                </a:solidFill>
                <a:latin typeface="UD デジタル 教科書体 NP-B" panose="02020700000000000000" pitchFamily="18" charset="-128"/>
                <a:ea typeface="UD デジタル 教科書体 NP-B" panose="02020700000000000000" pitchFamily="18" charset="-128"/>
              </a:rPr>
              <a:t>在</a:t>
            </a:r>
            <a:r>
              <a:rPr lang="ja-JP" altLang="ja-JP" dirty="0">
                <a:latin typeface="UD デジタル 教科書体 NP-B" panose="02020700000000000000" pitchFamily="18" charset="-128"/>
                <a:ea typeface="UD デジタル 教科書体 NP-B" panose="02020700000000000000" pitchFamily="18" charset="-128"/>
              </a:rPr>
              <a:t>は</a:t>
            </a:r>
            <a:r>
              <a:rPr lang="ja-JP" altLang="en-US" dirty="0">
                <a:latin typeface="UD デジタル 教科書体 NP-B" panose="02020700000000000000" pitchFamily="18" charset="-128"/>
                <a:ea typeface="UD デジタル 教科書体 NP-B" panose="02020700000000000000" pitchFamily="18" charset="-128"/>
              </a:rPr>
              <a:t>、</a:t>
            </a:r>
            <a:r>
              <a:rPr lang="ja-JP" altLang="ja-JP" dirty="0">
                <a:latin typeface="UD デジタル 教科書体 NP-B" panose="02020700000000000000" pitchFamily="18" charset="-128"/>
                <a:ea typeface="UD デジタル 教科書体 NP-B" panose="02020700000000000000" pitchFamily="18" charset="-128"/>
              </a:rPr>
              <a:t>全てつながっている。</a:t>
            </a:r>
            <a:endParaRPr lang="en-US" altLang="ja-JP" dirty="0">
              <a:latin typeface="UD デジタル 教科書体 NP-B" panose="02020700000000000000" pitchFamily="18" charset="-128"/>
              <a:ea typeface="UD デジタル 教科書体 NP-B" panose="02020700000000000000" pitchFamily="18" charset="-128"/>
            </a:endParaRPr>
          </a:p>
          <a:p>
            <a:pPr marL="0" indent="0">
              <a:lnSpc>
                <a:spcPct val="200000"/>
              </a:lnSpc>
              <a:buNone/>
            </a:pPr>
            <a:r>
              <a:rPr lang="ja-JP" altLang="ja-JP" b="1" dirty="0">
                <a:solidFill>
                  <a:srgbClr val="008000"/>
                </a:solidFill>
                <a:latin typeface="UD デジタル 教科書体 NP-B" panose="02020700000000000000" pitchFamily="18" charset="-128"/>
                <a:ea typeface="UD デジタル 教科書体 NP-B" panose="02020700000000000000" pitchFamily="18" charset="-128"/>
              </a:rPr>
              <a:t>森</a:t>
            </a:r>
            <a:r>
              <a:rPr lang="ja-JP" altLang="ja-JP" dirty="0">
                <a:latin typeface="UD デジタル 教科書体 NP-B" panose="02020700000000000000" pitchFamily="18" charset="-128"/>
                <a:ea typeface="UD デジタル 教科書体 NP-B" panose="02020700000000000000" pitchFamily="18" charset="-128"/>
              </a:rPr>
              <a:t>に降る</a:t>
            </a:r>
            <a:r>
              <a:rPr lang="ja-JP" altLang="ja-JP" b="1" dirty="0">
                <a:solidFill>
                  <a:schemeClr val="accent2"/>
                </a:solidFill>
                <a:latin typeface="UD デジタル 教科書体 NP-B" panose="02020700000000000000" pitchFamily="18" charset="-128"/>
                <a:ea typeface="UD デジタル 教科書体 NP-B" panose="02020700000000000000" pitchFamily="18" charset="-128"/>
              </a:rPr>
              <a:t>雨</a:t>
            </a:r>
            <a:r>
              <a:rPr lang="ja-JP" altLang="ja-JP" dirty="0">
                <a:latin typeface="UD デジタル 教科書体 NP-B" panose="02020700000000000000" pitchFamily="18" charset="-128"/>
                <a:ea typeface="UD デジタル 教科書体 NP-B" panose="02020700000000000000" pitchFamily="18" charset="-128"/>
              </a:rPr>
              <a:t>が、自分たちの田畑を潤し、</a:t>
            </a:r>
            <a:r>
              <a:rPr lang="ja-JP" altLang="ja-JP" b="1" dirty="0">
                <a:solidFill>
                  <a:srgbClr val="0070C0"/>
                </a:solidFill>
                <a:latin typeface="UD デジタル 教科書体 NP-B" panose="02020700000000000000" pitchFamily="18" charset="-128"/>
                <a:ea typeface="UD デジタル 教科書体 NP-B" panose="02020700000000000000" pitchFamily="18" charset="-128"/>
              </a:rPr>
              <a:t>川</a:t>
            </a:r>
            <a:r>
              <a:rPr lang="ja-JP" altLang="ja-JP" dirty="0">
                <a:latin typeface="UD デジタル 教科書体 NP-B" panose="02020700000000000000" pitchFamily="18" charset="-128"/>
                <a:ea typeface="UD デジタル 教科書体 NP-B" panose="02020700000000000000" pitchFamily="18" charset="-128"/>
              </a:rPr>
              <a:t>を潤し</a:t>
            </a:r>
            <a:r>
              <a:rPr lang="ja-JP" altLang="en-US" dirty="0">
                <a:latin typeface="UD デジタル 教科書体 NP-B" panose="02020700000000000000" pitchFamily="18" charset="-128"/>
                <a:ea typeface="UD デジタル 教科書体 NP-B" panose="02020700000000000000" pitchFamily="18" charset="-128"/>
              </a:rPr>
              <a:t>、</a:t>
            </a:r>
            <a:endParaRPr lang="en-US" altLang="ja-JP" dirty="0">
              <a:latin typeface="UD デジタル 教科書体 NP-B" panose="02020700000000000000" pitchFamily="18" charset="-128"/>
              <a:ea typeface="UD デジタル 教科書体 NP-B" panose="02020700000000000000" pitchFamily="18" charset="-128"/>
            </a:endParaRPr>
          </a:p>
          <a:p>
            <a:pPr marL="0" indent="0">
              <a:lnSpc>
                <a:spcPct val="200000"/>
              </a:lnSpc>
              <a:buNone/>
            </a:pPr>
            <a:r>
              <a:rPr lang="ja-JP" altLang="ja-JP" dirty="0">
                <a:latin typeface="UD デジタル 教科書体 NP-B" panose="02020700000000000000" pitchFamily="18" charset="-128"/>
                <a:ea typeface="UD デジタル 教科書体 NP-B" panose="02020700000000000000" pitchFamily="18" charset="-128"/>
              </a:rPr>
              <a:t>そして生活が成り立って</a:t>
            </a:r>
            <a:r>
              <a:rPr lang="ja-JP" altLang="en-US" dirty="0">
                <a:latin typeface="UD デジタル 教科書体 NP-B" panose="02020700000000000000" pitchFamily="18" charset="-128"/>
                <a:ea typeface="UD デジタル 教科書体 NP-B" panose="02020700000000000000" pitchFamily="18" charset="-128"/>
              </a:rPr>
              <a:t>いる。　</a:t>
            </a:r>
            <a:r>
              <a:rPr lang="ja-JP" altLang="en-US" b="1" dirty="0">
                <a:solidFill>
                  <a:srgbClr val="007635"/>
                </a:solidFill>
                <a:latin typeface="UD デジタル 教科書体 NP-B" panose="02020700000000000000" pitchFamily="18" charset="-128"/>
                <a:ea typeface="UD デジタル 教科書体 NP-B" panose="02020700000000000000" pitchFamily="18" charset="-128"/>
              </a:rPr>
              <a:t>森</a:t>
            </a:r>
            <a:r>
              <a:rPr lang="ja-JP" altLang="en-US" dirty="0">
                <a:latin typeface="UD デジタル 教科書体 NP-B" panose="02020700000000000000" pitchFamily="18" charset="-128"/>
                <a:ea typeface="UD デジタル 教科書体 NP-B" panose="02020700000000000000" pitchFamily="18" charset="-128"/>
              </a:rPr>
              <a:t>を伐りすぎるな！</a:t>
            </a:r>
            <a:r>
              <a:rPr lang="ja-JP" altLang="en-US" dirty="0">
                <a:latin typeface="ＭＳ Ｐゴシック" panose="020B0600070205080204" pitchFamily="50" charset="-128"/>
                <a:ea typeface="ＭＳ Ｐゴシック" panose="020B0600070205080204" pitchFamily="50" charset="-128"/>
              </a:rPr>
              <a:t>」</a:t>
            </a:r>
            <a:endParaRPr lang="en-US" altLang="ja-JP" dirty="0">
              <a:latin typeface="ＭＳ Ｐゴシック" panose="020B0600070205080204" pitchFamily="50" charset="-128"/>
              <a:ea typeface="ＭＳ Ｐゴシック" panose="020B0600070205080204" pitchFamily="50" charset="-128"/>
            </a:endParaRPr>
          </a:p>
          <a:p>
            <a:pPr marL="0" indent="0">
              <a:lnSpc>
                <a:spcPct val="200000"/>
              </a:lnSpc>
              <a:buNone/>
            </a:pPr>
            <a:r>
              <a:rPr lang="ja-JP" altLang="en-US" b="1" dirty="0">
                <a:solidFill>
                  <a:srgbClr val="0070C0"/>
                </a:solidFill>
                <a:latin typeface="UD デジタル 教科書体 NP-B" panose="02020700000000000000" pitchFamily="18" charset="-128"/>
                <a:ea typeface="UD デジタル 教科書体 NP-B" panose="02020700000000000000" pitchFamily="18" charset="-128"/>
              </a:rPr>
              <a:t>川</a:t>
            </a:r>
            <a:r>
              <a:rPr lang="ja-JP" altLang="en-US" dirty="0">
                <a:latin typeface="UD デジタル 教科書体 NP-B" panose="02020700000000000000" pitchFamily="18" charset="-128"/>
                <a:ea typeface="UD デジタル 教科書体 NP-B" panose="02020700000000000000" pitchFamily="18" charset="-128"/>
              </a:rPr>
              <a:t>の水は</a:t>
            </a:r>
            <a:r>
              <a:rPr lang="ja-JP" altLang="ja-JP" dirty="0">
                <a:latin typeface="UD デジタル 教科書体 NP-B" panose="02020700000000000000" pitchFamily="18" charset="-128"/>
                <a:ea typeface="UD デジタル 教科書体 NP-B" panose="02020700000000000000" pitchFamily="18" charset="-128"/>
              </a:rPr>
              <a:t>海に行</a:t>
            </a:r>
            <a:r>
              <a:rPr lang="ja-JP" altLang="en-US" dirty="0">
                <a:latin typeface="UD デジタル 教科書体 NP-B" panose="02020700000000000000" pitchFamily="18" charset="-128"/>
                <a:ea typeface="UD デジタル 教科書体 NP-B" panose="02020700000000000000" pitchFamily="18" charset="-128"/>
              </a:rPr>
              <a:t>き、雲となり、</a:t>
            </a:r>
            <a:endParaRPr lang="en-US" altLang="ja-JP" dirty="0">
              <a:latin typeface="UD デジタル 教科書体 NP-B" panose="02020700000000000000" pitchFamily="18" charset="-128"/>
              <a:ea typeface="UD デジタル 教科書体 NP-B" panose="02020700000000000000" pitchFamily="18" charset="-128"/>
            </a:endParaRPr>
          </a:p>
          <a:p>
            <a:pPr marL="0" indent="0">
              <a:lnSpc>
                <a:spcPct val="200000"/>
              </a:lnSpc>
              <a:buNone/>
            </a:pPr>
            <a:r>
              <a:rPr lang="ja-JP" altLang="en-US" dirty="0">
                <a:latin typeface="UD デジタル 教科書体 NP-B" panose="02020700000000000000" pitchFamily="18" charset="-128"/>
                <a:ea typeface="UD デジタル 教科書体 NP-B" panose="02020700000000000000" pitchFamily="18" charset="-128"/>
              </a:rPr>
              <a:t>雲</a:t>
            </a:r>
            <a:r>
              <a:rPr lang="ja-JP" altLang="ja-JP" dirty="0">
                <a:latin typeface="UD デジタル 教科書体 NP-B" panose="02020700000000000000" pitchFamily="18" charset="-128"/>
                <a:ea typeface="UD デジタル 教科書体 NP-B" panose="02020700000000000000" pitchFamily="18" charset="-128"/>
              </a:rPr>
              <a:t>がまた</a:t>
            </a:r>
            <a:r>
              <a:rPr lang="ja-JP" altLang="en-US" dirty="0">
                <a:latin typeface="UD デジタル 教科書体 NP-B" panose="02020700000000000000" pitchFamily="18" charset="-128"/>
                <a:ea typeface="UD デジタル 教科書体 NP-B" panose="02020700000000000000" pitchFamily="18" charset="-128"/>
              </a:rPr>
              <a:t>、</a:t>
            </a:r>
            <a:r>
              <a:rPr lang="ja-JP" altLang="ja-JP" b="1" dirty="0">
                <a:solidFill>
                  <a:srgbClr val="008000"/>
                </a:solidFill>
                <a:latin typeface="UD デジタル 教科書体 NP-B" panose="02020700000000000000" pitchFamily="18" charset="-128"/>
                <a:ea typeface="UD デジタル 教科書体 NP-B" panose="02020700000000000000" pitchFamily="18" charset="-128"/>
              </a:rPr>
              <a:t>森</a:t>
            </a:r>
            <a:r>
              <a:rPr lang="ja-JP" altLang="ja-JP" dirty="0">
                <a:latin typeface="UD デジタル 教科書体 NP-B" panose="02020700000000000000" pitchFamily="18" charset="-128"/>
                <a:ea typeface="UD デジタル 教科書体 NP-B" panose="02020700000000000000" pitchFamily="18" charset="-128"/>
              </a:rPr>
              <a:t>に</a:t>
            </a:r>
            <a:r>
              <a:rPr lang="ja-JP" altLang="ja-JP" b="1" dirty="0">
                <a:solidFill>
                  <a:schemeClr val="accent2"/>
                </a:solidFill>
                <a:latin typeface="UD デジタル 教科書体 NP-B" panose="02020700000000000000" pitchFamily="18" charset="-128"/>
                <a:ea typeface="UD デジタル 教科書体 NP-B" panose="02020700000000000000" pitchFamily="18" charset="-128"/>
              </a:rPr>
              <a:t>雨</a:t>
            </a:r>
            <a:r>
              <a:rPr lang="ja-JP" altLang="ja-JP" dirty="0">
                <a:latin typeface="UD デジタル 教科書体 NP-B" panose="02020700000000000000" pitchFamily="18" charset="-128"/>
                <a:ea typeface="UD デジタル 教科書体 NP-B" panose="02020700000000000000" pitchFamily="18" charset="-128"/>
              </a:rPr>
              <a:t>を降らせる</a:t>
            </a:r>
            <a:r>
              <a:rPr lang="ja-JP" altLang="en-US" dirty="0">
                <a:latin typeface="UD デジタル 教科書体 NP-B" panose="02020700000000000000" pitchFamily="18" charset="-128"/>
                <a:ea typeface="UD デジタル 教科書体 NP-B" panose="02020700000000000000" pitchFamily="18" charset="-128"/>
              </a:rPr>
              <a:t>。</a:t>
            </a:r>
          </a:p>
        </p:txBody>
      </p:sp>
    </p:spTree>
    <p:extLst>
      <p:ext uri="{BB962C8B-B14F-4D97-AF65-F5344CB8AC3E}">
        <p14:creationId xmlns:p14="http://schemas.microsoft.com/office/powerpoint/2010/main" val="3411505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a:extLst>
              <a:ext uri="{FF2B5EF4-FFF2-40B4-BE49-F238E27FC236}">
                <a16:creationId xmlns:a16="http://schemas.microsoft.com/office/drawing/2014/main" id="{E39432A3-A58D-4B14-BA5D-69055E3F0D15}"/>
              </a:ext>
            </a:extLst>
          </p:cNvPr>
          <p:cNvSpPr>
            <a:spLocks noGrp="1" noChangeArrowheads="1"/>
          </p:cNvSpPr>
          <p:nvPr>
            <p:ph type="title"/>
          </p:nvPr>
        </p:nvSpPr>
        <p:spPr/>
        <p:txBody>
          <a:bodyPr anchor="t"/>
          <a:lstStyle/>
          <a:p>
            <a:pPr algn="ctr"/>
            <a:r>
              <a:rPr lang="ja-JP" altLang="en-US" sz="3200" b="1" dirty="0">
                <a:solidFill>
                  <a:srgbClr val="002060"/>
                </a:solidFill>
                <a:latin typeface="ＭＳ Ｐゴシック" panose="020B0600070205080204" pitchFamily="50" charset="-128"/>
                <a:ea typeface="ＭＳ Ｐゴシック" panose="020B0600070205080204" pitchFamily="50" charset="-128"/>
              </a:rPr>
              <a:t>森・川・海の物質循環</a:t>
            </a:r>
          </a:p>
        </p:txBody>
      </p:sp>
      <p:pic>
        <p:nvPicPr>
          <p:cNvPr id="40963" name="コンテンツ プレースホルダー 3">
            <a:extLst>
              <a:ext uri="{FF2B5EF4-FFF2-40B4-BE49-F238E27FC236}">
                <a16:creationId xmlns:a16="http://schemas.microsoft.com/office/drawing/2014/main" id="{779DF030-329A-4574-A5E8-98662AA4BB0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37267" y="981075"/>
            <a:ext cx="8178800" cy="5800725"/>
          </a:xfrm>
        </p:spPr>
      </p:pic>
      <p:sp>
        <p:nvSpPr>
          <p:cNvPr id="40964" name="正方形/長方形 1">
            <a:extLst>
              <a:ext uri="{FF2B5EF4-FFF2-40B4-BE49-F238E27FC236}">
                <a16:creationId xmlns:a16="http://schemas.microsoft.com/office/drawing/2014/main" id="{A2983D3E-7904-4824-84C6-6B6BC057BC88}"/>
              </a:ext>
            </a:extLst>
          </p:cNvPr>
          <p:cNvSpPr>
            <a:spLocks noChangeArrowheads="1"/>
          </p:cNvSpPr>
          <p:nvPr/>
        </p:nvSpPr>
        <p:spPr bwMode="auto">
          <a:xfrm>
            <a:off x="5087938" y="6237289"/>
            <a:ext cx="19621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80000"/>
              </a:lnSpc>
              <a:spcBef>
                <a:spcPct val="0"/>
              </a:spcBef>
              <a:buFontTx/>
              <a:buNone/>
            </a:pPr>
            <a:r>
              <a:rPr lang="ja-JP" altLang="en-US" sz="1800" b="1" dirty="0"/>
              <a:t>３．５ｋｇのサケ</a:t>
            </a:r>
            <a:r>
              <a:rPr lang="en-US" altLang="ja-JP" sz="1800" b="1" dirty="0"/>
              <a:t>1</a:t>
            </a:r>
            <a:r>
              <a:rPr lang="ja-JP" altLang="en-US" sz="1800" b="1" dirty="0"/>
              <a:t>匹</a:t>
            </a:r>
          </a:p>
        </p:txBody>
      </p:sp>
      <p:sp>
        <p:nvSpPr>
          <p:cNvPr id="40966" name="正方形/長方形 3">
            <a:extLst>
              <a:ext uri="{FF2B5EF4-FFF2-40B4-BE49-F238E27FC236}">
                <a16:creationId xmlns:a16="http://schemas.microsoft.com/office/drawing/2014/main" id="{B6F391D6-6719-4FC4-84C1-F20962F91464}"/>
              </a:ext>
            </a:extLst>
          </p:cNvPr>
          <p:cNvSpPr>
            <a:spLocks noChangeArrowheads="1"/>
          </p:cNvSpPr>
          <p:nvPr/>
        </p:nvSpPr>
        <p:spPr bwMode="auto">
          <a:xfrm>
            <a:off x="4427539" y="4298951"/>
            <a:ext cx="297338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80000"/>
              </a:lnSpc>
              <a:spcBef>
                <a:spcPct val="0"/>
              </a:spcBef>
              <a:buFontTx/>
              <a:buNone/>
            </a:pPr>
            <a:r>
              <a:rPr lang="ja-JP" altLang="en-US" sz="1800" b="1"/>
              <a:t>３５０ｋｇの動物性プランクトン</a:t>
            </a:r>
          </a:p>
        </p:txBody>
      </p:sp>
      <p:sp>
        <p:nvSpPr>
          <p:cNvPr id="40967" name="正方形/長方形 4">
            <a:extLst>
              <a:ext uri="{FF2B5EF4-FFF2-40B4-BE49-F238E27FC236}">
                <a16:creationId xmlns:a16="http://schemas.microsoft.com/office/drawing/2014/main" id="{C32D6498-AF0F-47B2-99D2-65BA8C88DCAF}"/>
              </a:ext>
            </a:extLst>
          </p:cNvPr>
          <p:cNvSpPr>
            <a:spLocks noChangeArrowheads="1"/>
          </p:cNvSpPr>
          <p:nvPr/>
        </p:nvSpPr>
        <p:spPr bwMode="auto">
          <a:xfrm>
            <a:off x="5232400" y="3443289"/>
            <a:ext cx="3289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a:t>３，５００ｋｇの植物性プランクトン</a:t>
            </a:r>
          </a:p>
        </p:txBody>
      </p:sp>
      <p:sp>
        <p:nvSpPr>
          <p:cNvPr id="2" name="太陽 1">
            <a:extLst>
              <a:ext uri="{FF2B5EF4-FFF2-40B4-BE49-F238E27FC236}">
                <a16:creationId xmlns:a16="http://schemas.microsoft.com/office/drawing/2014/main" id="{2FC48EF7-1F1B-497F-B111-B685F4B356F9}"/>
              </a:ext>
            </a:extLst>
          </p:cNvPr>
          <p:cNvSpPr/>
          <p:nvPr/>
        </p:nvSpPr>
        <p:spPr>
          <a:xfrm>
            <a:off x="3360739" y="693738"/>
            <a:ext cx="719137" cy="647700"/>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矢印: 上 2">
            <a:extLst>
              <a:ext uri="{FF2B5EF4-FFF2-40B4-BE49-F238E27FC236}">
                <a16:creationId xmlns:a16="http://schemas.microsoft.com/office/drawing/2014/main" id="{7BEAC27C-E597-894A-6926-E5DAD09CFA97}"/>
              </a:ext>
            </a:extLst>
          </p:cNvPr>
          <p:cNvSpPr/>
          <p:nvPr/>
        </p:nvSpPr>
        <p:spPr>
          <a:xfrm rot="17582343">
            <a:off x="5270980" y="2053055"/>
            <a:ext cx="338667" cy="567268"/>
          </a:xfrm>
          <a:prstGeom prst="upArrow">
            <a:avLst/>
          </a:prstGeom>
          <a:solidFill>
            <a:schemeClr val="accent5">
              <a:lumMod val="75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36C4F02D-6E43-6652-8784-BE484CFA9577}"/>
              </a:ext>
            </a:extLst>
          </p:cNvPr>
          <p:cNvSpPr txBox="1"/>
          <p:nvPr/>
        </p:nvSpPr>
        <p:spPr>
          <a:xfrm>
            <a:off x="5350934" y="2440000"/>
            <a:ext cx="1320799" cy="369332"/>
          </a:xfrm>
          <a:prstGeom prst="rect">
            <a:avLst/>
          </a:prstGeom>
          <a:noFill/>
        </p:spPr>
        <p:txBody>
          <a:bodyPr wrap="square">
            <a:spAutoFit/>
          </a:bodyPr>
          <a:lstStyle/>
          <a:p>
            <a:r>
              <a:rPr lang="ja-JP" altLang="en-US" sz="1800" b="1" dirty="0"/>
              <a:t>サケの</a:t>
            </a:r>
            <a:r>
              <a:rPr lang="ja-JP" altLang="en-US" b="1" dirty="0"/>
              <a:t>遡上</a:t>
            </a:r>
            <a:endParaRPr lang="ja-JP" altLang="en-US" dirty="0"/>
          </a:p>
        </p:txBody>
      </p:sp>
      <p:sp>
        <p:nvSpPr>
          <p:cNvPr id="40965" name="正方形/長方形 2">
            <a:extLst>
              <a:ext uri="{FF2B5EF4-FFF2-40B4-BE49-F238E27FC236}">
                <a16:creationId xmlns:a16="http://schemas.microsoft.com/office/drawing/2014/main" id="{1C4C238A-B4E1-43BA-ACAB-999290A2D6AA}"/>
              </a:ext>
            </a:extLst>
          </p:cNvPr>
          <p:cNvSpPr>
            <a:spLocks noChangeArrowheads="1"/>
          </p:cNvSpPr>
          <p:nvPr/>
        </p:nvSpPr>
        <p:spPr bwMode="auto">
          <a:xfrm>
            <a:off x="4079876" y="4797426"/>
            <a:ext cx="24923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80000"/>
              </a:lnSpc>
              <a:spcBef>
                <a:spcPct val="0"/>
              </a:spcBef>
              <a:buFontTx/>
              <a:buNone/>
            </a:pPr>
            <a:r>
              <a:rPr lang="ja-JP" altLang="en-US" sz="1800" b="1" dirty="0"/>
              <a:t>３５ｋｇの餌（イワシなど）</a:t>
            </a:r>
          </a:p>
        </p:txBody>
      </p:sp>
      <p:sp>
        <p:nvSpPr>
          <p:cNvPr id="6" name="テキスト ボックス 5">
            <a:extLst>
              <a:ext uri="{FF2B5EF4-FFF2-40B4-BE49-F238E27FC236}">
                <a16:creationId xmlns:a16="http://schemas.microsoft.com/office/drawing/2014/main" id="{790ACF1E-7EAC-D8F4-5299-D45347EBA24F}"/>
              </a:ext>
            </a:extLst>
          </p:cNvPr>
          <p:cNvSpPr txBox="1"/>
          <p:nvPr/>
        </p:nvSpPr>
        <p:spPr>
          <a:xfrm>
            <a:off x="7687734" y="5972388"/>
            <a:ext cx="6096000" cy="319446"/>
          </a:xfrm>
          <a:prstGeom prst="rect">
            <a:avLst/>
          </a:prstGeom>
          <a:noFill/>
        </p:spPr>
        <p:txBody>
          <a:bodyPr wrap="square">
            <a:spAutoFit/>
          </a:bodyPr>
          <a:lstStyle/>
          <a:p>
            <a:pPr algn="ctr" eaLnBrk="1" hangingPunct="1">
              <a:lnSpc>
                <a:spcPct val="80000"/>
              </a:lnSpc>
              <a:spcBef>
                <a:spcPct val="0"/>
              </a:spcBef>
              <a:buFontTx/>
              <a:buNone/>
            </a:pPr>
            <a:r>
              <a:rPr lang="ja-JP" altLang="en-US" b="1" dirty="0"/>
              <a:t>環境省</a:t>
            </a:r>
            <a:r>
              <a:rPr lang="en-US" altLang="ja-JP" b="1" dirty="0"/>
              <a:t>HP</a:t>
            </a:r>
            <a:endParaRPr lang="ja-JP" altLang="en-US" sz="1800" b="1" dirty="0"/>
          </a:p>
        </p:txBody>
      </p:sp>
    </p:spTree>
    <p:extLst>
      <p:ext uri="{BB962C8B-B14F-4D97-AF65-F5344CB8AC3E}">
        <p14:creationId xmlns:p14="http://schemas.microsoft.com/office/powerpoint/2010/main" val="2945672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3042E7-E3FE-158B-2C06-7E1A496753E7}"/>
              </a:ext>
            </a:extLst>
          </p:cNvPr>
          <p:cNvSpPr>
            <a:spLocks noGrp="1"/>
          </p:cNvSpPr>
          <p:nvPr>
            <p:ph type="title"/>
          </p:nvPr>
        </p:nvSpPr>
        <p:spPr>
          <a:xfrm>
            <a:off x="838200" y="1"/>
            <a:ext cx="10515600" cy="996695"/>
          </a:xfrm>
        </p:spPr>
        <p:txBody>
          <a:bodyPr>
            <a:normAutofit/>
          </a:bodyPr>
          <a:lstStyle/>
          <a:p>
            <a:pPr algn="ctr"/>
            <a:r>
              <a:rPr lang="ja-JP" altLang="en-US" sz="3600" b="1" dirty="0">
                <a:solidFill>
                  <a:srgbClr val="002060"/>
                </a:solidFill>
                <a:latin typeface="ＭＳ Ｐゴシック" panose="020B0600070205080204" pitchFamily="50" charset="-128"/>
                <a:ea typeface="ＭＳ Ｐゴシック" panose="020B0600070205080204" pitchFamily="50" charset="-128"/>
              </a:rPr>
              <a:t>渋沢</a:t>
            </a:r>
            <a:r>
              <a:rPr kumimoji="1" lang="ja-JP" altLang="en-US" sz="3600" b="1" dirty="0">
                <a:solidFill>
                  <a:srgbClr val="002060"/>
                </a:solidFill>
                <a:latin typeface="ＭＳ Ｐゴシック" panose="020B0600070205080204" pitchFamily="50" charset="-128"/>
                <a:ea typeface="ＭＳ Ｐゴシック" panose="020B0600070205080204" pitchFamily="50" charset="-128"/>
              </a:rPr>
              <a:t>　栄一</a:t>
            </a:r>
          </a:p>
        </p:txBody>
      </p:sp>
      <p:pic>
        <p:nvPicPr>
          <p:cNvPr id="1026" name="Picture 2">
            <a:extLst>
              <a:ext uri="{FF2B5EF4-FFF2-40B4-BE49-F238E27FC236}">
                <a16:creationId xmlns:a16="http://schemas.microsoft.com/office/drawing/2014/main" id="{19F7FD90-C263-DBD6-22B8-3E3D641A95C3}"/>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32232" y="996696"/>
            <a:ext cx="3685032" cy="5186869"/>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F2152947-5063-970F-F72D-846AEBD1FC68}"/>
              </a:ext>
            </a:extLst>
          </p:cNvPr>
          <p:cNvSpPr txBox="1"/>
          <p:nvPr/>
        </p:nvSpPr>
        <p:spPr>
          <a:xfrm>
            <a:off x="4352544" y="996696"/>
            <a:ext cx="7626096" cy="5632568"/>
          </a:xfrm>
          <a:prstGeom prst="rect">
            <a:avLst/>
          </a:prstGeom>
          <a:noFill/>
        </p:spPr>
        <p:txBody>
          <a:bodyPr wrap="square">
            <a:spAutoFit/>
          </a:bodyPr>
          <a:lstStyle/>
          <a:p>
            <a:pPr>
              <a:lnSpc>
                <a:spcPct val="150000"/>
              </a:lnSpc>
            </a:pPr>
            <a:r>
              <a:rPr lang="ja-JP" altLang="en-US" sz="2200" b="0" i="0" dirty="0">
                <a:solidFill>
                  <a:srgbClr val="333333"/>
                </a:solidFill>
                <a:effectLst/>
                <a:latin typeface="UD デジタル 教科書体 NP-B" panose="02020700000000000000" pitchFamily="18" charset="-128"/>
                <a:ea typeface="UD デジタル 教科書体 NP-B" panose="02020700000000000000" pitchFamily="18" charset="-128"/>
              </a:rPr>
              <a:t>天保</a:t>
            </a:r>
            <a:r>
              <a:rPr lang="en-US" altLang="ja-JP" sz="2200" b="0" i="0" dirty="0">
                <a:solidFill>
                  <a:srgbClr val="333333"/>
                </a:solidFill>
                <a:effectLst/>
                <a:latin typeface="UD デジタル 教科書体 NP-B" panose="02020700000000000000" pitchFamily="18" charset="-128"/>
                <a:ea typeface="UD デジタル 教科書体 NP-B" panose="02020700000000000000" pitchFamily="18" charset="-128"/>
              </a:rPr>
              <a:t>11</a:t>
            </a:r>
            <a:r>
              <a:rPr lang="ja-JP" altLang="en-US" sz="2200" b="0" i="0" dirty="0">
                <a:solidFill>
                  <a:srgbClr val="333333"/>
                </a:solidFill>
                <a:effectLst/>
                <a:latin typeface="UD デジタル 教科書体 NP-B" panose="02020700000000000000" pitchFamily="18" charset="-128"/>
                <a:ea typeface="UD デジタル 教科書体 NP-B" panose="02020700000000000000" pitchFamily="18" charset="-128"/>
              </a:rPr>
              <a:t>年</a:t>
            </a:r>
            <a:r>
              <a:rPr lang="en-US" altLang="ja-JP" sz="2200" b="0" i="0" dirty="0">
                <a:solidFill>
                  <a:srgbClr val="333333"/>
                </a:solidFill>
                <a:effectLst/>
                <a:latin typeface="UD デジタル 教科書体 NP-B" panose="02020700000000000000" pitchFamily="18" charset="-128"/>
                <a:ea typeface="UD デジタル 教科書体 NP-B" panose="02020700000000000000" pitchFamily="18" charset="-128"/>
              </a:rPr>
              <a:t>2</a:t>
            </a:r>
            <a:r>
              <a:rPr lang="ja-JP" altLang="en-US" sz="2200" b="0" i="0" dirty="0">
                <a:solidFill>
                  <a:srgbClr val="333333"/>
                </a:solidFill>
                <a:effectLst/>
                <a:latin typeface="UD デジタル 教科書体 NP-B" panose="02020700000000000000" pitchFamily="18" charset="-128"/>
                <a:ea typeface="UD デジタル 教科書体 NP-B" panose="02020700000000000000" pitchFamily="18" charset="-128"/>
              </a:rPr>
              <a:t>月</a:t>
            </a:r>
            <a:r>
              <a:rPr lang="en-US" altLang="ja-JP" sz="2200" b="0" i="0" dirty="0">
                <a:solidFill>
                  <a:srgbClr val="333333"/>
                </a:solidFill>
                <a:effectLst/>
                <a:latin typeface="UD デジタル 教科書体 NP-B" panose="02020700000000000000" pitchFamily="18" charset="-128"/>
                <a:ea typeface="UD デジタル 教科書体 NP-B" panose="02020700000000000000" pitchFamily="18" charset="-128"/>
              </a:rPr>
              <a:t>13</a:t>
            </a:r>
            <a:r>
              <a:rPr lang="ja-JP" altLang="en-US" sz="2200" b="0" i="0" dirty="0">
                <a:solidFill>
                  <a:srgbClr val="333333"/>
                </a:solidFill>
                <a:effectLst/>
                <a:latin typeface="UD デジタル 教科書体 NP-B" panose="02020700000000000000" pitchFamily="18" charset="-128"/>
                <a:ea typeface="UD デジタル 教科書体 NP-B" panose="02020700000000000000" pitchFamily="18" charset="-128"/>
              </a:rPr>
              <a:t>日（西暦：</a:t>
            </a:r>
            <a:r>
              <a:rPr lang="en-US" altLang="ja-JP" sz="2200" b="0" i="0" dirty="0">
                <a:solidFill>
                  <a:srgbClr val="333333"/>
                </a:solidFill>
                <a:effectLst/>
                <a:latin typeface="UD デジタル 教科書体 NP-B" panose="02020700000000000000" pitchFamily="18" charset="-128"/>
                <a:ea typeface="UD デジタル 教科書体 NP-B" panose="02020700000000000000" pitchFamily="18" charset="-128"/>
              </a:rPr>
              <a:t>1840</a:t>
            </a:r>
            <a:r>
              <a:rPr lang="ja-JP" altLang="en-US" sz="2200" b="0" i="0" dirty="0">
                <a:solidFill>
                  <a:srgbClr val="333333"/>
                </a:solidFill>
                <a:effectLst/>
                <a:latin typeface="UD デジタル 教科書体 NP-B" panose="02020700000000000000" pitchFamily="18" charset="-128"/>
                <a:ea typeface="UD デジタル 教科書体 NP-B" panose="02020700000000000000" pitchFamily="18" charset="-128"/>
              </a:rPr>
              <a:t>年</a:t>
            </a:r>
            <a:r>
              <a:rPr lang="en-US" altLang="ja-JP" sz="2200" b="0" i="0" dirty="0">
                <a:solidFill>
                  <a:srgbClr val="333333"/>
                </a:solidFill>
                <a:effectLst/>
                <a:latin typeface="UD デジタル 教科書体 NP-B" panose="02020700000000000000" pitchFamily="18" charset="-128"/>
                <a:ea typeface="UD デジタル 教科書体 NP-B" panose="02020700000000000000" pitchFamily="18" charset="-128"/>
              </a:rPr>
              <a:t>3</a:t>
            </a:r>
            <a:r>
              <a:rPr lang="ja-JP" altLang="en-US" sz="2200" b="0" i="0" dirty="0">
                <a:solidFill>
                  <a:srgbClr val="333333"/>
                </a:solidFill>
                <a:effectLst/>
                <a:latin typeface="UD デジタル 教科書体 NP-B" panose="02020700000000000000" pitchFamily="18" charset="-128"/>
                <a:ea typeface="UD デジタル 教科書体 NP-B" panose="02020700000000000000" pitchFamily="18" charset="-128"/>
              </a:rPr>
              <a:t>月</a:t>
            </a:r>
            <a:r>
              <a:rPr lang="en-US" altLang="ja-JP" sz="2200" b="0" i="0" dirty="0">
                <a:solidFill>
                  <a:srgbClr val="333333"/>
                </a:solidFill>
                <a:effectLst/>
                <a:latin typeface="UD デジタル 教科書体 NP-B" panose="02020700000000000000" pitchFamily="18" charset="-128"/>
                <a:ea typeface="UD デジタル 教科書体 NP-B" panose="02020700000000000000" pitchFamily="18" charset="-128"/>
              </a:rPr>
              <a:t>16</a:t>
            </a:r>
            <a:r>
              <a:rPr lang="ja-JP" altLang="en-US" sz="2200" b="0" i="0" dirty="0">
                <a:solidFill>
                  <a:srgbClr val="333333"/>
                </a:solidFill>
                <a:effectLst/>
                <a:latin typeface="UD デジタル 教科書体 NP-B" panose="02020700000000000000" pitchFamily="18" charset="-128"/>
                <a:ea typeface="UD デジタル 教科書体 NP-B" panose="02020700000000000000" pitchFamily="18" charset="-128"/>
              </a:rPr>
              <a:t>日）、埼玉県深谷市血洗島の農家に生まれる。家業の</a:t>
            </a:r>
            <a:r>
              <a:rPr lang="ja-JP" altLang="en-US" sz="2200" b="0" i="0" dirty="0">
                <a:solidFill>
                  <a:srgbClr val="C00000"/>
                </a:solidFill>
                <a:effectLst/>
                <a:latin typeface="UD デジタル 教科書体 NP-B" panose="02020700000000000000" pitchFamily="18" charset="-128"/>
                <a:ea typeface="UD デジタル 教科書体 NP-B" panose="02020700000000000000" pitchFamily="18" charset="-128"/>
              </a:rPr>
              <a:t>畑作</a:t>
            </a:r>
            <a:r>
              <a:rPr lang="ja-JP" altLang="en-US" sz="2200" b="0" i="0" dirty="0">
                <a:solidFill>
                  <a:srgbClr val="333333"/>
                </a:solidFill>
                <a:effectLst/>
                <a:latin typeface="UD デジタル 教科書体 NP-B" panose="02020700000000000000" pitchFamily="18" charset="-128"/>
                <a:ea typeface="UD デジタル 教科書体 NP-B" panose="02020700000000000000" pitchFamily="18" charset="-128"/>
              </a:rPr>
              <a:t>、</a:t>
            </a:r>
            <a:r>
              <a:rPr lang="ja-JP" altLang="en-US" sz="2200" b="0" i="0" dirty="0">
                <a:solidFill>
                  <a:srgbClr val="C00000"/>
                </a:solidFill>
                <a:effectLst/>
                <a:latin typeface="UD デジタル 教科書体 NP-B" panose="02020700000000000000" pitchFamily="18" charset="-128"/>
                <a:ea typeface="UD デジタル 教科書体 NP-B" panose="02020700000000000000" pitchFamily="18" charset="-128"/>
              </a:rPr>
              <a:t>藍玉</a:t>
            </a:r>
            <a:r>
              <a:rPr lang="ja-JP" altLang="en-US" sz="2200" b="0" i="0" dirty="0">
                <a:solidFill>
                  <a:srgbClr val="333333"/>
                </a:solidFill>
                <a:effectLst/>
                <a:latin typeface="UD デジタル 教科書体 NP-B" panose="02020700000000000000" pitchFamily="18" charset="-128"/>
                <a:ea typeface="UD デジタル 教科書体 NP-B" panose="02020700000000000000" pitchFamily="18" charset="-128"/>
              </a:rPr>
              <a:t>の製造･販売、</a:t>
            </a:r>
            <a:r>
              <a:rPr lang="ja-JP" altLang="en-US" sz="2200" b="0" i="0" dirty="0">
                <a:solidFill>
                  <a:srgbClr val="C00000"/>
                </a:solidFill>
                <a:effectLst/>
                <a:latin typeface="UD デジタル 教科書体 NP-B" panose="02020700000000000000" pitchFamily="18" charset="-128"/>
                <a:ea typeface="UD デジタル 教科書体 NP-B" panose="02020700000000000000" pitchFamily="18" charset="-128"/>
              </a:rPr>
              <a:t>養蚕</a:t>
            </a:r>
            <a:r>
              <a:rPr lang="ja-JP" altLang="en-US" sz="2200" b="0" i="0" dirty="0">
                <a:solidFill>
                  <a:srgbClr val="333333"/>
                </a:solidFill>
                <a:effectLst/>
                <a:latin typeface="UD デジタル 教科書体 NP-B" panose="02020700000000000000" pitchFamily="18" charset="-128"/>
                <a:ea typeface="UD デジタル 教科書体 NP-B" panose="02020700000000000000" pitchFamily="18" charset="-128"/>
              </a:rPr>
              <a:t>を手伝う一方、幼い頃から父や従兄弟の尾高惇忠から「論語」などを学</a:t>
            </a:r>
            <a:r>
              <a:rPr lang="ja-JP" altLang="en-US" sz="2200" dirty="0">
                <a:solidFill>
                  <a:srgbClr val="333333"/>
                </a:solidFill>
                <a:latin typeface="UD デジタル 教科書体 NP-B" panose="02020700000000000000" pitchFamily="18" charset="-128"/>
                <a:ea typeface="UD デジタル 教科書体 NP-B" panose="02020700000000000000" pitchFamily="18" charset="-128"/>
              </a:rPr>
              <a:t>ぶ。　</a:t>
            </a:r>
            <a:r>
              <a:rPr lang="ja-JP" altLang="en-US" sz="2200" b="0" i="0" dirty="0">
                <a:solidFill>
                  <a:srgbClr val="333333"/>
                </a:solidFill>
                <a:effectLst/>
                <a:latin typeface="UD デジタル 教科書体 NP-B" panose="02020700000000000000" pitchFamily="18" charset="-128"/>
                <a:ea typeface="UD デジタル 教科書体 NP-B" panose="02020700000000000000" pitchFamily="18" charset="-128"/>
              </a:rPr>
              <a:t>幕末には、</a:t>
            </a:r>
            <a:r>
              <a:rPr lang="en-US" altLang="ja-JP" sz="2200" dirty="0">
                <a:solidFill>
                  <a:srgbClr val="333333"/>
                </a:solidFill>
                <a:latin typeface="UD デジタル 教科書体 NP-B" panose="02020700000000000000" pitchFamily="18" charset="-128"/>
                <a:ea typeface="UD デジタル 教科書体 NP-B" panose="02020700000000000000" pitchFamily="18" charset="-128"/>
              </a:rPr>
              <a:t>15</a:t>
            </a:r>
            <a:r>
              <a:rPr lang="ja-JP" altLang="en-US" sz="2200" dirty="0">
                <a:solidFill>
                  <a:srgbClr val="333333"/>
                </a:solidFill>
                <a:latin typeface="UD デジタル 教科書体 NP-B" panose="02020700000000000000" pitchFamily="18" charset="-128"/>
                <a:ea typeface="UD デジタル 教科書体 NP-B" panose="02020700000000000000" pitchFamily="18" charset="-128"/>
              </a:rPr>
              <a:t>代将軍一橋</a:t>
            </a:r>
            <a:r>
              <a:rPr lang="ja-JP" altLang="en-US" sz="2200" b="0" i="0" dirty="0">
                <a:solidFill>
                  <a:srgbClr val="333333"/>
                </a:solidFill>
                <a:effectLst/>
                <a:latin typeface="UD デジタル 教科書体 NP-B" panose="02020700000000000000" pitchFamily="18" charset="-128"/>
                <a:ea typeface="UD デジタル 教科書体 NP-B" panose="02020700000000000000" pitchFamily="18" charset="-128"/>
              </a:rPr>
              <a:t>慶喜に仕え、</a:t>
            </a:r>
            <a:r>
              <a:rPr lang="en-US" altLang="ja-JP" sz="2200" b="0" i="0" dirty="0">
                <a:solidFill>
                  <a:srgbClr val="333333"/>
                </a:solidFill>
                <a:effectLst/>
                <a:latin typeface="UD デジタル 教科書体 NP-B" panose="02020700000000000000" pitchFamily="18" charset="-128"/>
                <a:ea typeface="UD デジタル 教科書体 NP-B" panose="02020700000000000000" pitchFamily="18" charset="-128"/>
              </a:rPr>
              <a:t>27</a:t>
            </a:r>
            <a:r>
              <a:rPr lang="ja-JP" altLang="en-US" sz="2200" b="0" i="0" dirty="0">
                <a:solidFill>
                  <a:srgbClr val="333333"/>
                </a:solidFill>
                <a:effectLst/>
                <a:latin typeface="UD デジタル 教科書体 NP-B" panose="02020700000000000000" pitchFamily="18" charset="-128"/>
                <a:ea typeface="UD デジタル 教科書体 NP-B" panose="02020700000000000000" pitchFamily="18" charset="-128"/>
              </a:rPr>
              <a:t>歳の時、慶喜の実弟･後の水戸藩主、徳川昭武に随行しパリの万国博覧会を見学し、スエズ運河建設の仕組みである、</a:t>
            </a:r>
            <a:r>
              <a:rPr lang="ja-JP" altLang="en-US" sz="2200" b="0" i="0" dirty="0">
                <a:solidFill>
                  <a:srgbClr val="C00000"/>
                </a:solidFill>
                <a:effectLst/>
                <a:latin typeface="UD デジタル 教科書体 NP-B" panose="02020700000000000000" pitchFamily="18" charset="-128"/>
                <a:ea typeface="UD デジタル 教科書体 NP-B" panose="02020700000000000000" pitchFamily="18" charset="-128"/>
              </a:rPr>
              <a:t>資本主義</a:t>
            </a:r>
            <a:r>
              <a:rPr lang="ja-JP" altLang="en-US" sz="2200" b="0" i="0" dirty="0">
                <a:solidFill>
                  <a:srgbClr val="333333"/>
                </a:solidFill>
                <a:effectLst/>
                <a:latin typeface="UD デジタル 教科書体 NP-B" panose="02020700000000000000" pitchFamily="18" charset="-128"/>
                <a:ea typeface="UD デジタル 教科書体 NP-B" panose="02020700000000000000" pitchFamily="18" charset="-128"/>
              </a:rPr>
              <a:t>にであう。</a:t>
            </a:r>
            <a:r>
              <a:rPr lang="en-US" altLang="ja-JP" sz="2200" b="0" i="0" dirty="0">
                <a:solidFill>
                  <a:srgbClr val="333333"/>
                </a:solidFill>
                <a:effectLst/>
                <a:latin typeface="UD デジタル 教科書体 NP-B" panose="02020700000000000000" pitchFamily="18" charset="-128"/>
                <a:ea typeface="UD デジタル 教科書体 NP-B" panose="02020700000000000000" pitchFamily="18" charset="-128"/>
              </a:rPr>
              <a:t>1873</a:t>
            </a:r>
            <a:r>
              <a:rPr lang="ja-JP" altLang="en-US" sz="2200" b="0" i="0" dirty="0">
                <a:solidFill>
                  <a:srgbClr val="333333"/>
                </a:solidFill>
                <a:effectLst/>
                <a:latin typeface="UD デジタル 教科書体 NP-B" panose="02020700000000000000" pitchFamily="18" charset="-128"/>
                <a:ea typeface="UD デジタル 教科書体 NP-B" panose="02020700000000000000" pitchFamily="18" charset="-128"/>
              </a:rPr>
              <a:t>（明治</a:t>
            </a:r>
            <a:r>
              <a:rPr lang="en-US" altLang="ja-JP" sz="2200" b="0" i="0" dirty="0">
                <a:solidFill>
                  <a:srgbClr val="333333"/>
                </a:solidFill>
                <a:effectLst/>
                <a:latin typeface="UD デジタル 教科書体 NP-B" panose="02020700000000000000" pitchFamily="18" charset="-128"/>
                <a:ea typeface="UD デジタル 教科書体 NP-B" panose="02020700000000000000" pitchFamily="18" charset="-128"/>
              </a:rPr>
              <a:t>6</a:t>
            </a:r>
            <a:r>
              <a:rPr lang="ja-JP" altLang="en-US" sz="2200" b="0" i="0" dirty="0">
                <a:solidFill>
                  <a:srgbClr val="333333"/>
                </a:solidFill>
                <a:effectLst/>
                <a:latin typeface="UD デジタル 教科書体 NP-B" panose="02020700000000000000" pitchFamily="18" charset="-128"/>
                <a:ea typeface="UD デジタル 教科書体 NP-B" panose="02020700000000000000" pitchFamily="18" charset="-128"/>
              </a:rPr>
              <a:t>）年に大蔵省を辞し「第一国立銀行」を設立。「道徳経済合一説」を説き続け、生涯に</a:t>
            </a:r>
            <a:r>
              <a:rPr lang="ja-JP" altLang="en-US" sz="2200" b="1" i="0" dirty="0">
                <a:solidFill>
                  <a:srgbClr val="C00000"/>
                </a:solidFill>
                <a:effectLst/>
                <a:latin typeface="UD デジタル 教科書体 NP-B" panose="02020700000000000000" pitchFamily="18" charset="-128"/>
                <a:ea typeface="UD デジタル 教科書体 NP-B" panose="02020700000000000000" pitchFamily="18" charset="-128"/>
              </a:rPr>
              <a:t>約</a:t>
            </a:r>
            <a:r>
              <a:rPr lang="en-US" altLang="ja-JP" sz="2200" b="1" i="0" dirty="0">
                <a:solidFill>
                  <a:srgbClr val="C00000"/>
                </a:solidFill>
                <a:effectLst/>
                <a:latin typeface="UD デジタル 教科書体 NP-B" panose="02020700000000000000" pitchFamily="18" charset="-128"/>
                <a:ea typeface="UD デジタル 教科書体 NP-B" panose="02020700000000000000" pitchFamily="18" charset="-128"/>
              </a:rPr>
              <a:t>500</a:t>
            </a:r>
            <a:r>
              <a:rPr lang="ja-JP" altLang="en-US" sz="2200" b="1" i="0" dirty="0">
                <a:solidFill>
                  <a:srgbClr val="C00000"/>
                </a:solidFill>
                <a:effectLst/>
                <a:latin typeface="UD デジタル 教科書体 NP-B" panose="02020700000000000000" pitchFamily="18" charset="-128"/>
                <a:ea typeface="UD デジタル 教科書体 NP-B" panose="02020700000000000000" pitchFamily="18" charset="-128"/>
              </a:rPr>
              <a:t>もの企業の設立</a:t>
            </a:r>
            <a:r>
              <a:rPr lang="ja-JP" altLang="en-US" sz="2200" b="0" i="0" dirty="0">
                <a:solidFill>
                  <a:srgbClr val="333333"/>
                </a:solidFill>
                <a:effectLst/>
                <a:latin typeface="UD デジタル 教科書体 NP-B" panose="02020700000000000000" pitchFamily="18" charset="-128"/>
                <a:ea typeface="UD デジタル 教科書体 NP-B" panose="02020700000000000000" pitchFamily="18" charset="-128"/>
              </a:rPr>
              <a:t>に関わり、</a:t>
            </a:r>
            <a:r>
              <a:rPr lang="ja-JP" altLang="en-US" sz="2200" b="1" i="0" dirty="0">
                <a:solidFill>
                  <a:srgbClr val="C00000"/>
                </a:solidFill>
                <a:effectLst/>
                <a:latin typeface="UD デジタル 教科書体 NP-B" panose="02020700000000000000" pitchFamily="18" charset="-128"/>
                <a:ea typeface="UD デジタル 教科書体 NP-B" panose="02020700000000000000" pitchFamily="18" charset="-128"/>
              </a:rPr>
              <a:t>約</a:t>
            </a:r>
            <a:r>
              <a:rPr lang="en-US" altLang="ja-JP" sz="2200" b="1" i="0" dirty="0">
                <a:solidFill>
                  <a:srgbClr val="C00000"/>
                </a:solidFill>
                <a:effectLst/>
                <a:latin typeface="UD デジタル 教科書体 NP-B" panose="02020700000000000000" pitchFamily="18" charset="-128"/>
                <a:ea typeface="UD デジタル 教科書体 NP-B" panose="02020700000000000000" pitchFamily="18" charset="-128"/>
              </a:rPr>
              <a:t>600</a:t>
            </a:r>
            <a:r>
              <a:rPr lang="ja-JP" altLang="en-US" sz="2200" b="1" i="0" dirty="0">
                <a:solidFill>
                  <a:srgbClr val="C00000"/>
                </a:solidFill>
                <a:effectLst/>
                <a:latin typeface="UD デジタル 教科書体 NP-B" panose="02020700000000000000" pitchFamily="18" charset="-128"/>
                <a:ea typeface="UD デジタル 教科書体 NP-B" panose="02020700000000000000" pitchFamily="18" charset="-128"/>
              </a:rPr>
              <a:t>の教育機関・社会公共事業の支援</a:t>
            </a:r>
            <a:r>
              <a:rPr lang="ja-JP" altLang="en-US" sz="2200" b="0" i="0" dirty="0">
                <a:solidFill>
                  <a:srgbClr val="333333"/>
                </a:solidFill>
                <a:effectLst/>
                <a:latin typeface="UD デジタル 教科書体 NP-B" panose="02020700000000000000" pitchFamily="18" charset="-128"/>
                <a:ea typeface="UD デジタル 教科書体 NP-B" panose="02020700000000000000" pitchFamily="18" charset="-128"/>
              </a:rPr>
              <a:t>並びに</a:t>
            </a:r>
            <a:r>
              <a:rPr lang="ja-JP" altLang="en-US" sz="2200" b="1" i="0" dirty="0">
                <a:solidFill>
                  <a:srgbClr val="C00000"/>
                </a:solidFill>
                <a:effectLst/>
                <a:latin typeface="UD デジタル 教科書体 NP-B" panose="02020700000000000000" pitchFamily="18" charset="-128"/>
                <a:ea typeface="UD デジタル 教科書体 NP-B" panose="02020700000000000000" pitchFamily="18" charset="-128"/>
              </a:rPr>
              <a:t>民間外交</a:t>
            </a:r>
            <a:r>
              <a:rPr lang="ja-JP" altLang="en-US" sz="2200" b="0" i="0" dirty="0">
                <a:solidFill>
                  <a:srgbClr val="333333"/>
                </a:solidFill>
                <a:effectLst/>
                <a:latin typeface="UD デジタル 教科書体 NP-B" panose="02020700000000000000" pitchFamily="18" charset="-128"/>
                <a:ea typeface="UD デジタル 教科書体 NP-B" panose="02020700000000000000" pitchFamily="18" charset="-128"/>
              </a:rPr>
              <a:t>に尽力した。</a:t>
            </a:r>
            <a:r>
              <a:rPr lang="en-US" altLang="ja-JP" sz="2200" b="0" i="0" dirty="0">
                <a:solidFill>
                  <a:srgbClr val="333333"/>
                </a:solidFill>
                <a:effectLst/>
                <a:latin typeface="UD デジタル 教科書体 NP-B" panose="02020700000000000000" pitchFamily="18" charset="-128"/>
                <a:ea typeface="UD デジタル 教科書体 NP-B" panose="02020700000000000000" pitchFamily="18" charset="-128"/>
              </a:rPr>
              <a:t>1931</a:t>
            </a:r>
            <a:r>
              <a:rPr lang="ja-JP" altLang="en-US" sz="2200" b="0" i="0" dirty="0">
                <a:solidFill>
                  <a:srgbClr val="333333"/>
                </a:solidFill>
                <a:effectLst/>
                <a:latin typeface="UD デジタル 教科書体 NP-B" panose="02020700000000000000" pitchFamily="18" charset="-128"/>
                <a:ea typeface="UD デジタル 教科書体 NP-B" panose="02020700000000000000" pitchFamily="18" charset="-128"/>
              </a:rPr>
              <a:t>（昭和</a:t>
            </a:r>
            <a:r>
              <a:rPr lang="en-US" altLang="ja-JP" sz="2200" b="0" i="0" dirty="0">
                <a:solidFill>
                  <a:srgbClr val="333333"/>
                </a:solidFill>
                <a:effectLst/>
                <a:latin typeface="UD デジタル 教科書体 NP-B" panose="02020700000000000000" pitchFamily="18" charset="-128"/>
                <a:ea typeface="UD デジタル 教科書体 NP-B" panose="02020700000000000000" pitchFamily="18" charset="-128"/>
              </a:rPr>
              <a:t>6</a:t>
            </a:r>
            <a:r>
              <a:rPr lang="ja-JP" altLang="en-US" sz="2200" b="0" i="0" dirty="0">
                <a:solidFill>
                  <a:srgbClr val="333333"/>
                </a:solidFill>
                <a:effectLst/>
                <a:latin typeface="UD デジタル 教科書体 NP-B" panose="02020700000000000000" pitchFamily="18" charset="-128"/>
                <a:ea typeface="UD デジタル 教科書体 NP-B" panose="02020700000000000000" pitchFamily="18" charset="-128"/>
              </a:rPr>
              <a:t>）年</a:t>
            </a:r>
            <a:r>
              <a:rPr lang="en-US" altLang="ja-JP" sz="2200" b="0" i="0" dirty="0">
                <a:solidFill>
                  <a:srgbClr val="333333"/>
                </a:solidFill>
                <a:effectLst/>
                <a:latin typeface="UD デジタル 教科書体 NP-B" panose="02020700000000000000" pitchFamily="18" charset="-128"/>
                <a:ea typeface="UD デジタル 教科書体 NP-B" panose="02020700000000000000" pitchFamily="18" charset="-128"/>
              </a:rPr>
              <a:t>11</a:t>
            </a:r>
            <a:r>
              <a:rPr lang="ja-JP" altLang="en-US" sz="2200" b="0" i="0" dirty="0">
                <a:solidFill>
                  <a:srgbClr val="333333"/>
                </a:solidFill>
                <a:effectLst/>
                <a:latin typeface="UD デジタル 教科書体 NP-B" panose="02020700000000000000" pitchFamily="18" charset="-128"/>
                <a:ea typeface="UD デジタル 教科書体 NP-B" panose="02020700000000000000" pitchFamily="18" charset="-128"/>
              </a:rPr>
              <a:t>月</a:t>
            </a:r>
            <a:r>
              <a:rPr lang="en-US" altLang="ja-JP" sz="2200" b="0" i="0" dirty="0">
                <a:solidFill>
                  <a:srgbClr val="333333"/>
                </a:solidFill>
                <a:effectLst/>
                <a:latin typeface="UD デジタル 教科書体 NP-B" panose="02020700000000000000" pitchFamily="18" charset="-128"/>
                <a:ea typeface="UD デジタル 教科書体 NP-B" panose="02020700000000000000" pitchFamily="18" charset="-128"/>
              </a:rPr>
              <a:t>11</a:t>
            </a:r>
            <a:r>
              <a:rPr lang="ja-JP" altLang="en-US" sz="2200" b="0" i="0" dirty="0">
                <a:solidFill>
                  <a:srgbClr val="333333"/>
                </a:solidFill>
                <a:effectLst/>
                <a:latin typeface="UD デジタル 教科書体 NP-B" panose="02020700000000000000" pitchFamily="18" charset="-128"/>
                <a:ea typeface="UD デジタル 教科書体 NP-B" panose="02020700000000000000" pitchFamily="18" charset="-128"/>
              </a:rPr>
              <a:t>日、</a:t>
            </a:r>
            <a:r>
              <a:rPr lang="en-US" altLang="ja-JP" sz="2200" b="0" i="0" dirty="0">
                <a:solidFill>
                  <a:srgbClr val="333333"/>
                </a:solidFill>
                <a:effectLst/>
                <a:latin typeface="UD デジタル 教科書体 NP-B" panose="02020700000000000000" pitchFamily="18" charset="-128"/>
                <a:ea typeface="UD デジタル 教科書体 NP-B" panose="02020700000000000000" pitchFamily="18" charset="-128"/>
              </a:rPr>
              <a:t>91</a:t>
            </a:r>
            <a:r>
              <a:rPr lang="ja-JP" altLang="en-US" sz="2200" b="0" i="0" dirty="0">
                <a:solidFill>
                  <a:srgbClr val="333333"/>
                </a:solidFill>
                <a:effectLst/>
                <a:latin typeface="UD デジタル 教科書体 NP-B" panose="02020700000000000000" pitchFamily="18" charset="-128"/>
                <a:ea typeface="UD デジタル 教科書体 NP-B" panose="02020700000000000000" pitchFamily="18" charset="-128"/>
              </a:rPr>
              <a:t>歳で没。</a:t>
            </a:r>
            <a:endParaRPr lang="ja-JP" altLang="en-US" sz="22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839641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D56668A7-DBB1-7868-EADE-99E6C0968CFC}"/>
              </a:ext>
            </a:extLst>
          </p:cNvPr>
          <p:cNvSpPr>
            <a:spLocks noGrp="1"/>
          </p:cNvSpPr>
          <p:nvPr>
            <p:ph type="body" idx="1"/>
          </p:nvPr>
        </p:nvSpPr>
        <p:spPr>
          <a:xfrm>
            <a:off x="865189" y="4398963"/>
            <a:ext cx="1878011" cy="823912"/>
          </a:xfrm>
        </p:spPr>
        <p:txBody>
          <a:bodyPr>
            <a:noAutofit/>
          </a:bodyPr>
          <a:lstStyle/>
          <a:p>
            <a:r>
              <a:rPr lang="ja-JP" altLang="en-US" sz="2800" dirty="0"/>
              <a:t>鹿児島湾</a:t>
            </a:r>
          </a:p>
        </p:txBody>
      </p:sp>
      <p:pic>
        <p:nvPicPr>
          <p:cNvPr id="1026" name="Picture 2" descr="鹿児島湾　写真 に対する画像結果">
            <a:extLst>
              <a:ext uri="{FF2B5EF4-FFF2-40B4-BE49-F238E27FC236}">
                <a16:creationId xmlns:a16="http://schemas.microsoft.com/office/drawing/2014/main" id="{D2A82E77-D2AF-764A-5164-C3DCC405508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717813" y="1092464"/>
            <a:ext cx="4114800" cy="227647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プレースホルダー 5">
            <a:extLst>
              <a:ext uri="{FF2B5EF4-FFF2-40B4-BE49-F238E27FC236}">
                <a16:creationId xmlns:a16="http://schemas.microsoft.com/office/drawing/2014/main" id="{7FE51C7D-AD75-60B8-E6AC-336AE1C4D470}"/>
              </a:ext>
            </a:extLst>
          </p:cNvPr>
          <p:cNvSpPr>
            <a:spLocks noGrp="1"/>
          </p:cNvSpPr>
          <p:nvPr>
            <p:ph type="body" sz="quarter" idx="3"/>
          </p:nvPr>
        </p:nvSpPr>
        <p:spPr>
          <a:xfrm>
            <a:off x="9838266" y="4441296"/>
            <a:ext cx="2091267" cy="823912"/>
          </a:xfrm>
        </p:spPr>
        <p:txBody>
          <a:bodyPr>
            <a:normAutofit/>
          </a:bodyPr>
          <a:lstStyle/>
          <a:p>
            <a:r>
              <a:rPr lang="ja-JP" altLang="en-US" sz="2800" dirty="0"/>
              <a:t>　東京湾</a:t>
            </a:r>
          </a:p>
        </p:txBody>
      </p:sp>
      <p:pic>
        <p:nvPicPr>
          <p:cNvPr id="1028" name="Picture 4" descr="鹿児島湾　写真 に対する画像結果">
            <a:extLst>
              <a:ext uri="{FF2B5EF4-FFF2-40B4-BE49-F238E27FC236}">
                <a16:creationId xmlns:a16="http://schemas.microsoft.com/office/drawing/2014/main" id="{85449961-30A1-DAB5-B72E-D553FE85CF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27" y="3379240"/>
            <a:ext cx="3048000" cy="30003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東京湾　赤潮 写真 に対する画像結果">
            <a:extLst>
              <a:ext uri="{FF2B5EF4-FFF2-40B4-BE49-F238E27FC236}">
                <a16:creationId xmlns:a16="http://schemas.microsoft.com/office/drawing/2014/main" id="{87BADBEC-2350-E8FE-E484-DE1FC4508E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2467" y="3403727"/>
            <a:ext cx="3210050" cy="2954740"/>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31C8C22D-4C09-1BC8-6A18-606636B67446}"/>
              </a:ext>
            </a:extLst>
          </p:cNvPr>
          <p:cNvPicPr>
            <a:picLocks noChangeAspect="1"/>
          </p:cNvPicPr>
          <p:nvPr/>
        </p:nvPicPr>
        <p:blipFill>
          <a:blip r:embed="rId6"/>
          <a:stretch>
            <a:fillRect/>
          </a:stretch>
        </p:blipFill>
        <p:spPr>
          <a:xfrm>
            <a:off x="7357534" y="1091669"/>
            <a:ext cx="3873500" cy="2332903"/>
          </a:xfrm>
          <a:prstGeom prst="rect">
            <a:avLst/>
          </a:prstGeom>
        </p:spPr>
      </p:pic>
    </p:spTree>
    <p:extLst>
      <p:ext uri="{BB962C8B-B14F-4D97-AF65-F5344CB8AC3E}">
        <p14:creationId xmlns:p14="http://schemas.microsoft.com/office/powerpoint/2010/main" val="1653207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タイトル 3">
            <a:extLst>
              <a:ext uri="{FF2B5EF4-FFF2-40B4-BE49-F238E27FC236}">
                <a16:creationId xmlns:a16="http://schemas.microsoft.com/office/drawing/2014/main" id="{C8986DE2-D1EF-4990-B789-3A7DCAF34462}"/>
              </a:ext>
            </a:extLst>
          </p:cNvPr>
          <p:cNvSpPr>
            <a:spLocks noGrp="1" noChangeArrowheads="1"/>
          </p:cNvSpPr>
          <p:nvPr>
            <p:ph type="title"/>
          </p:nvPr>
        </p:nvSpPr>
        <p:spPr>
          <a:xfrm>
            <a:off x="2279650" y="115888"/>
            <a:ext cx="8229600" cy="635000"/>
          </a:xfrm>
        </p:spPr>
        <p:txBody>
          <a:bodyPr anchor="t"/>
          <a:lstStyle/>
          <a:p>
            <a:pPr algn="ctr"/>
            <a:r>
              <a:rPr lang="ja-JP" altLang="en-US" sz="3200" b="1" dirty="0">
                <a:solidFill>
                  <a:srgbClr val="002060"/>
                </a:solidFill>
                <a:latin typeface="ＭＳ Ｐゴシック" panose="020B0600070205080204" pitchFamily="50" charset="-128"/>
                <a:ea typeface="ＭＳ Ｐゴシック" panose="020B0600070205080204" pitchFamily="50" charset="-128"/>
              </a:rPr>
              <a:t>海の種類と形成</a:t>
            </a:r>
            <a:endParaRPr lang="ja-JP" altLang="en-US" sz="3200" dirty="0">
              <a:latin typeface="ＭＳ Ｐゴシック" panose="020B0600070205080204" pitchFamily="50" charset="-128"/>
              <a:ea typeface="ＭＳ Ｐゴシック" panose="020B0600070205080204" pitchFamily="50" charset="-128"/>
            </a:endParaRPr>
          </a:p>
        </p:txBody>
      </p:sp>
      <p:sp>
        <p:nvSpPr>
          <p:cNvPr id="37891" name="テキスト プレースホルダー 4">
            <a:extLst>
              <a:ext uri="{FF2B5EF4-FFF2-40B4-BE49-F238E27FC236}">
                <a16:creationId xmlns:a16="http://schemas.microsoft.com/office/drawing/2014/main" id="{0CAD5D49-1B94-4224-809D-CE7B93E739D9}"/>
              </a:ext>
            </a:extLst>
          </p:cNvPr>
          <p:cNvSpPr>
            <a:spLocks noGrp="1" noChangeArrowheads="1"/>
          </p:cNvSpPr>
          <p:nvPr>
            <p:ph type="body" idx="1"/>
          </p:nvPr>
        </p:nvSpPr>
        <p:spPr>
          <a:xfrm>
            <a:off x="1009816" y="1003300"/>
            <a:ext cx="2186829" cy="5469062"/>
          </a:xfrm>
        </p:spPr>
        <p:txBody>
          <a:bodyPr>
            <a:normAutofit lnSpcReduction="10000"/>
          </a:bodyPr>
          <a:lstStyle/>
          <a:p>
            <a:r>
              <a:rPr lang="ja-JP" altLang="en-US" dirty="0"/>
              <a:t>海の色</a:t>
            </a:r>
            <a:endParaRPr lang="en-US" altLang="ja-JP" dirty="0"/>
          </a:p>
          <a:p>
            <a:pPr>
              <a:lnSpc>
                <a:spcPct val="200000"/>
              </a:lnSpc>
            </a:pPr>
            <a:r>
              <a:rPr lang="ja-JP" altLang="en-US" dirty="0"/>
              <a:t>漁獲量</a:t>
            </a:r>
            <a:endParaRPr lang="en-US" altLang="ja-JP" dirty="0"/>
          </a:p>
          <a:p>
            <a:pPr>
              <a:lnSpc>
                <a:spcPct val="200000"/>
              </a:lnSpc>
            </a:pPr>
            <a:r>
              <a:rPr lang="ja-JP" altLang="en-US" dirty="0"/>
              <a:t>流入河川</a:t>
            </a:r>
            <a:endParaRPr lang="en-US" altLang="ja-JP" dirty="0"/>
          </a:p>
          <a:p>
            <a:pPr>
              <a:lnSpc>
                <a:spcPct val="200000"/>
              </a:lnSpc>
            </a:pPr>
            <a:r>
              <a:rPr lang="ja-JP" altLang="en-US" dirty="0"/>
              <a:t>真水流入量</a:t>
            </a:r>
            <a:endParaRPr lang="en-US" altLang="ja-JP" dirty="0"/>
          </a:p>
          <a:p>
            <a:pPr>
              <a:lnSpc>
                <a:spcPct val="200000"/>
              </a:lnSpc>
            </a:pPr>
            <a:r>
              <a:rPr lang="ja-JP" altLang="en-US" dirty="0"/>
              <a:t>プランクトン</a:t>
            </a:r>
            <a:endParaRPr lang="en-US" altLang="ja-JP" dirty="0"/>
          </a:p>
          <a:p>
            <a:endParaRPr lang="en-US" altLang="ja-JP" dirty="0"/>
          </a:p>
          <a:p>
            <a:r>
              <a:rPr lang="ja-JP" altLang="en-US" dirty="0"/>
              <a:t>貝の養殖</a:t>
            </a:r>
            <a:endParaRPr lang="en-US" altLang="ja-JP" dirty="0"/>
          </a:p>
          <a:p>
            <a:pPr>
              <a:lnSpc>
                <a:spcPct val="250000"/>
              </a:lnSpc>
            </a:pPr>
            <a:r>
              <a:rPr lang="ja-JP" altLang="en-US" dirty="0"/>
              <a:t>魚の養殖</a:t>
            </a:r>
          </a:p>
        </p:txBody>
      </p:sp>
      <p:sp>
        <p:nvSpPr>
          <p:cNvPr id="37892" name="コンテンツ プレースホルダー 5">
            <a:extLst>
              <a:ext uri="{FF2B5EF4-FFF2-40B4-BE49-F238E27FC236}">
                <a16:creationId xmlns:a16="http://schemas.microsoft.com/office/drawing/2014/main" id="{5BA79DEE-AFEC-4FD4-A502-0DBB9C842905}"/>
              </a:ext>
            </a:extLst>
          </p:cNvPr>
          <p:cNvSpPr>
            <a:spLocks noGrp="1" noChangeArrowheads="1"/>
          </p:cNvSpPr>
          <p:nvPr>
            <p:ph sz="half" idx="2"/>
          </p:nvPr>
        </p:nvSpPr>
        <p:spPr>
          <a:xfrm>
            <a:off x="2989690" y="981076"/>
            <a:ext cx="3827035" cy="5738813"/>
          </a:xfrm>
        </p:spPr>
        <p:txBody>
          <a:bodyPr>
            <a:normAutofit fontScale="85000" lnSpcReduction="20000"/>
          </a:bodyPr>
          <a:lstStyle/>
          <a:p>
            <a:pPr marL="0" indent="0" algn="ctr">
              <a:lnSpc>
                <a:spcPct val="150000"/>
              </a:lnSpc>
              <a:buNone/>
            </a:pPr>
            <a:r>
              <a:rPr lang="ja-JP" altLang="en-US" dirty="0">
                <a:latin typeface="ＭＳ Ｐゴシック" panose="020B0600070205080204" pitchFamily="50" charset="-128"/>
                <a:ea typeface="ＭＳ Ｐゴシック" panose="020B0600070205080204" pitchFamily="50" charset="-128"/>
              </a:rPr>
              <a:t>見た目は汚い</a:t>
            </a:r>
            <a:r>
              <a:rPr lang="ja-JP" altLang="en-US" b="1" dirty="0">
                <a:solidFill>
                  <a:srgbClr val="C00000"/>
                </a:solidFill>
                <a:latin typeface="ＭＳ Ｐゴシック" panose="020B0600070205080204" pitchFamily="50" charset="-128"/>
                <a:ea typeface="ＭＳ Ｐゴシック" panose="020B0600070205080204" pitchFamily="50" charset="-128"/>
              </a:rPr>
              <a:t>濁った海</a:t>
            </a:r>
            <a:endParaRPr lang="en-US" altLang="ja-JP" b="1" dirty="0">
              <a:solidFill>
                <a:srgbClr val="C00000"/>
              </a:solidFill>
              <a:latin typeface="ＭＳ Ｐゴシック" panose="020B0600070205080204" pitchFamily="50" charset="-128"/>
              <a:ea typeface="ＭＳ Ｐゴシック" panose="020B0600070205080204" pitchFamily="50" charset="-128"/>
            </a:endParaRPr>
          </a:p>
          <a:p>
            <a:pPr marL="0" indent="0">
              <a:lnSpc>
                <a:spcPct val="200000"/>
              </a:lnSpc>
              <a:buNone/>
            </a:pPr>
            <a:r>
              <a:rPr lang="ja-JP" altLang="en-US" dirty="0">
                <a:latin typeface="ＭＳ Ｐゴシック" panose="020B0600070205080204" pitchFamily="50" charset="-128"/>
                <a:ea typeface="ＭＳ Ｐゴシック" panose="020B0600070205080204" pitchFamily="50" charset="-128"/>
              </a:rPr>
              <a:t>　　</a:t>
            </a:r>
            <a:r>
              <a:rPr lang="ja-JP" altLang="en-US" b="1" dirty="0">
                <a:solidFill>
                  <a:srgbClr val="FF0000"/>
                </a:solidFill>
                <a:latin typeface="ＭＳ Ｐゴシック" panose="020B0600070205080204" pitchFamily="50" charset="-128"/>
                <a:ea typeface="ＭＳ Ｐゴシック" panose="020B0600070205080204" pitchFamily="50" charset="-128"/>
              </a:rPr>
              <a:t> 　　　　　２</a:t>
            </a:r>
            <a:r>
              <a:rPr lang="en-US" altLang="ja-JP" b="1" dirty="0">
                <a:solidFill>
                  <a:srgbClr val="FF0000"/>
                </a:solidFill>
                <a:latin typeface="ＭＳ Ｐゴシック" panose="020B0600070205080204" pitchFamily="50" charset="-128"/>
                <a:ea typeface="ＭＳ Ｐゴシック" panose="020B0600070205080204" pitchFamily="50" charset="-128"/>
              </a:rPr>
              <a:t>.</a:t>
            </a:r>
            <a:r>
              <a:rPr lang="ja-JP" altLang="en-US" b="1" dirty="0">
                <a:solidFill>
                  <a:srgbClr val="FF0000"/>
                </a:solidFill>
                <a:latin typeface="ＭＳ Ｐゴシック" panose="020B0600070205080204" pitchFamily="50" charset="-128"/>
                <a:ea typeface="ＭＳ Ｐゴシック" panose="020B0600070205080204" pitchFamily="50" charset="-128"/>
              </a:rPr>
              <a:t>５</a:t>
            </a:r>
            <a:endParaRPr lang="en-US" altLang="ja-JP" b="1" dirty="0">
              <a:solidFill>
                <a:srgbClr val="FF0000"/>
              </a:solidFill>
              <a:latin typeface="ＭＳ Ｐゴシック" panose="020B0600070205080204" pitchFamily="50" charset="-128"/>
              <a:ea typeface="ＭＳ Ｐゴシック" panose="020B0600070205080204" pitchFamily="50" charset="-128"/>
            </a:endParaRPr>
          </a:p>
          <a:p>
            <a:pPr marL="0" indent="0">
              <a:lnSpc>
                <a:spcPct val="200000"/>
              </a:lnSpc>
              <a:buNone/>
            </a:pPr>
            <a:r>
              <a:rPr lang="ja-JP" altLang="en-US" b="1" dirty="0">
                <a:solidFill>
                  <a:srgbClr val="FF0000"/>
                </a:solidFill>
                <a:latin typeface="ＭＳ Ｐゴシック" panose="020B0600070205080204" pitchFamily="50" charset="-128"/>
                <a:ea typeface="ＭＳ Ｐゴシック" panose="020B0600070205080204" pitchFamily="50" charset="-128"/>
              </a:rPr>
              <a:t>　　　　　　　 </a:t>
            </a:r>
            <a:r>
              <a:rPr lang="ja-JP" altLang="en-US" b="1" dirty="0">
                <a:latin typeface="ＭＳ Ｐゴシック" panose="020B0600070205080204" pitchFamily="50" charset="-128"/>
                <a:ea typeface="ＭＳ Ｐゴシック" panose="020B0600070205080204" pitchFamily="50" charset="-128"/>
              </a:rPr>
              <a:t>１６</a:t>
            </a:r>
            <a:endParaRPr lang="en-US" altLang="ja-JP" b="1" dirty="0">
              <a:latin typeface="ＭＳ Ｐゴシック" panose="020B0600070205080204" pitchFamily="50" charset="-128"/>
              <a:ea typeface="ＭＳ Ｐゴシック" panose="020B0600070205080204" pitchFamily="50" charset="-128"/>
            </a:endParaRPr>
          </a:p>
          <a:p>
            <a:pPr marL="0" indent="0">
              <a:lnSpc>
                <a:spcPct val="200000"/>
              </a:lnSpc>
              <a:buNone/>
            </a:pPr>
            <a:r>
              <a:rPr lang="ja-JP" altLang="en-US" dirty="0">
                <a:latin typeface="ＭＳ Ｐゴシック" panose="020B0600070205080204" pitchFamily="50" charset="-128"/>
                <a:ea typeface="ＭＳ Ｐゴシック" panose="020B0600070205080204" pitchFamily="50" charset="-128"/>
              </a:rPr>
              <a:t>　２年で真水に</a:t>
            </a:r>
            <a:r>
              <a:rPr lang="ja-JP" altLang="en-US" b="1" dirty="0">
                <a:latin typeface="ＭＳ Ｐゴシック" panose="020B0600070205080204" pitchFamily="50" charset="-128"/>
                <a:ea typeface="ＭＳ Ｐゴシック" panose="020B0600070205080204" pitchFamily="50" charset="-128"/>
              </a:rPr>
              <a:t>置き換わる</a:t>
            </a:r>
            <a:endParaRPr lang="en-US" altLang="ja-JP" b="1" dirty="0">
              <a:latin typeface="ＭＳ Ｐゴシック" panose="020B0600070205080204" pitchFamily="50" charset="-128"/>
              <a:ea typeface="ＭＳ Ｐゴシック" panose="020B0600070205080204" pitchFamily="50" charset="-128"/>
            </a:endParaRPr>
          </a:p>
          <a:p>
            <a:pPr marL="0" indent="0">
              <a:lnSpc>
                <a:spcPct val="150000"/>
              </a:lnSpc>
              <a:buNone/>
            </a:pPr>
            <a:r>
              <a:rPr lang="ja-JP" altLang="en-US" dirty="0">
                <a:latin typeface="ＭＳ Ｐゴシック" panose="020B0600070205080204" pitchFamily="50" charset="-128"/>
                <a:ea typeface="ＭＳ Ｐゴシック" panose="020B0600070205080204" pitchFamily="50" charset="-128"/>
              </a:rPr>
              <a:t>　植物性プランクトンが</a:t>
            </a: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　　　　　　</a:t>
            </a:r>
            <a:r>
              <a:rPr lang="ja-JP" altLang="en-US" b="1" dirty="0">
                <a:latin typeface="ＭＳ Ｐゴシック" panose="020B0600070205080204" pitchFamily="50" charset="-128"/>
                <a:ea typeface="ＭＳ Ｐゴシック" panose="020B0600070205080204" pitchFamily="50" charset="-128"/>
              </a:rPr>
              <a:t>豊富</a:t>
            </a:r>
            <a:endParaRPr lang="en-US" altLang="ja-JP" b="1" dirty="0">
              <a:latin typeface="ＭＳ Ｐゴシック" panose="020B0600070205080204" pitchFamily="50" charset="-128"/>
              <a:ea typeface="ＭＳ Ｐゴシック" panose="020B0600070205080204" pitchFamily="50" charset="-128"/>
            </a:endParaRPr>
          </a:p>
          <a:p>
            <a:pPr marL="0" indent="0" algn="ctr">
              <a:lnSpc>
                <a:spcPct val="200000"/>
              </a:lnSpc>
              <a:buNone/>
            </a:pPr>
            <a:r>
              <a:rPr lang="ja-JP" altLang="en-US" dirty="0">
                <a:latin typeface="ＭＳ Ｐゴシック" panose="020B0600070205080204" pitchFamily="50" charset="-128"/>
                <a:ea typeface="ＭＳ Ｐゴシック" panose="020B0600070205080204" pitchFamily="50" charset="-128"/>
              </a:rPr>
              <a:t>向いている</a:t>
            </a:r>
            <a:endParaRPr lang="en-US" altLang="ja-JP" dirty="0">
              <a:latin typeface="ＭＳ Ｐゴシック" panose="020B0600070205080204" pitchFamily="50" charset="-128"/>
              <a:ea typeface="ＭＳ Ｐゴシック" panose="020B0600070205080204" pitchFamily="50" charset="-128"/>
            </a:endParaRPr>
          </a:p>
          <a:p>
            <a:pPr marL="0" indent="0" algn="ctr">
              <a:lnSpc>
                <a:spcPct val="200000"/>
              </a:lnSpc>
              <a:buNone/>
            </a:pPr>
            <a:r>
              <a:rPr lang="ja-JP" altLang="en-US" dirty="0">
                <a:latin typeface="ＭＳ Ｐゴシック" panose="020B0600070205080204" pitchFamily="50" charset="-128"/>
                <a:ea typeface="ＭＳ Ｐゴシック" panose="020B0600070205080204" pitchFamily="50" charset="-128"/>
              </a:rPr>
              <a:t>向いていない</a:t>
            </a:r>
            <a:endParaRPr lang="en-US" altLang="ja-JP" b="1" dirty="0">
              <a:latin typeface="ＭＳ Ｐゴシック" panose="020B0600070205080204" pitchFamily="50" charset="-128"/>
              <a:ea typeface="ＭＳ Ｐゴシック" panose="020B0600070205080204" pitchFamily="50" charset="-128"/>
            </a:endParaRPr>
          </a:p>
        </p:txBody>
      </p:sp>
      <p:sp>
        <p:nvSpPr>
          <p:cNvPr id="37893" name="テキスト プレースホルダー 6">
            <a:extLst>
              <a:ext uri="{FF2B5EF4-FFF2-40B4-BE49-F238E27FC236}">
                <a16:creationId xmlns:a16="http://schemas.microsoft.com/office/drawing/2014/main" id="{BD697498-C094-43E2-9AD5-2EAE13AF767A}"/>
              </a:ext>
            </a:extLst>
          </p:cNvPr>
          <p:cNvSpPr>
            <a:spLocks noGrp="1" noChangeArrowheads="1"/>
          </p:cNvSpPr>
          <p:nvPr>
            <p:ph type="body" sz="quarter" idx="3"/>
          </p:nvPr>
        </p:nvSpPr>
        <p:spPr>
          <a:xfrm>
            <a:off x="3403601" y="620714"/>
            <a:ext cx="3095625" cy="504825"/>
          </a:xfrm>
        </p:spPr>
        <p:txBody>
          <a:bodyPr>
            <a:normAutofit lnSpcReduction="10000"/>
          </a:bodyPr>
          <a:lstStyle/>
          <a:p>
            <a:pPr algn="ctr"/>
            <a:r>
              <a:rPr lang="ja-JP" altLang="en-US" dirty="0">
                <a:solidFill>
                  <a:srgbClr val="0070C0"/>
                </a:solidFill>
                <a:latin typeface="UD デジタル 教科書体 NP-B" panose="02020700000000000000" pitchFamily="18" charset="-128"/>
                <a:ea typeface="UD デジタル 教科書体 NP-B" panose="02020700000000000000" pitchFamily="18" charset="-128"/>
              </a:rPr>
              <a:t>東京湾</a:t>
            </a:r>
          </a:p>
        </p:txBody>
      </p:sp>
      <p:sp>
        <p:nvSpPr>
          <p:cNvPr id="37894" name="コンテンツ プレースホルダー 7">
            <a:extLst>
              <a:ext uri="{FF2B5EF4-FFF2-40B4-BE49-F238E27FC236}">
                <a16:creationId xmlns:a16="http://schemas.microsoft.com/office/drawing/2014/main" id="{9B668C1A-AC50-435A-B0E0-2067B01469DC}"/>
              </a:ext>
            </a:extLst>
          </p:cNvPr>
          <p:cNvSpPr>
            <a:spLocks noGrp="1" noChangeArrowheads="1"/>
          </p:cNvSpPr>
          <p:nvPr>
            <p:ph sz="quarter" idx="4"/>
          </p:nvPr>
        </p:nvSpPr>
        <p:spPr>
          <a:xfrm>
            <a:off x="6949440" y="981077"/>
            <a:ext cx="4731026" cy="5738812"/>
          </a:xfrm>
        </p:spPr>
        <p:txBody>
          <a:bodyPr>
            <a:normAutofit fontScale="85000" lnSpcReduction="20000"/>
          </a:bodyPr>
          <a:lstStyle/>
          <a:p>
            <a:pPr marL="0" indent="0" algn="ctr">
              <a:lnSpc>
                <a:spcPct val="150000"/>
              </a:lnSpc>
              <a:buNone/>
            </a:pPr>
            <a:r>
              <a:rPr lang="ja-JP" altLang="en-US" dirty="0">
                <a:latin typeface="ＭＳ Ｐゴシック" panose="020B0600070205080204" pitchFamily="50" charset="-128"/>
                <a:ea typeface="ＭＳ Ｐゴシック" panose="020B0600070205080204" pitchFamily="50" charset="-128"/>
              </a:rPr>
              <a:t>真っ青な</a:t>
            </a:r>
            <a:r>
              <a:rPr lang="ja-JP" altLang="en-US" b="1" dirty="0">
                <a:solidFill>
                  <a:srgbClr val="FF0066"/>
                </a:solidFill>
                <a:latin typeface="ＭＳ Ｐゴシック" panose="020B0600070205080204" pitchFamily="50" charset="-128"/>
                <a:ea typeface="ＭＳ Ｐゴシック" panose="020B0600070205080204" pitchFamily="50" charset="-128"/>
              </a:rPr>
              <a:t>透明な海</a:t>
            </a:r>
            <a:endParaRPr lang="en-US" altLang="ja-JP" b="1" dirty="0">
              <a:solidFill>
                <a:srgbClr val="FF0066"/>
              </a:solidFill>
              <a:latin typeface="ＭＳ Ｐゴシック" panose="020B0600070205080204" pitchFamily="50" charset="-128"/>
              <a:ea typeface="ＭＳ Ｐゴシック" panose="020B0600070205080204" pitchFamily="50" charset="-128"/>
            </a:endParaRPr>
          </a:p>
          <a:p>
            <a:pPr marL="0" indent="0" algn="ctr">
              <a:lnSpc>
                <a:spcPct val="200000"/>
              </a:lnSpc>
              <a:buNone/>
            </a:pPr>
            <a:r>
              <a:rPr lang="en-US" altLang="ja-JP" b="1" dirty="0">
                <a:solidFill>
                  <a:srgbClr val="FF0000"/>
                </a:solidFill>
                <a:latin typeface="ＭＳ Ｐゴシック" panose="020B0600070205080204" pitchFamily="50" charset="-128"/>
                <a:ea typeface="ＭＳ Ｐゴシック" panose="020B0600070205080204" pitchFamily="50" charset="-128"/>
              </a:rPr>
              <a:t>1</a:t>
            </a:r>
            <a:endParaRPr lang="en-US" altLang="ja-JP" dirty="0">
              <a:latin typeface="ＭＳ Ｐゴシック" panose="020B0600070205080204" pitchFamily="50" charset="-128"/>
              <a:ea typeface="ＭＳ Ｐゴシック" panose="020B0600070205080204" pitchFamily="50" charset="-128"/>
            </a:endParaRPr>
          </a:p>
          <a:p>
            <a:pPr marL="0" indent="0" algn="ctr">
              <a:lnSpc>
                <a:spcPct val="200000"/>
              </a:lnSpc>
              <a:buNone/>
            </a:pPr>
            <a:r>
              <a:rPr lang="ja-JP" altLang="en-US" dirty="0">
                <a:latin typeface="ＭＳ Ｐゴシック" panose="020B0600070205080204" pitchFamily="50" charset="-128"/>
                <a:ea typeface="ＭＳ Ｐゴシック" panose="020B0600070205080204" pitchFamily="50" charset="-128"/>
              </a:rPr>
              <a:t>大河は</a:t>
            </a:r>
            <a:r>
              <a:rPr lang="ja-JP" altLang="en-US" b="1" dirty="0">
                <a:latin typeface="ＭＳ Ｐゴシック" panose="020B0600070205080204" pitchFamily="50" charset="-128"/>
                <a:ea typeface="ＭＳ Ｐゴシック" panose="020B0600070205080204" pitchFamily="50" charset="-128"/>
              </a:rPr>
              <a:t>皆無</a:t>
            </a:r>
          </a:p>
          <a:p>
            <a:pPr marL="0" indent="0" algn="ctr">
              <a:lnSpc>
                <a:spcPct val="200000"/>
              </a:lnSpc>
              <a:buNone/>
            </a:pPr>
            <a:r>
              <a:rPr lang="ja-JP" altLang="en-US" dirty="0">
                <a:latin typeface="ＭＳ Ｐゴシック" panose="020B0600070205080204" pitchFamily="50" charset="-128"/>
                <a:ea typeface="ＭＳ Ｐゴシック" panose="020B0600070205080204" pitchFamily="50" charset="-128"/>
              </a:rPr>
              <a:t>　流入する真水は</a:t>
            </a:r>
            <a:r>
              <a:rPr lang="ja-JP" altLang="en-US" b="1" dirty="0">
                <a:latin typeface="ＭＳ Ｐゴシック" panose="020B0600070205080204" pitchFamily="50" charset="-128"/>
                <a:ea typeface="ＭＳ Ｐゴシック" panose="020B0600070205080204" pitchFamily="50" charset="-128"/>
              </a:rPr>
              <a:t>少ない</a:t>
            </a:r>
            <a:endParaRPr lang="en-US" altLang="ja-JP" b="1" dirty="0">
              <a:latin typeface="ＭＳ Ｐゴシック" panose="020B0600070205080204" pitchFamily="50" charset="-128"/>
              <a:ea typeface="ＭＳ Ｐゴシック" panose="020B0600070205080204" pitchFamily="50" charset="-128"/>
            </a:endParaRPr>
          </a:p>
          <a:p>
            <a:pPr marL="0" indent="0" algn="ctr">
              <a:lnSpc>
                <a:spcPct val="150000"/>
              </a:lnSpc>
              <a:buNone/>
            </a:pPr>
            <a:r>
              <a:rPr lang="ja-JP" altLang="en-US" dirty="0">
                <a:latin typeface="ＭＳ Ｐゴシック" panose="020B0600070205080204" pitchFamily="50" charset="-128"/>
                <a:ea typeface="ＭＳ Ｐゴシック" panose="020B0600070205080204" pitchFamily="50" charset="-128"/>
              </a:rPr>
              <a:t>植物性プランクトンが</a:t>
            </a:r>
            <a:endParaRPr lang="en-US" altLang="ja-JP" dirty="0">
              <a:latin typeface="ＭＳ Ｐゴシック" panose="020B0600070205080204" pitchFamily="50" charset="-128"/>
              <a:ea typeface="ＭＳ Ｐゴシック" panose="020B0600070205080204" pitchFamily="50" charset="-128"/>
            </a:endParaRPr>
          </a:p>
          <a:p>
            <a:pPr marL="0" indent="0" algn="ctr">
              <a:buNone/>
            </a:pPr>
            <a:r>
              <a:rPr lang="ja-JP" altLang="en-US" b="1" dirty="0">
                <a:latin typeface="ＭＳ Ｐゴシック" panose="020B0600070205080204" pitchFamily="50" charset="-128"/>
                <a:ea typeface="ＭＳ Ｐゴシック" panose="020B0600070205080204" pitchFamily="50" charset="-128"/>
              </a:rPr>
              <a:t>少ない</a:t>
            </a:r>
            <a:endParaRPr lang="en-US" altLang="ja-JP" b="1" dirty="0">
              <a:latin typeface="ＭＳ Ｐゴシック" panose="020B0600070205080204" pitchFamily="50" charset="-128"/>
              <a:ea typeface="ＭＳ Ｐゴシック" panose="020B0600070205080204" pitchFamily="50" charset="-128"/>
            </a:endParaRPr>
          </a:p>
          <a:p>
            <a:pPr marL="0" indent="0" algn="ctr">
              <a:lnSpc>
                <a:spcPct val="200000"/>
              </a:lnSpc>
              <a:buNone/>
            </a:pPr>
            <a:r>
              <a:rPr lang="ja-JP" altLang="en-US" dirty="0">
                <a:latin typeface="ＭＳ Ｐゴシック" panose="020B0600070205080204" pitchFamily="50" charset="-128"/>
                <a:ea typeface="ＭＳ Ｐゴシック" panose="020B0600070205080204" pitchFamily="50" charset="-128"/>
              </a:rPr>
              <a:t>向いていない</a:t>
            </a:r>
            <a:endParaRPr lang="en-US" altLang="ja-JP" dirty="0">
              <a:latin typeface="ＭＳ Ｐゴシック" panose="020B0600070205080204" pitchFamily="50" charset="-128"/>
              <a:ea typeface="ＭＳ Ｐゴシック" panose="020B0600070205080204" pitchFamily="50" charset="-128"/>
            </a:endParaRPr>
          </a:p>
          <a:p>
            <a:pPr marL="0" indent="0" algn="ctr">
              <a:lnSpc>
                <a:spcPct val="200000"/>
              </a:lnSpc>
              <a:buNone/>
            </a:pPr>
            <a:r>
              <a:rPr lang="ja-JP" altLang="en-US" dirty="0">
                <a:latin typeface="ＭＳ Ｐゴシック" panose="020B0600070205080204" pitchFamily="50" charset="-128"/>
                <a:ea typeface="ＭＳ Ｐゴシック" panose="020B0600070205080204" pitchFamily="50" charset="-128"/>
              </a:rPr>
              <a:t>向いている（餌の管理容易）</a:t>
            </a:r>
          </a:p>
          <a:p>
            <a:pPr marL="0" indent="0">
              <a:buNone/>
            </a:pPr>
            <a:endParaRPr lang="ja-JP" altLang="en-US" b="1" dirty="0"/>
          </a:p>
        </p:txBody>
      </p:sp>
      <p:sp>
        <p:nvSpPr>
          <p:cNvPr id="9" name="テキスト プレースホルダー 6">
            <a:extLst>
              <a:ext uri="{FF2B5EF4-FFF2-40B4-BE49-F238E27FC236}">
                <a16:creationId xmlns:a16="http://schemas.microsoft.com/office/drawing/2014/main" id="{DB4DBE67-6314-415E-B326-2FF52A3F7D29}"/>
              </a:ext>
            </a:extLst>
          </p:cNvPr>
          <p:cNvSpPr txBox="1">
            <a:spLocks/>
          </p:cNvSpPr>
          <p:nvPr/>
        </p:nvSpPr>
        <p:spPr>
          <a:xfrm>
            <a:off x="7825948" y="620714"/>
            <a:ext cx="3097213" cy="504825"/>
          </a:xfrm>
          <a:prstGeom prst="rect">
            <a:avLst/>
          </a:prstGeom>
        </p:spPr>
        <p:txBody>
          <a:bodyPr anchor="b"/>
          <a:lstStyle>
            <a:lvl1pPr marL="0" indent="0" algn="l" rtl="0" eaLnBrk="0" fontAlgn="base" hangingPunct="0">
              <a:spcBef>
                <a:spcPct val="20000"/>
              </a:spcBef>
              <a:spcAft>
                <a:spcPct val="0"/>
              </a:spcAft>
              <a:buNone/>
              <a:defRPr kumimoji="1" sz="2400" b="1">
                <a:solidFill>
                  <a:schemeClr val="tx1"/>
                </a:solidFill>
                <a:latin typeface="+mn-lt"/>
                <a:ea typeface="+mn-ea"/>
                <a:cs typeface="+mn-cs"/>
              </a:defRPr>
            </a:lvl1pPr>
            <a:lvl2pPr marL="457200" indent="0" algn="l" rtl="0" eaLnBrk="0" fontAlgn="base" hangingPunct="0">
              <a:spcBef>
                <a:spcPct val="20000"/>
              </a:spcBef>
              <a:spcAft>
                <a:spcPct val="0"/>
              </a:spcAft>
              <a:buNone/>
              <a:defRPr kumimoji="1" sz="2000" b="1">
                <a:solidFill>
                  <a:schemeClr val="tx1"/>
                </a:solidFill>
                <a:latin typeface="+mn-lt"/>
                <a:ea typeface="+mn-ea"/>
              </a:defRPr>
            </a:lvl2pPr>
            <a:lvl3pPr marL="914400" indent="0" algn="l" rtl="0" eaLnBrk="0" fontAlgn="base" hangingPunct="0">
              <a:spcBef>
                <a:spcPct val="20000"/>
              </a:spcBef>
              <a:spcAft>
                <a:spcPct val="0"/>
              </a:spcAft>
              <a:buNone/>
              <a:defRPr kumimoji="1" sz="1800" b="1">
                <a:solidFill>
                  <a:schemeClr val="tx1"/>
                </a:solidFill>
                <a:latin typeface="+mn-lt"/>
                <a:ea typeface="+mn-ea"/>
              </a:defRPr>
            </a:lvl3pPr>
            <a:lvl4pPr marL="1371600" indent="0" algn="l" rtl="0" eaLnBrk="0" fontAlgn="base" hangingPunct="0">
              <a:spcBef>
                <a:spcPct val="20000"/>
              </a:spcBef>
              <a:spcAft>
                <a:spcPct val="0"/>
              </a:spcAft>
              <a:buNone/>
              <a:defRPr kumimoji="1" sz="1600" b="1">
                <a:solidFill>
                  <a:schemeClr val="tx1"/>
                </a:solidFill>
                <a:latin typeface="+mn-lt"/>
                <a:ea typeface="+mn-ea"/>
              </a:defRPr>
            </a:lvl4pPr>
            <a:lvl5pPr marL="1828800" indent="0" algn="l" rtl="0" eaLnBrk="0" fontAlgn="base" hangingPunct="0">
              <a:spcBef>
                <a:spcPct val="20000"/>
              </a:spcBef>
              <a:spcAft>
                <a:spcPct val="0"/>
              </a:spcAft>
              <a:buNone/>
              <a:defRPr kumimoji="1" sz="1600" b="1">
                <a:solidFill>
                  <a:schemeClr val="tx1"/>
                </a:solidFill>
                <a:latin typeface="+mn-lt"/>
                <a:ea typeface="+mn-ea"/>
              </a:defRPr>
            </a:lvl5pPr>
            <a:lvl6pPr marL="2286000" indent="0" algn="l" rtl="0" fontAlgn="base">
              <a:spcBef>
                <a:spcPct val="20000"/>
              </a:spcBef>
              <a:spcAft>
                <a:spcPct val="0"/>
              </a:spcAft>
              <a:buNone/>
              <a:defRPr kumimoji="1" sz="1600" b="1">
                <a:solidFill>
                  <a:schemeClr val="tx1"/>
                </a:solidFill>
                <a:latin typeface="+mn-lt"/>
                <a:ea typeface="+mn-ea"/>
              </a:defRPr>
            </a:lvl6pPr>
            <a:lvl7pPr marL="2743200" indent="0" algn="l" rtl="0" fontAlgn="base">
              <a:spcBef>
                <a:spcPct val="20000"/>
              </a:spcBef>
              <a:spcAft>
                <a:spcPct val="0"/>
              </a:spcAft>
              <a:buNone/>
              <a:defRPr kumimoji="1" sz="1600" b="1">
                <a:solidFill>
                  <a:schemeClr val="tx1"/>
                </a:solidFill>
                <a:latin typeface="+mn-lt"/>
                <a:ea typeface="+mn-ea"/>
              </a:defRPr>
            </a:lvl7pPr>
            <a:lvl8pPr marL="3200400" indent="0" algn="l" rtl="0" fontAlgn="base">
              <a:spcBef>
                <a:spcPct val="20000"/>
              </a:spcBef>
              <a:spcAft>
                <a:spcPct val="0"/>
              </a:spcAft>
              <a:buNone/>
              <a:defRPr kumimoji="1" sz="1600" b="1">
                <a:solidFill>
                  <a:schemeClr val="tx1"/>
                </a:solidFill>
                <a:latin typeface="+mn-lt"/>
                <a:ea typeface="+mn-ea"/>
              </a:defRPr>
            </a:lvl8pPr>
            <a:lvl9pPr marL="3657600" indent="0" algn="l" rtl="0" fontAlgn="base">
              <a:spcBef>
                <a:spcPct val="20000"/>
              </a:spcBef>
              <a:spcAft>
                <a:spcPct val="0"/>
              </a:spcAft>
              <a:buNone/>
              <a:defRPr kumimoji="1" sz="1600" b="1">
                <a:solidFill>
                  <a:schemeClr val="tx1"/>
                </a:solidFill>
                <a:latin typeface="+mn-lt"/>
                <a:ea typeface="+mn-ea"/>
              </a:defRPr>
            </a:lvl9pPr>
          </a:lstStyle>
          <a:p>
            <a:pPr algn="ctr">
              <a:defRPr/>
            </a:pPr>
            <a:r>
              <a:rPr lang="ja-JP" altLang="en-US" kern="0" dirty="0">
                <a:solidFill>
                  <a:srgbClr val="0070C0"/>
                </a:solidFill>
                <a:latin typeface="UD デジタル 教科書体 NP-B" panose="02020700000000000000" pitchFamily="18" charset="-128"/>
                <a:ea typeface="UD デジタル 教科書体 NP-B" panose="02020700000000000000" pitchFamily="18" charset="-128"/>
              </a:rPr>
              <a:t>鹿児島湾（錦江湾）</a:t>
            </a:r>
          </a:p>
        </p:txBody>
      </p:sp>
    </p:spTree>
    <p:extLst>
      <p:ext uri="{BB962C8B-B14F-4D97-AF65-F5344CB8AC3E}">
        <p14:creationId xmlns:p14="http://schemas.microsoft.com/office/powerpoint/2010/main" val="3407601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a:extLst>
              <a:ext uri="{FF2B5EF4-FFF2-40B4-BE49-F238E27FC236}">
                <a16:creationId xmlns:a16="http://schemas.microsoft.com/office/drawing/2014/main" id="{01318051-1278-4777-9FF5-AD4D44667DA6}"/>
              </a:ext>
            </a:extLst>
          </p:cNvPr>
          <p:cNvSpPr>
            <a:spLocks noGrp="1" noChangeArrowheads="1"/>
          </p:cNvSpPr>
          <p:nvPr>
            <p:ph type="title"/>
          </p:nvPr>
        </p:nvSpPr>
        <p:spPr/>
        <p:txBody>
          <a:bodyPr anchor="t"/>
          <a:lstStyle/>
          <a:p>
            <a:pPr algn="ctr"/>
            <a:r>
              <a:rPr lang="ja-JP" altLang="en-US" sz="3200" b="1" dirty="0">
                <a:solidFill>
                  <a:srgbClr val="002060"/>
                </a:solidFill>
                <a:latin typeface="ＭＳ Ｐゴシック" panose="020B0600070205080204" pitchFamily="50" charset="-128"/>
                <a:ea typeface="ＭＳ Ｐゴシック" panose="020B0600070205080204" pitchFamily="50" charset="-128"/>
              </a:rPr>
              <a:t>海から森へ</a:t>
            </a:r>
          </a:p>
        </p:txBody>
      </p:sp>
      <p:sp>
        <p:nvSpPr>
          <p:cNvPr id="41987" name="コンテンツ プレースホルダー 2">
            <a:extLst>
              <a:ext uri="{FF2B5EF4-FFF2-40B4-BE49-F238E27FC236}">
                <a16:creationId xmlns:a16="http://schemas.microsoft.com/office/drawing/2014/main" id="{6F6138C6-6FB6-44EB-8B77-76650CBC312B}"/>
              </a:ext>
            </a:extLst>
          </p:cNvPr>
          <p:cNvSpPr>
            <a:spLocks noGrp="1" noChangeArrowheads="1"/>
          </p:cNvSpPr>
          <p:nvPr>
            <p:ph idx="1"/>
          </p:nvPr>
        </p:nvSpPr>
        <p:spPr>
          <a:xfrm>
            <a:off x="575733" y="836613"/>
            <a:ext cx="11243734" cy="3051175"/>
          </a:xfrm>
        </p:spPr>
        <p:txBody>
          <a:bodyPr/>
          <a:lstStyle/>
          <a:p>
            <a:pPr marL="0" indent="0">
              <a:lnSpc>
                <a:spcPct val="150000"/>
              </a:lnSpc>
              <a:buNone/>
            </a:pPr>
            <a:r>
              <a:rPr lang="ja-JP" altLang="en-US" dirty="0">
                <a:latin typeface="ＭＳ Ｐゴシック" panose="020B0600070205080204" pitchFamily="50" charset="-128"/>
                <a:ea typeface="ＭＳ Ｐゴシック" panose="020B0600070205080204" pitchFamily="50" charset="-128"/>
              </a:rPr>
              <a:t>森から川</a:t>
            </a: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海に向かう</a:t>
            </a:r>
            <a:r>
              <a:rPr lang="ja-JP" altLang="en-US" b="1" dirty="0">
                <a:solidFill>
                  <a:srgbClr val="FF3300"/>
                </a:solidFill>
                <a:latin typeface="UD デジタル 教科書体 NP-B" panose="02020700000000000000" pitchFamily="18" charset="-128"/>
                <a:ea typeface="UD デジタル 教科書体 NP-B" panose="02020700000000000000" pitchFamily="18" charset="-128"/>
              </a:rPr>
              <a:t>だけではない</a:t>
            </a:r>
            <a:r>
              <a:rPr lang="ja-JP" altLang="en-US" dirty="0">
                <a:latin typeface="ＭＳ Ｐゴシック" panose="020B0600070205080204" pitchFamily="50" charset="-128"/>
                <a:ea typeface="ＭＳ Ｐゴシック" panose="020B0600070205080204" pitchFamily="50" charset="-128"/>
              </a:rPr>
              <a:t>物質の流れ。</a:t>
            </a:r>
            <a:endParaRPr lang="en-US" altLang="ja-JP" dirty="0">
              <a:latin typeface="ＭＳ Ｐゴシック" panose="020B0600070205080204" pitchFamily="50" charset="-128"/>
              <a:ea typeface="ＭＳ Ｐゴシック" panose="020B0600070205080204" pitchFamily="50" charset="-128"/>
            </a:endParaRPr>
          </a:p>
          <a:p>
            <a:pPr marL="0" indent="0">
              <a:lnSpc>
                <a:spcPct val="150000"/>
              </a:lnSpc>
              <a:buNone/>
            </a:pPr>
            <a:r>
              <a:rPr lang="ja-JP" altLang="en-US" dirty="0">
                <a:latin typeface="ＭＳ Ｐゴシック" panose="020B0600070205080204" pitchFamily="50" charset="-128"/>
                <a:ea typeface="ＭＳ Ｐゴシック" panose="020B0600070205080204" pitchFamily="50" charset="-128"/>
              </a:rPr>
              <a:t>栄養は森から海に一方的に流れ去ってしまうだけではなく、</a:t>
            </a:r>
            <a:endParaRPr lang="en-US" altLang="ja-JP" dirty="0">
              <a:latin typeface="ＭＳ Ｐゴシック" panose="020B0600070205080204" pitchFamily="50" charset="-128"/>
              <a:ea typeface="ＭＳ Ｐゴシック" panose="020B0600070205080204" pitchFamily="50" charset="-128"/>
            </a:endParaRPr>
          </a:p>
          <a:p>
            <a:pPr marL="0" indent="0">
              <a:lnSpc>
                <a:spcPct val="150000"/>
              </a:lnSpc>
              <a:buNone/>
            </a:pPr>
            <a:r>
              <a:rPr lang="ja-JP" altLang="en-US" dirty="0">
                <a:latin typeface="ＭＳ Ｐゴシック" panose="020B0600070205080204" pitchFamily="50" charset="-128"/>
                <a:ea typeface="ＭＳ Ｐゴシック" panose="020B0600070205080204" pitchFamily="50" charset="-128"/>
              </a:rPr>
              <a:t>サケ・マス類の遡上や、ワシ、クマ、キツネなどがサケなどを捕食し、海の栄養は川の上流へと運搬される。</a:t>
            </a:r>
            <a:endParaRPr lang="en-US" altLang="ja-JP" dirty="0">
              <a:latin typeface="ＭＳ Ｐゴシック" panose="020B0600070205080204" pitchFamily="50" charset="-128"/>
              <a:ea typeface="ＭＳ Ｐゴシック" panose="020B0600070205080204" pitchFamily="50" charset="-128"/>
            </a:endParaRPr>
          </a:p>
          <a:p>
            <a:pPr marL="0" indent="0">
              <a:lnSpc>
                <a:spcPct val="150000"/>
              </a:lnSpc>
              <a:buNone/>
            </a:pPr>
            <a:endParaRPr lang="ja-JP" altLang="en-US" dirty="0"/>
          </a:p>
        </p:txBody>
      </p:sp>
      <p:pic>
        <p:nvPicPr>
          <p:cNvPr id="41988" name="図 3">
            <a:extLst>
              <a:ext uri="{FF2B5EF4-FFF2-40B4-BE49-F238E27FC236}">
                <a16:creationId xmlns:a16="http://schemas.microsoft.com/office/drawing/2014/main" id="{CD9E4961-9A39-4B54-B1B9-C3D5C3832F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6338" y="3806825"/>
            <a:ext cx="141605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図 5">
            <a:extLst>
              <a:ext uri="{FF2B5EF4-FFF2-40B4-BE49-F238E27FC236}">
                <a16:creationId xmlns:a16="http://schemas.microsoft.com/office/drawing/2014/main" id="{461B64AF-F867-42B1-A965-2F8B70556F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58100" y="4250532"/>
            <a:ext cx="3460750"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ソース画像を表示">
            <a:extLst>
              <a:ext uri="{FF2B5EF4-FFF2-40B4-BE49-F238E27FC236}">
                <a16:creationId xmlns:a16="http://schemas.microsoft.com/office/drawing/2014/main" id="{7372DD5B-5EA3-41AA-8F95-EFBD828CB1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2627" y="4090756"/>
            <a:ext cx="4224867" cy="2805576"/>
          </a:xfrm>
          <a:prstGeom prst="rect">
            <a:avLst/>
          </a:prstGeom>
          <a:noFill/>
          <a:extLst>
            <a:ext uri="{909E8E84-426E-40DD-AFC4-6F175D3DCCD1}">
              <a14:hiddenFill xmlns:a14="http://schemas.microsoft.com/office/drawing/2010/main">
                <a:solidFill>
                  <a:srgbClr val="FFFFFF"/>
                </a:solidFill>
              </a14:hiddenFill>
            </a:ext>
          </a:extLst>
        </p:spPr>
      </p:pic>
      <p:pic>
        <p:nvPicPr>
          <p:cNvPr id="41991" name="図 6">
            <a:extLst>
              <a:ext uri="{FF2B5EF4-FFF2-40B4-BE49-F238E27FC236}">
                <a16:creationId xmlns:a16="http://schemas.microsoft.com/office/drawing/2014/main" id="{B4FC2C85-C6F9-48A1-8A2B-469DD9DDFB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551689"/>
            <a:ext cx="2584186" cy="194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30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コンテンツ プレースホルダー 2">
            <a:extLst>
              <a:ext uri="{FF2B5EF4-FFF2-40B4-BE49-F238E27FC236}">
                <a16:creationId xmlns:a16="http://schemas.microsoft.com/office/drawing/2014/main" id="{5BD23C1D-A2F5-4DAE-9910-F8A30C88F44F}"/>
              </a:ext>
            </a:extLst>
          </p:cNvPr>
          <p:cNvSpPr>
            <a:spLocks noGrp="1" noChangeArrowheads="1"/>
          </p:cNvSpPr>
          <p:nvPr>
            <p:ph idx="1"/>
          </p:nvPr>
        </p:nvSpPr>
        <p:spPr>
          <a:xfrm>
            <a:off x="1001864" y="246491"/>
            <a:ext cx="10392355" cy="6361044"/>
          </a:xfrm>
        </p:spPr>
        <p:txBody>
          <a:bodyPr>
            <a:normAutofit/>
          </a:bodyPr>
          <a:lstStyle/>
          <a:p>
            <a:pPr marL="0" indent="0">
              <a:lnSpc>
                <a:spcPct val="150000"/>
              </a:lnSpc>
              <a:buNone/>
            </a:pPr>
            <a:r>
              <a:rPr lang="ja-JP" altLang="en-US" dirty="0">
                <a:solidFill>
                  <a:srgbClr val="002060"/>
                </a:solidFill>
              </a:rPr>
              <a:t>　　　　　　</a:t>
            </a:r>
            <a:r>
              <a:rPr lang="ja-JP" altLang="en-US" sz="3200" b="1" dirty="0">
                <a:solidFill>
                  <a:srgbClr val="002060"/>
                </a:solidFill>
                <a:latin typeface="ＭＳ Ｐゴシック" panose="020B0600070205080204" pitchFamily="50" charset="-128"/>
                <a:ea typeface="ＭＳ Ｐゴシック" panose="020B0600070205080204" pitchFamily="50" charset="-128"/>
              </a:rPr>
              <a:t>持続可能な社会のキーワードは「</a:t>
            </a:r>
            <a:r>
              <a:rPr lang="ja-JP" altLang="en-US" sz="3200" b="1" dirty="0">
                <a:solidFill>
                  <a:srgbClr val="FF0066"/>
                </a:solidFill>
                <a:latin typeface="ＭＳ Ｐゴシック" panose="020B0600070205080204" pitchFamily="50" charset="-128"/>
                <a:ea typeface="ＭＳ Ｐゴシック" panose="020B0600070205080204" pitchFamily="50" charset="-128"/>
              </a:rPr>
              <a:t>循環</a:t>
            </a:r>
            <a:r>
              <a:rPr lang="ja-JP" altLang="en-US" sz="3200" b="1" dirty="0">
                <a:solidFill>
                  <a:srgbClr val="002060"/>
                </a:solidFill>
                <a:latin typeface="ＭＳ Ｐゴシック" panose="020B0600070205080204" pitchFamily="50" charset="-128"/>
                <a:ea typeface="ＭＳ Ｐゴシック" panose="020B0600070205080204" pitchFamily="50" charset="-128"/>
              </a:rPr>
              <a:t>」</a:t>
            </a:r>
            <a:endParaRPr lang="en-US" altLang="ja-JP" sz="3200" b="1" dirty="0">
              <a:solidFill>
                <a:srgbClr val="002060"/>
              </a:solidFill>
              <a:latin typeface="ＭＳ Ｐゴシック" panose="020B0600070205080204" pitchFamily="50" charset="-128"/>
              <a:ea typeface="ＭＳ Ｐゴシック" panose="020B0600070205080204" pitchFamily="50" charset="-128"/>
            </a:endParaRPr>
          </a:p>
          <a:p>
            <a:pPr marL="0" indent="0">
              <a:lnSpc>
                <a:spcPct val="150000"/>
              </a:lnSpc>
              <a:buNone/>
            </a:pPr>
            <a:endParaRPr lang="en-US" altLang="ja-JP" dirty="0">
              <a:solidFill>
                <a:srgbClr val="002060"/>
              </a:solidFill>
              <a:latin typeface="ＭＳ Ｐゴシック" panose="020B0600070205080204" pitchFamily="50" charset="-128"/>
              <a:ea typeface="ＭＳ Ｐゴシック" panose="020B0600070205080204" pitchFamily="50" charset="-128"/>
            </a:endParaRPr>
          </a:p>
          <a:p>
            <a:pPr marL="0" indent="0">
              <a:lnSpc>
                <a:spcPct val="150000"/>
              </a:lnSpc>
              <a:buNone/>
            </a:pPr>
            <a:r>
              <a:rPr lang="ja-JP" altLang="en-US" dirty="0">
                <a:solidFill>
                  <a:srgbClr val="002060"/>
                </a:solidFill>
                <a:latin typeface="ＭＳ Ｐゴシック" panose="020B0600070205080204" pitchFamily="50" charset="-128"/>
                <a:ea typeface="ＭＳ Ｐゴシック" panose="020B0600070205080204" pitchFamily="50" charset="-128"/>
              </a:rPr>
              <a:t>①</a:t>
            </a:r>
            <a:r>
              <a:rPr lang="ja-JP" altLang="en-US" dirty="0">
                <a:solidFill>
                  <a:srgbClr val="002060"/>
                </a:solidFill>
                <a:latin typeface="UD デジタル 教科書体 NP-B" panose="02020700000000000000" pitchFamily="18" charset="-128"/>
                <a:ea typeface="UD デジタル 教科書体 NP-B" panose="02020700000000000000" pitchFamily="18" charset="-128"/>
              </a:rPr>
              <a:t>森の循環</a:t>
            </a:r>
            <a:r>
              <a:rPr lang="ja-JP" altLang="en-US" dirty="0">
                <a:solidFill>
                  <a:srgbClr val="002060"/>
                </a:solidFill>
                <a:latin typeface="ＭＳ Ｐゴシック" panose="020B0600070205080204" pitchFamily="50" charset="-128"/>
                <a:ea typeface="ＭＳ Ｐゴシック" panose="020B0600070205080204" pitchFamily="50" charset="-128"/>
              </a:rPr>
              <a:t>・・・</a:t>
            </a:r>
            <a:r>
              <a:rPr lang="en-US" altLang="ja-JP" dirty="0">
                <a:solidFill>
                  <a:srgbClr val="002060"/>
                </a:solidFill>
                <a:latin typeface="ＭＳ Ｐゴシック" panose="020B0600070205080204" pitchFamily="50" charset="-128"/>
                <a:ea typeface="ＭＳ Ｐゴシック" panose="020B0600070205080204" pitchFamily="50" charset="-128"/>
              </a:rPr>
              <a:t>34</a:t>
            </a:r>
            <a:r>
              <a:rPr lang="ja-JP" altLang="en-US" dirty="0">
                <a:solidFill>
                  <a:srgbClr val="002060"/>
                </a:solidFill>
                <a:latin typeface="ＭＳ Ｐゴシック" panose="020B0600070205080204" pitchFamily="50" charset="-128"/>
                <a:ea typeface="ＭＳ Ｐゴシック" panose="020B0600070205080204" pitchFamily="50" charset="-128"/>
              </a:rPr>
              <a:t>か所の薪山（木の育つ</a:t>
            </a:r>
            <a:r>
              <a:rPr lang="ja-JP" altLang="en-US" b="1" dirty="0">
                <a:solidFill>
                  <a:srgbClr val="002060"/>
                </a:solidFill>
                <a:latin typeface="ＭＳ Ｐゴシック" panose="020B0600070205080204" pitchFamily="50" charset="-128"/>
                <a:ea typeface="ＭＳ Ｐゴシック" panose="020B0600070205080204" pitchFamily="50" charset="-128"/>
              </a:rPr>
              <a:t>時間</a:t>
            </a:r>
            <a:r>
              <a:rPr lang="ja-JP" altLang="en-US" dirty="0">
                <a:solidFill>
                  <a:srgbClr val="002060"/>
                </a:solidFill>
                <a:latin typeface="ＭＳ Ｐゴシック" panose="020B0600070205080204" pitchFamily="50" charset="-128"/>
                <a:ea typeface="ＭＳ Ｐゴシック" panose="020B0600070205080204" pitchFamily="50" charset="-128"/>
              </a:rPr>
              <a:t>、ワラビ　、キノコ）</a:t>
            </a:r>
            <a:endParaRPr lang="en-US" altLang="ja-JP" dirty="0">
              <a:solidFill>
                <a:srgbClr val="002060"/>
              </a:solidFill>
              <a:latin typeface="ＭＳ Ｐゴシック" panose="020B0600070205080204" pitchFamily="50" charset="-128"/>
              <a:ea typeface="ＭＳ Ｐゴシック" panose="020B0600070205080204" pitchFamily="50" charset="-128"/>
            </a:endParaRPr>
          </a:p>
          <a:p>
            <a:pPr marL="0" indent="0">
              <a:lnSpc>
                <a:spcPct val="150000"/>
              </a:lnSpc>
              <a:buNone/>
            </a:pPr>
            <a:r>
              <a:rPr lang="ja-JP" altLang="en-US" dirty="0">
                <a:solidFill>
                  <a:srgbClr val="002060"/>
                </a:solidFill>
                <a:latin typeface="ＭＳ Ｐゴシック" panose="020B0600070205080204" pitchFamily="50" charset="-128"/>
                <a:ea typeface="ＭＳ Ｐゴシック" panose="020B0600070205080204" pitchFamily="50" charset="-128"/>
              </a:rPr>
              <a:t>　　　　　　　　　　</a:t>
            </a:r>
            <a:r>
              <a:rPr lang="ja-JP" altLang="en-US" dirty="0">
                <a:solidFill>
                  <a:srgbClr val="002060"/>
                </a:solidFill>
                <a:latin typeface="UD デジタル 教科書体 NP-B" panose="02020700000000000000" pitchFamily="18" charset="-128"/>
                <a:ea typeface="UD デジタル 教科書体 NP-B" panose="02020700000000000000" pitchFamily="18" charset="-128"/>
              </a:rPr>
              <a:t>森の多様性に生かされた暮らし</a:t>
            </a:r>
            <a:endParaRPr lang="en-US" altLang="ja-JP" dirty="0">
              <a:solidFill>
                <a:srgbClr val="002060"/>
              </a:solidFill>
              <a:latin typeface="UD デジタル 教科書体 NP-B" panose="02020700000000000000" pitchFamily="18" charset="-128"/>
              <a:ea typeface="UD デジタル 教科書体 NP-B" panose="02020700000000000000" pitchFamily="18" charset="-128"/>
            </a:endParaRPr>
          </a:p>
          <a:p>
            <a:pPr marL="0" indent="0">
              <a:lnSpc>
                <a:spcPct val="150000"/>
              </a:lnSpc>
              <a:buNone/>
            </a:pPr>
            <a:endParaRPr lang="en-US" altLang="ja-JP" b="1" dirty="0">
              <a:solidFill>
                <a:srgbClr val="002060"/>
              </a:solidFill>
              <a:latin typeface="ＭＳ Ｐゴシック" panose="020B0600070205080204" pitchFamily="50" charset="-128"/>
              <a:ea typeface="ＭＳ Ｐゴシック" panose="020B0600070205080204" pitchFamily="50" charset="-128"/>
            </a:endParaRPr>
          </a:p>
          <a:p>
            <a:pPr marL="0" indent="0">
              <a:lnSpc>
                <a:spcPct val="150000"/>
              </a:lnSpc>
              <a:buNone/>
            </a:pPr>
            <a:r>
              <a:rPr lang="ja-JP" altLang="en-US" dirty="0">
                <a:solidFill>
                  <a:srgbClr val="002060"/>
                </a:solidFill>
                <a:latin typeface="ＭＳ Ｐゴシック" panose="020B0600070205080204" pitchFamily="50" charset="-128"/>
                <a:ea typeface="ＭＳ Ｐゴシック" panose="020B0600070205080204" pitchFamily="50" charset="-128"/>
              </a:rPr>
              <a:t>②</a:t>
            </a:r>
            <a:r>
              <a:rPr lang="ja-JP" altLang="en-US" dirty="0">
                <a:solidFill>
                  <a:srgbClr val="002060"/>
                </a:solidFill>
                <a:latin typeface="UD デジタル 教科書体 NP-B" panose="02020700000000000000" pitchFamily="18" charset="-128"/>
                <a:ea typeface="UD デジタル 教科書体 NP-B" panose="02020700000000000000" pitchFamily="18" charset="-128"/>
              </a:rPr>
              <a:t>海と山の循環</a:t>
            </a:r>
            <a:r>
              <a:rPr lang="ja-JP" altLang="en-US" dirty="0">
                <a:solidFill>
                  <a:srgbClr val="002060"/>
                </a:solidFill>
                <a:latin typeface="ＭＳ Ｐゴシック" panose="020B0600070205080204" pitchFamily="50" charset="-128"/>
                <a:ea typeface="ＭＳ Ｐゴシック" panose="020B0600070205080204" pitchFamily="50" charset="-128"/>
              </a:rPr>
              <a:t>・・山の</a:t>
            </a:r>
            <a:r>
              <a:rPr lang="ja-JP" altLang="en-US" b="1" dirty="0">
                <a:solidFill>
                  <a:srgbClr val="002060"/>
                </a:solidFill>
                <a:latin typeface="ＭＳ Ｐゴシック" panose="020B0600070205080204" pitchFamily="50" charset="-128"/>
                <a:ea typeface="ＭＳ Ｐゴシック" panose="020B0600070205080204" pitchFamily="50" charset="-128"/>
              </a:rPr>
              <a:t>エネルギー</a:t>
            </a:r>
            <a:r>
              <a:rPr lang="ja-JP" altLang="en-US" dirty="0">
                <a:solidFill>
                  <a:srgbClr val="002060"/>
                </a:solidFill>
                <a:latin typeface="ＭＳ Ｐゴシック" panose="020B0600070205080204" pitchFamily="50" charset="-128"/>
                <a:ea typeface="ＭＳ Ｐゴシック" panose="020B0600070205080204" pitchFamily="50" charset="-128"/>
              </a:rPr>
              <a:t>（薪）と海の産物（</a:t>
            </a:r>
            <a:r>
              <a:rPr lang="ja-JP" altLang="en-US" b="1" dirty="0">
                <a:solidFill>
                  <a:srgbClr val="002060"/>
                </a:solidFill>
                <a:latin typeface="ＭＳ Ｐゴシック" panose="020B0600070205080204" pitchFamily="50" charset="-128"/>
                <a:ea typeface="ＭＳ Ｐゴシック" panose="020B0600070205080204" pitchFamily="50" charset="-128"/>
              </a:rPr>
              <a:t>塩</a:t>
            </a:r>
            <a:r>
              <a:rPr lang="ja-JP" altLang="en-US" dirty="0">
                <a:solidFill>
                  <a:srgbClr val="002060"/>
                </a:solidFill>
                <a:latin typeface="ＭＳ Ｐゴシック" panose="020B0600070205080204" pitchFamily="50" charset="-128"/>
                <a:ea typeface="ＭＳ Ｐゴシック" panose="020B0600070205080204" pitchFamily="50" charset="-128"/>
              </a:rPr>
              <a:t>）、</a:t>
            </a:r>
            <a:endParaRPr lang="en-US" altLang="ja-JP" dirty="0">
              <a:solidFill>
                <a:srgbClr val="002060"/>
              </a:solidFill>
              <a:latin typeface="ＭＳ Ｐゴシック" panose="020B0600070205080204" pitchFamily="50" charset="-128"/>
              <a:ea typeface="ＭＳ Ｐゴシック" panose="020B0600070205080204" pitchFamily="50" charset="-128"/>
            </a:endParaRPr>
          </a:p>
          <a:p>
            <a:pPr marL="0" indent="0">
              <a:lnSpc>
                <a:spcPct val="150000"/>
              </a:lnSpc>
              <a:buNone/>
            </a:pPr>
            <a:r>
              <a:rPr lang="ja-JP" altLang="en-US" dirty="0">
                <a:solidFill>
                  <a:srgbClr val="002060"/>
                </a:solidFill>
                <a:latin typeface="ＭＳ Ｐゴシック" panose="020B0600070205080204" pitchFamily="50" charset="-128"/>
                <a:ea typeface="ＭＳ Ｐゴシック" panose="020B0600070205080204" pitchFamily="50" charset="-128"/>
              </a:rPr>
              <a:t>　　　　　　　　　　　　海に流れる森の</a:t>
            </a:r>
            <a:r>
              <a:rPr lang="ja-JP" altLang="en-US" b="1" dirty="0">
                <a:solidFill>
                  <a:srgbClr val="002060"/>
                </a:solidFill>
                <a:latin typeface="ＭＳ Ｐゴシック" panose="020B0600070205080204" pitchFamily="50" charset="-128"/>
                <a:ea typeface="ＭＳ Ｐゴシック" panose="020B0600070205080204" pitchFamily="50" charset="-128"/>
              </a:rPr>
              <a:t>光合成</a:t>
            </a:r>
            <a:r>
              <a:rPr lang="ja-JP" altLang="en-US" dirty="0">
                <a:solidFill>
                  <a:srgbClr val="002060"/>
                </a:solidFill>
                <a:latin typeface="ＭＳ Ｐゴシック" panose="020B0600070205080204" pitchFamily="50" charset="-128"/>
                <a:ea typeface="ＭＳ Ｐゴシック" panose="020B0600070205080204" pitchFamily="50" charset="-128"/>
              </a:rPr>
              <a:t>の産物と、</a:t>
            </a:r>
            <a:endParaRPr lang="en-US" altLang="ja-JP" dirty="0">
              <a:solidFill>
                <a:srgbClr val="002060"/>
              </a:solidFill>
              <a:latin typeface="ＭＳ Ｐゴシック" panose="020B0600070205080204" pitchFamily="50" charset="-128"/>
              <a:ea typeface="ＭＳ Ｐゴシック" panose="020B0600070205080204" pitchFamily="50" charset="-128"/>
            </a:endParaRPr>
          </a:p>
          <a:p>
            <a:pPr marL="0" indent="0">
              <a:lnSpc>
                <a:spcPct val="150000"/>
              </a:lnSpc>
              <a:buNone/>
            </a:pPr>
            <a:r>
              <a:rPr lang="ja-JP" altLang="en-US" dirty="0">
                <a:solidFill>
                  <a:srgbClr val="002060"/>
                </a:solidFill>
                <a:latin typeface="ＭＳ Ｐゴシック" panose="020B0600070205080204" pitchFamily="50" charset="-128"/>
                <a:ea typeface="ＭＳ Ｐゴシック" panose="020B0600070205080204" pitchFamily="50" charset="-128"/>
              </a:rPr>
              <a:t>　　　　　　　　　　　　川を上る海のサケの</a:t>
            </a:r>
            <a:r>
              <a:rPr lang="ja-JP" altLang="en-US" b="1" dirty="0">
                <a:solidFill>
                  <a:srgbClr val="002060"/>
                </a:solidFill>
                <a:latin typeface="ＭＳ Ｐゴシック" panose="020B0600070205080204" pitchFamily="50" charset="-128"/>
                <a:ea typeface="ＭＳ Ｐゴシック" panose="020B0600070205080204" pitchFamily="50" charset="-128"/>
              </a:rPr>
              <a:t>栄養素（</a:t>
            </a:r>
            <a:r>
              <a:rPr lang="ja-JP" altLang="en-US" dirty="0">
                <a:solidFill>
                  <a:srgbClr val="002060"/>
                </a:solidFill>
                <a:latin typeface="UD デジタル 教科書体 NP-B" panose="02020700000000000000" pitchFamily="18" charset="-128"/>
                <a:ea typeface="UD デジタル 教科書体 NP-B" panose="02020700000000000000" pitchFamily="18" charset="-128"/>
              </a:rPr>
              <a:t>森の多様性を生む</a:t>
            </a:r>
            <a:r>
              <a:rPr lang="ja-JP" altLang="en-US" b="1" dirty="0">
                <a:solidFill>
                  <a:srgbClr val="002060"/>
                </a:solidFill>
                <a:latin typeface="ＭＳ Ｐゴシック" panose="020B0600070205080204" pitchFamily="50" charset="-128"/>
                <a:ea typeface="ＭＳ Ｐゴシック" panose="020B0600070205080204" pitchFamily="50" charset="-128"/>
              </a:rPr>
              <a:t>）</a:t>
            </a:r>
            <a:endParaRPr lang="en-US" altLang="ja-JP" b="1" dirty="0">
              <a:solidFill>
                <a:srgbClr val="002060"/>
              </a:solidFill>
              <a:latin typeface="ＭＳ Ｐゴシック" panose="020B0600070205080204" pitchFamily="50" charset="-128"/>
              <a:ea typeface="ＭＳ Ｐゴシック" panose="020B0600070205080204" pitchFamily="50" charset="-128"/>
            </a:endParaRPr>
          </a:p>
          <a:p>
            <a:pPr marL="0" indent="0">
              <a:lnSpc>
                <a:spcPct val="150000"/>
              </a:lnSpc>
              <a:buNone/>
            </a:pPr>
            <a:endParaRPr lang="ja-JP" altLang="ja-JP" b="1" dirty="0"/>
          </a:p>
        </p:txBody>
      </p:sp>
    </p:spTree>
    <p:extLst>
      <p:ext uri="{BB962C8B-B14F-4D97-AF65-F5344CB8AC3E}">
        <p14:creationId xmlns:p14="http://schemas.microsoft.com/office/powerpoint/2010/main" val="3343548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コンテンツ プレースホルダー 2">
            <a:extLst>
              <a:ext uri="{FF2B5EF4-FFF2-40B4-BE49-F238E27FC236}">
                <a16:creationId xmlns:a16="http://schemas.microsoft.com/office/drawing/2014/main" id="{8FD4EFDA-1C4B-4D05-8F09-0CF691A078AD}"/>
              </a:ext>
            </a:extLst>
          </p:cNvPr>
          <p:cNvSpPr>
            <a:spLocks noGrp="1" noChangeArrowheads="1"/>
          </p:cNvSpPr>
          <p:nvPr>
            <p:ph idx="1"/>
          </p:nvPr>
        </p:nvSpPr>
        <p:spPr>
          <a:xfrm>
            <a:off x="1089329" y="914400"/>
            <a:ext cx="10193572" cy="5788549"/>
          </a:xfrm>
        </p:spPr>
        <p:txBody>
          <a:bodyPr>
            <a:normAutofit/>
          </a:bodyPr>
          <a:lstStyle/>
          <a:p>
            <a:pPr marL="0" indent="0">
              <a:lnSpc>
                <a:spcPct val="150000"/>
              </a:lnSpc>
              <a:buNone/>
            </a:pPr>
            <a:r>
              <a:rPr lang="ja-JP" altLang="en-US" dirty="0">
                <a:solidFill>
                  <a:srgbClr val="002060"/>
                </a:solidFill>
                <a:latin typeface="ＭＳ Ｐゴシック" panose="020B0600070205080204" pitchFamily="50" charset="-128"/>
                <a:ea typeface="ＭＳ Ｐゴシック" panose="020B0600070205080204" pitchFamily="50" charset="-128"/>
              </a:rPr>
              <a:t>③</a:t>
            </a:r>
            <a:r>
              <a:rPr lang="ja-JP" altLang="en-US" dirty="0">
                <a:solidFill>
                  <a:srgbClr val="002060"/>
                </a:solidFill>
                <a:latin typeface="UD デジタル 教科書体 NP-B" panose="02020700000000000000" pitchFamily="18" charset="-128"/>
                <a:ea typeface="UD デジタル 教科書体 NP-B" panose="02020700000000000000" pitchFamily="18" charset="-128"/>
              </a:rPr>
              <a:t>水の循環</a:t>
            </a:r>
            <a:r>
              <a:rPr lang="ja-JP" altLang="en-US" dirty="0">
                <a:solidFill>
                  <a:srgbClr val="002060"/>
                </a:solidFill>
                <a:latin typeface="ＭＳ Ｐゴシック" panose="020B0600070205080204" pitchFamily="50" charset="-128"/>
                <a:ea typeface="ＭＳ Ｐゴシック" panose="020B0600070205080204" pitchFamily="50" charset="-128"/>
              </a:rPr>
              <a:t>・・・平安時代の太政官符（雨→森→川→海→雲→雨）</a:t>
            </a:r>
            <a:endParaRPr lang="en-US" altLang="ja-JP" dirty="0">
              <a:solidFill>
                <a:srgbClr val="002060"/>
              </a:solidFill>
              <a:latin typeface="ＭＳ Ｐゴシック" panose="020B0600070205080204" pitchFamily="50" charset="-128"/>
              <a:ea typeface="ＭＳ Ｐゴシック" panose="020B0600070205080204" pitchFamily="50" charset="-128"/>
            </a:endParaRPr>
          </a:p>
          <a:p>
            <a:pPr marL="0" indent="0">
              <a:lnSpc>
                <a:spcPct val="150000"/>
              </a:lnSpc>
              <a:buNone/>
            </a:pPr>
            <a:endParaRPr lang="en-US" altLang="ja-JP" dirty="0">
              <a:solidFill>
                <a:srgbClr val="002060"/>
              </a:solidFill>
              <a:latin typeface="ＭＳ Ｐゴシック" panose="020B0600070205080204" pitchFamily="50" charset="-128"/>
              <a:ea typeface="ＭＳ Ｐゴシック" panose="020B0600070205080204" pitchFamily="50" charset="-128"/>
            </a:endParaRPr>
          </a:p>
          <a:p>
            <a:pPr marL="0" indent="0">
              <a:lnSpc>
                <a:spcPct val="150000"/>
              </a:lnSpc>
              <a:buNone/>
            </a:pPr>
            <a:r>
              <a:rPr lang="ja-JP" altLang="en-US" dirty="0">
                <a:solidFill>
                  <a:srgbClr val="002060"/>
                </a:solidFill>
                <a:latin typeface="ＭＳ Ｐゴシック" panose="020B0600070205080204" pitchFamily="50" charset="-128"/>
                <a:ea typeface="ＭＳ Ｐゴシック" panose="020B0600070205080204" pitchFamily="50" charset="-128"/>
              </a:rPr>
              <a:t>④</a:t>
            </a:r>
            <a:r>
              <a:rPr lang="ja-JP" altLang="en-US" dirty="0">
                <a:solidFill>
                  <a:srgbClr val="002060"/>
                </a:solidFill>
                <a:latin typeface="UD デジタル 教科書体 NP-B" panose="02020700000000000000" pitchFamily="18" charset="-128"/>
                <a:ea typeface="UD デジタル 教科書体 NP-B" panose="02020700000000000000" pitchFamily="18" charset="-128"/>
              </a:rPr>
              <a:t>神の循環</a:t>
            </a:r>
            <a:r>
              <a:rPr lang="ja-JP" altLang="en-US" dirty="0">
                <a:solidFill>
                  <a:srgbClr val="002060"/>
                </a:solidFill>
                <a:latin typeface="ＭＳ Ｐゴシック" panose="020B0600070205080204" pitchFamily="50" charset="-128"/>
                <a:ea typeface="ＭＳ Ｐゴシック" panose="020B0600070205080204" pitchFamily="50" charset="-128"/>
              </a:rPr>
              <a:t>・・・神は、春になると里に下り、</a:t>
            </a:r>
            <a:r>
              <a:rPr lang="ja-JP" altLang="en-US" b="1" dirty="0">
                <a:solidFill>
                  <a:srgbClr val="002060"/>
                </a:solidFill>
                <a:latin typeface="ＭＳ Ｐゴシック" panose="020B0600070205080204" pitchFamily="50" charset="-128"/>
                <a:ea typeface="ＭＳ Ｐゴシック" panose="020B0600070205080204" pitchFamily="50" charset="-128"/>
              </a:rPr>
              <a:t>田</a:t>
            </a:r>
            <a:r>
              <a:rPr lang="ja-JP" altLang="en-US" dirty="0">
                <a:solidFill>
                  <a:srgbClr val="002060"/>
                </a:solidFill>
                <a:latin typeface="ＭＳ Ｐゴシック" panose="020B0600070205080204" pitchFamily="50" charset="-128"/>
                <a:ea typeface="ＭＳ Ｐゴシック" panose="020B0600070205080204" pitchFamily="50" charset="-128"/>
              </a:rPr>
              <a:t>の仕事を見守り、</a:t>
            </a:r>
            <a:endParaRPr lang="en-US" altLang="ja-JP" dirty="0">
              <a:solidFill>
                <a:srgbClr val="002060"/>
              </a:solidFill>
              <a:latin typeface="ＭＳ Ｐゴシック" panose="020B0600070205080204" pitchFamily="50" charset="-128"/>
              <a:ea typeface="ＭＳ Ｐゴシック" panose="020B0600070205080204" pitchFamily="50" charset="-128"/>
            </a:endParaRPr>
          </a:p>
          <a:p>
            <a:pPr marL="0" indent="0">
              <a:lnSpc>
                <a:spcPct val="150000"/>
              </a:lnSpc>
              <a:buNone/>
            </a:pPr>
            <a:r>
              <a:rPr lang="ja-JP" altLang="en-US" dirty="0">
                <a:solidFill>
                  <a:srgbClr val="002060"/>
                </a:solidFill>
                <a:latin typeface="ＭＳ Ｐゴシック" panose="020B0600070205080204" pitchFamily="50" charset="-128"/>
                <a:ea typeface="ＭＳ Ｐゴシック" panose="020B0600070205080204" pitchFamily="50" charset="-128"/>
              </a:rPr>
              <a:t>　　　　　　　　　　秋になると山に戻り、</a:t>
            </a:r>
            <a:r>
              <a:rPr lang="ja-JP" altLang="en-US" b="1" dirty="0">
                <a:solidFill>
                  <a:srgbClr val="002060"/>
                </a:solidFill>
                <a:latin typeface="ＭＳ Ｐゴシック" panose="020B0600070205080204" pitchFamily="50" charset="-128"/>
                <a:ea typeface="ＭＳ Ｐゴシック" panose="020B0600070205080204" pitchFamily="50" charset="-128"/>
              </a:rPr>
              <a:t>狩り</a:t>
            </a:r>
            <a:r>
              <a:rPr lang="ja-JP" altLang="en-US" dirty="0">
                <a:solidFill>
                  <a:srgbClr val="002060"/>
                </a:solidFill>
                <a:latin typeface="ＭＳ Ｐゴシック" panose="020B0600070205080204" pitchFamily="50" charset="-128"/>
                <a:ea typeface="ＭＳ Ｐゴシック" panose="020B0600070205080204" pitchFamily="50" charset="-128"/>
              </a:rPr>
              <a:t>の季節を見守る。</a:t>
            </a:r>
            <a:endParaRPr lang="en-US" altLang="ja-JP" dirty="0">
              <a:solidFill>
                <a:srgbClr val="002060"/>
              </a:solidFill>
              <a:latin typeface="ＭＳ Ｐゴシック" panose="020B0600070205080204" pitchFamily="50" charset="-128"/>
              <a:ea typeface="ＭＳ Ｐゴシック" panose="020B0600070205080204" pitchFamily="50" charset="-128"/>
            </a:endParaRPr>
          </a:p>
          <a:p>
            <a:pPr marL="0" indent="0">
              <a:lnSpc>
                <a:spcPct val="150000"/>
              </a:lnSpc>
              <a:buNone/>
            </a:pPr>
            <a:r>
              <a:rPr lang="ja-JP" altLang="en-US" dirty="0">
                <a:solidFill>
                  <a:srgbClr val="002060"/>
                </a:solidFill>
                <a:latin typeface="ＭＳ Ｐゴシック" panose="020B0600070205080204" pitchFamily="50" charset="-128"/>
                <a:ea typeface="ＭＳ Ｐゴシック" panose="020B0600070205080204" pitchFamily="50" charset="-128"/>
              </a:rPr>
              <a:t>　　　　　　　　　　そして、人は</a:t>
            </a:r>
            <a:r>
              <a:rPr lang="ja-JP" altLang="en-US" b="1" dirty="0">
                <a:solidFill>
                  <a:srgbClr val="002060"/>
                </a:solidFill>
                <a:latin typeface="ＭＳ Ｐゴシック" panose="020B0600070205080204" pitchFamily="50" charset="-128"/>
                <a:ea typeface="ＭＳ Ｐゴシック" panose="020B0600070205080204" pitchFamily="50" charset="-128"/>
              </a:rPr>
              <a:t>死</a:t>
            </a:r>
            <a:r>
              <a:rPr lang="ja-JP" altLang="en-US" dirty="0">
                <a:solidFill>
                  <a:srgbClr val="002060"/>
                </a:solidFill>
                <a:latin typeface="ＭＳ Ｐゴシック" panose="020B0600070205080204" pitchFamily="50" charset="-128"/>
                <a:ea typeface="ＭＳ Ｐゴシック" panose="020B0600070205080204" pitchFamily="50" charset="-128"/>
              </a:rPr>
              <a:t>ぬと、祖霊となり、里に近い山に上る。</a:t>
            </a:r>
            <a:endParaRPr lang="en-US" altLang="ja-JP" dirty="0">
              <a:solidFill>
                <a:srgbClr val="002060"/>
              </a:solidFill>
              <a:latin typeface="ＭＳ Ｐゴシック" panose="020B0600070205080204" pitchFamily="50" charset="-128"/>
              <a:ea typeface="ＭＳ Ｐゴシック" panose="020B0600070205080204" pitchFamily="50" charset="-128"/>
            </a:endParaRPr>
          </a:p>
          <a:p>
            <a:pPr marL="0" indent="0">
              <a:lnSpc>
                <a:spcPct val="150000"/>
              </a:lnSpc>
              <a:buNone/>
            </a:pPr>
            <a:r>
              <a:rPr lang="ja-JP" altLang="en-US" dirty="0">
                <a:solidFill>
                  <a:srgbClr val="002060"/>
                </a:solidFill>
                <a:latin typeface="ＭＳ Ｐゴシック" panose="020B0600070205080204" pitchFamily="50" charset="-128"/>
                <a:ea typeface="ＭＳ Ｐゴシック" panose="020B0600070205080204" pitchFamily="50" charset="-128"/>
              </a:rPr>
              <a:t>　　　　　　　　　　</a:t>
            </a:r>
            <a:r>
              <a:rPr lang="ja-JP" altLang="en-US" dirty="0">
                <a:solidFill>
                  <a:srgbClr val="002060"/>
                </a:solidFill>
                <a:latin typeface="UD デジタル 教科書体 NP-B" panose="02020700000000000000" pitchFamily="18" charset="-128"/>
                <a:ea typeface="UD デジタル 教科書体 NP-B" panose="02020700000000000000" pitchFamily="18" charset="-128"/>
              </a:rPr>
              <a:t>自然の多様性（八百万の神）の一員としての　　　</a:t>
            </a:r>
            <a:endParaRPr lang="en-US" altLang="ja-JP" dirty="0">
              <a:solidFill>
                <a:srgbClr val="002060"/>
              </a:solidFill>
              <a:latin typeface="UD デジタル 教科書体 NP-B" panose="02020700000000000000" pitchFamily="18" charset="-128"/>
              <a:ea typeface="UD デジタル 教科書体 NP-B" panose="02020700000000000000" pitchFamily="18" charset="-128"/>
            </a:endParaRPr>
          </a:p>
          <a:p>
            <a:pPr marL="0" indent="0">
              <a:lnSpc>
                <a:spcPct val="150000"/>
              </a:lnSpc>
              <a:buNone/>
            </a:pPr>
            <a:r>
              <a:rPr lang="ja-JP" altLang="en-US" dirty="0">
                <a:solidFill>
                  <a:srgbClr val="002060"/>
                </a:solidFill>
                <a:latin typeface="UD デジタル 教科書体 NP-B" panose="02020700000000000000" pitchFamily="18" charset="-128"/>
                <a:ea typeface="UD デジタル 教科書体 NP-B" panose="02020700000000000000" pitchFamily="18" charset="-128"/>
              </a:rPr>
              <a:t>　　　　　　「人間」</a:t>
            </a:r>
            <a:r>
              <a:rPr lang="ja-JP" altLang="en-US" dirty="0">
                <a:solidFill>
                  <a:srgbClr val="002060"/>
                </a:solidFill>
                <a:latin typeface="+mj-ea"/>
                <a:ea typeface="+mj-ea"/>
              </a:rPr>
              <a:t>、そして、</a:t>
            </a:r>
            <a:r>
              <a:rPr lang="ja-JP" altLang="en-US" dirty="0">
                <a:solidFill>
                  <a:srgbClr val="002060"/>
                </a:solidFill>
                <a:latin typeface="UD デジタル 教科書体 NP-B" panose="02020700000000000000" pitchFamily="18" charset="-128"/>
                <a:ea typeface="UD デジタル 教科書体 NP-B" panose="02020700000000000000" pitchFamily="18" charset="-128"/>
              </a:rPr>
              <a:t>「神々」</a:t>
            </a:r>
            <a:r>
              <a:rPr lang="ja-JP" altLang="en-US" dirty="0">
                <a:solidFill>
                  <a:srgbClr val="002060"/>
                </a:solidFill>
                <a:latin typeface="ＭＳ Ｐゴシック" panose="020B0600070205080204" pitchFamily="50" charset="-128"/>
                <a:ea typeface="ＭＳ Ｐゴシック" panose="020B0600070205080204" pitchFamily="50" charset="-128"/>
              </a:rPr>
              <a:t>と</a:t>
            </a:r>
            <a:r>
              <a:rPr lang="ja-JP" altLang="en-US" dirty="0">
                <a:solidFill>
                  <a:srgbClr val="002060"/>
                </a:solidFill>
                <a:latin typeface="+mn-ea"/>
              </a:rPr>
              <a:t>の同居</a:t>
            </a:r>
            <a:endParaRPr lang="ja-JP" altLang="en-US" dirty="0">
              <a:latin typeface="+mn-ea"/>
            </a:endParaRPr>
          </a:p>
        </p:txBody>
      </p:sp>
    </p:spTree>
    <p:extLst>
      <p:ext uri="{BB962C8B-B14F-4D97-AF65-F5344CB8AC3E}">
        <p14:creationId xmlns:p14="http://schemas.microsoft.com/office/powerpoint/2010/main" val="3389108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a:extLst>
              <a:ext uri="{FF2B5EF4-FFF2-40B4-BE49-F238E27FC236}">
                <a16:creationId xmlns:a16="http://schemas.microsoft.com/office/drawing/2014/main" id="{5B6492FE-279E-4279-9B7A-03D20BC61613}"/>
              </a:ext>
            </a:extLst>
          </p:cNvPr>
          <p:cNvSpPr>
            <a:spLocks noGrp="1" noChangeArrowheads="1"/>
          </p:cNvSpPr>
          <p:nvPr>
            <p:ph type="ctrTitle"/>
          </p:nvPr>
        </p:nvSpPr>
        <p:spPr>
          <a:xfrm>
            <a:off x="1470025" y="2470200"/>
            <a:ext cx="9251950" cy="3087214"/>
          </a:xfrm>
        </p:spPr>
        <p:txBody>
          <a:bodyPr>
            <a:normAutofit fontScale="90000"/>
          </a:bodyPr>
          <a:lstStyle/>
          <a:p>
            <a:pPr>
              <a:lnSpc>
                <a:spcPct val="100000"/>
              </a:lnSpc>
            </a:pPr>
            <a:r>
              <a:rPr lang="ja-JP" altLang="en-US" sz="3200" b="1" dirty="0">
                <a:solidFill>
                  <a:srgbClr val="002060"/>
                </a:solidFill>
                <a:latin typeface="ＭＳ Ｐゴシック" panose="020B0600070205080204" pitchFamily="50" charset="-128"/>
                <a:ea typeface="ＭＳ Ｐゴシック" panose="020B0600070205080204" pitchFamily="50" charset="-128"/>
              </a:rPr>
              <a:t>持続可能な　</a:t>
            </a:r>
            <a:r>
              <a:rPr lang="ja-JP" altLang="en-US" sz="4000" b="1" dirty="0">
                <a:solidFill>
                  <a:srgbClr val="C00000"/>
                </a:solidFill>
                <a:latin typeface="UD デジタル 教科書体 NP-B" panose="02020700000000000000" pitchFamily="18" charset="-128"/>
                <a:ea typeface="UD デジタル 教科書体 NP-B" panose="02020700000000000000" pitchFamily="18" charset="-128"/>
              </a:rPr>
              <a:t>循環社会</a:t>
            </a:r>
            <a:r>
              <a:rPr lang="ja-JP" altLang="en-US" sz="3600" b="1" dirty="0">
                <a:solidFill>
                  <a:srgbClr val="002060"/>
                </a:solidFill>
                <a:latin typeface="UD デジタル 教科書体 NP-B" panose="02020700000000000000" pitchFamily="18" charset="-128"/>
                <a:ea typeface="UD デジタル 教科書体 NP-B" panose="02020700000000000000" pitchFamily="18" charset="-128"/>
              </a:rPr>
              <a:t>が壊れたのは、</a:t>
            </a:r>
            <a:br>
              <a:rPr lang="en-US" altLang="ja-JP" sz="3600" b="1" dirty="0">
                <a:solidFill>
                  <a:srgbClr val="002060"/>
                </a:solidFill>
                <a:latin typeface="UD デジタル 教科書体 NP-B" panose="02020700000000000000" pitchFamily="18" charset="-128"/>
                <a:ea typeface="UD デジタル 教科書体 NP-B" panose="02020700000000000000" pitchFamily="18" charset="-128"/>
              </a:rPr>
            </a:br>
            <a:br>
              <a:rPr lang="en-US" altLang="ja-JP" sz="3600" b="1" dirty="0">
                <a:solidFill>
                  <a:srgbClr val="002060"/>
                </a:solidFill>
                <a:latin typeface="UD デジタル 教科書体 NP-B" panose="02020700000000000000" pitchFamily="18" charset="-128"/>
                <a:ea typeface="UD デジタル 教科書体 NP-B" panose="02020700000000000000" pitchFamily="18" charset="-128"/>
              </a:rPr>
            </a:br>
            <a:br>
              <a:rPr lang="en-US" altLang="ja-JP" sz="3600" b="1" dirty="0">
                <a:solidFill>
                  <a:srgbClr val="002060"/>
                </a:solidFill>
                <a:latin typeface="UD デジタル 教科書体 NP-B" panose="02020700000000000000" pitchFamily="18" charset="-128"/>
                <a:ea typeface="UD デジタル 教科書体 NP-B" panose="02020700000000000000" pitchFamily="18" charset="-128"/>
              </a:rPr>
            </a:br>
            <a:r>
              <a:rPr lang="ja-JP" altLang="en-US" sz="3600" b="1" dirty="0">
                <a:solidFill>
                  <a:srgbClr val="FF0000"/>
                </a:solidFill>
                <a:latin typeface="ＭＳ Ｐゴシック" panose="020B0600070205080204" pitchFamily="50" charset="-128"/>
                <a:ea typeface="ＭＳ Ｐゴシック" panose="020B0600070205080204" pitchFamily="50" charset="-128"/>
              </a:rPr>
              <a:t>戦争</a:t>
            </a:r>
            <a:r>
              <a:rPr lang="ja-JP" altLang="en-US" sz="3600" dirty="0">
                <a:latin typeface="ＭＳ Ｐゴシック" panose="020B0600070205080204" pitchFamily="50" charset="-128"/>
                <a:ea typeface="ＭＳ Ｐゴシック" panose="020B0600070205080204" pitchFamily="50" charset="-128"/>
              </a:rPr>
              <a:t>（第</a:t>
            </a:r>
            <a:r>
              <a:rPr lang="en-US" altLang="ja-JP" sz="3600" dirty="0">
                <a:latin typeface="ＭＳ Ｐゴシック" panose="020B0600070205080204" pitchFamily="50" charset="-128"/>
                <a:ea typeface="ＭＳ Ｐゴシック" panose="020B0600070205080204" pitchFamily="50" charset="-128"/>
              </a:rPr>
              <a:t>2</a:t>
            </a:r>
            <a:r>
              <a:rPr lang="ja-JP" altLang="en-US" sz="3600" dirty="0">
                <a:latin typeface="ＭＳ Ｐゴシック" panose="020B0600070205080204" pitchFamily="50" charset="-128"/>
                <a:ea typeface="ＭＳ Ｐゴシック" panose="020B0600070205080204" pitchFamily="50" charset="-128"/>
              </a:rPr>
              <a:t>次世界大戦）　　</a:t>
            </a:r>
            <a:r>
              <a:rPr lang="en-US" altLang="ja-JP" sz="3600" dirty="0">
                <a:latin typeface="ＭＳ Ｐゴシック" panose="020B0600070205080204" pitchFamily="50" charset="-128"/>
                <a:ea typeface="ＭＳ Ｐゴシック" panose="020B0600070205080204" pitchFamily="50" charset="-128"/>
              </a:rPr>
              <a:t>1945</a:t>
            </a:r>
            <a:r>
              <a:rPr lang="ja-JP" altLang="en-US" sz="3600" dirty="0">
                <a:latin typeface="ＭＳ Ｐゴシック" panose="020B0600070205080204" pitchFamily="50" charset="-128"/>
                <a:ea typeface="ＭＳ Ｐゴシック" panose="020B0600070205080204" pitchFamily="50" charset="-128"/>
              </a:rPr>
              <a:t>年</a:t>
            </a:r>
            <a:br>
              <a:rPr lang="en-US" altLang="ja-JP" sz="3600" dirty="0">
                <a:latin typeface="ＭＳ Ｐゴシック" panose="020B0600070205080204" pitchFamily="50" charset="-128"/>
                <a:ea typeface="ＭＳ Ｐゴシック" panose="020B0600070205080204" pitchFamily="50" charset="-128"/>
              </a:rPr>
            </a:br>
            <a:br>
              <a:rPr lang="en-US" altLang="ja-JP" sz="3600" b="1" dirty="0">
                <a:solidFill>
                  <a:srgbClr val="002060"/>
                </a:solidFill>
              </a:rPr>
            </a:br>
            <a:endParaRPr lang="ja-JP" altLang="en-US" sz="3100" b="1" dirty="0">
              <a:solidFill>
                <a:srgbClr val="FF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566233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1A1FC31-88D0-4EE2-B5AF-5D9ABB8788F3}"/>
              </a:ext>
            </a:extLst>
          </p:cNvPr>
          <p:cNvSpPr>
            <a:spLocks noGrp="1"/>
          </p:cNvSpPr>
          <p:nvPr>
            <p:ph idx="1"/>
          </p:nvPr>
        </p:nvSpPr>
        <p:spPr>
          <a:xfrm>
            <a:off x="232687" y="270933"/>
            <a:ext cx="11662980" cy="6194066"/>
          </a:xfrm>
        </p:spPr>
        <p:txBody>
          <a:bodyPr>
            <a:noAutofit/>
          </a:bodyPr>
          <a:lstStyle/>
          <a:p>
            <a:pPr algn="ctr" eaLnBrk="1" hangingPunct="1">
              <a:lnSpc>
                <a:spcPct val="80000"/>
              </a:lnSpc>
              <a:buFontTx/>
              <a:buNone/>
              <a:defRPr/>
            </a:pPr>
            <a:r>
              <a:rPr lang="ja-JP" altLang="en-US" b="1" dirty="0">
                <a:solidFill>
                  <a:srgbClr val="FF0000"/>
                </a:solidFill>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　</a:t>
            </a:r>
            <a:endParaRPr lang="en-US" altLang="ja-JP" dirty="0">
              <a:latin typeface="ＭＳ Ｐゴシック" panose="020B0600070205080204" pitchFamily="50" charset="-128"/>
              <a:ea typeface="ＭＳ Ｐゴシック" panose="020B0600070205080204" pitchFamily="50" charset="-128"/>
            </a:endParaRPr>
          </a:p>
          <a:p>
            <a:pPr algn="ctr" eaLnBrk="1" hangingPunct="1">
              <a:lnSpc>
                <a:spcPct val="80000"/>
              </a:lnSpc>
              <a:buFontTx/>
              <a:buNone/>
              <a:defRPr/>
            </a:pPr>
            <a:r>
              <a:rPr lang="ja-JP" altLang="en-US" dirty="0">
                <a:latin typeface="ＭＳ Ｐゴシック" panose="020B0600070205080204" pitchFamily="50" charset="-128"/>
                <a:ea typeface="ＭＳ Ｐゴシック" panose="020B0600070205080204" pitchFamily="50" charset="-128"/>
              </a:rPr>
              <a:t>　　　　　</a:t>
            </a:r>
            <a:r>
              <a:rPr lang="ja-JP" altLang="en-US" b="1" dirty="0">
                <a:latin typeface="ＭＳ Ｐゴシック" panose="020B0600070205080204" pitchFamily="50" charset="-128"/>
                <a:ea typeface="ＭＳ Ｐゴシック" panose="020B0600070205080204" pitchFamily="50" charset="-128"/>
              </a:rPr>
              <a:t>街の焼失</a:t>
            </a:r>
            <a:r>
              <a:rPr lang="ja-JP" altLang="en-US" dirty="0">
                <a:latin typeface="ＭＳ Ｐゴシック" panose="020B0600070205080204" pitchFamily="50" charset="-128"/>
                <a:ea typeface="ＭＳ Ｐゴシック" panose="020B0600070205080204" pitchFamily="50" charset="-128"/>
              </a:rPr>
              <a:t>（住宅不足）、</a:t>
            </a:r>
            <a:r>
              <a:rPr lang="ja-JP" altLang="en-US" b="1" dirty="0">
                <a:latin typeface="ＭＳ Ｐゴシック" panose="020B0600070205080204" pitchFamily="50" charset="-128"/>
                <a:ea typeface="ＭＳ Ｐゴシック" panose="020B0600070205080204" pitchFamily="50" charset="-128"/>
              </a:rPr>
              <a:t>燃料</a:t>
            </a:r>
            <a:r>
              <a:rPr lang="ja-JP" altLang="en-US" dirty="0">
                <a:latin typeface="ＭＳ Ｐゴシック" panose="020B0600070205080204" pitchFamily="50" charset="-128"/>
                <a:ea typeface="ＭＳ Ｐゴシック" panose="020B0600070205080204" pitchFamily="50" charset="-128"/>
              </a:rPr>
              <a:t>利用（生活の再建）</a:t>
            </a:r>
            <a:endParaRPr lang="en-US" altLang="ja-JP" dirty="0">
              <a:latin typeface="ＭＳ Ｐゴシック" panose="020B0600070205080204" pitchFamily="50" charset="-128"/>
              <a:ea typeface="ＭＳ Ｐゴシック" panose="020B0600070205080204" pitchFamily="50" charset="-128"/>
            </a:endParaRPr>
          </a:p>
          <a:p>
            <a:pPr algn="ctr" eaLnBrk="1" hangingPunct="1">
              <a:lnSpc>
                <a:spcPct val="80000"/>
              </a:lnSpc>
              <a:buFontTx/>
              <a:buNone/>
              <a:defRPr/>
            </a:pPr>
            <a:r>
              <a:rPr lang="ja-JP" altLang="en-US" dirty="0">
                <a:latin typeface="ＭＳ Ｐゴシック" panose="020B0600070205080204" pitchFamily="50" charset="-128"/>
                <a:ea typeface="ＭＳ Ｐゴシック" panose="020B0600070205080204" pitchFamily="50" charset="-128"/>
              </a:rPr>
              <a:t>　　↓</a:t>
            </a:r>
            <a:endParaRPr lang="en-US" altLang="ja-JP" dirty="0">
              <a:latin typeface="ＭＳ Ｐゴシック" panose="020B0600070205080204" pitchFamily="50" charset="-128"/>
              <a:ea typeface="ＭＳ Ｐゴシック" panose="020B0600070205080204" pitchFamily="50" charset="-128"/>
            </a:endParaRPr>
          </a:p>
          <a:p>
            <a:pPr algn="ctr" eaLnBrk="1" hangingPunct="1">
              <a:lnSpc>
                <a:spcPct val="80000"/>
              </a:lnSpc>
              <a:buFontTx/>
              <a:buNone/>
              <a:defRPr/>
            </a:pPr>
            <a:r>
              <a:rPr lang="ja-JP" altLang="en-US" dirty="0">
                <a:latin typeface="ＭＳ Ｐゴシック" panose="020B0600070205080204" pitchFamily="50" charset="-128"/>
                <a:ea typeface="ＭＳ Ｐゴシック" panose="020B0600070205080204" pitchFamily="50" charset="-128"/>
              </a:rPr>
              <a:t>　　　　　日本の山は禿山に、「</a:t>
            </a:r>
            <a:r>
              <a:rPr lang="ja-JP" altLang="en-US" b="1" dirty="0">
                <a:solidFill>
                  <a:srgbClr val="C00000"/>
                </a:solidFill>
                <a:latin typeface="ＭＳ Ｐゴシック" panose="020B0600070205080204" pitchFamily="50" charset="-128"/>
                <a:ea typeface="ＭＳ Ｐゴシック" panose="020B0600070205080204" pitchFamily="50" charset="-128"/>
              </a:rPr>
              <a:t>木がない</a:t>
            </a:r>
            <a:r>
              <a:rPr lang="ja-JP" altLang="en-US" dirty="0">
                <a:latin typeface="ＭＳ Ｐゴシック" panose="020B0600070205080204" pitchFamily="50" charset="-128"/>
                <a:ea typeface="ＭＳ Ｐゴシック" panose="020B0600070205080204" pitchFamily="50" charset="-128"/>
              </a:rPr>
              <a:t>」消費者の不満</a:t>
            </a:r>
            <a:endParaRPr lang="en-US" altLang="ja-JP" dirty="0">
              <a:latin typeface="ＭＳ Ｐゴシック" panose="020B0600070205080204" pitchFamily="50" charset="-128"/>
              <a:ea typeface="ＭＳ Ｐゴシック" panose="020B0600070205080204" pitchFamily="50" charset="-128"/>
            </a:endParaRPr>
          </a:p>
          <a:p>
            <a:pPr algn="ctr" eaLnBrk="1" hangingPunct="1">
              <a:lnSpc>
                <a:spcPct val="80000"/>
              </a:lnSpc>
              <a:buFontTx/>
              <a:buNone/>
              <a:defRPr/>
            </a:pPr>
            <a:r>
              <a:rPr lang="ja-JP" altLang="en-US" dirty="0">
                <a:latin typeface="ＭＳ Ｐゴシック" panose="020B0600070205080204" pitchFamily="50" charset="-128"/>
                <a:ea typeface="ＭＳ Ｐゴシック" panose="020B0600070205080204" pitchFamily="50" charset="-128"/>
              </a:rPr>
              <a:t>　　↓</a:t>
            </a:r>
            <a:endParaRPr lang="en-US" altLang="ja-JP" dirty="0">
              <a:latin typeface="ＭＳ Ｐゴシック" panose="020B0600070205080204" pitchFamily="50" charset="-128"/>
              <a:ea typeface="ＭＳ Ｐゴシック" panose="020B0600070205080204" pitchFamily="50" charset="-128"/>
            </a:endParaRPr>
          </a:p>
          <a:p>
            <a:pPr algn="ctr" eaLnBrk="1" hangingPunct="1">
              <a:lnSpc>
                <a:spcPct val="80000"/>
              </a:lnSpc>
              <a:buFontTx/>
              <a:buNone/>
              <a:defRPr/>
            </a:pPr>
            <a:r>
              <a:rPr lang="ja-JP" altLang="en-US" b="1" dirty="0">
                <a:solidFill>
                  <a:srgbClr val="308043"/>
                </a:solidFill>
                <a:latin typeface="ＭＳ Ｐゴシック" panose="020B0600070205080204" pitchFamily="50" charset="-128"/>
                <a:ea typeface="ＭＳ Ｐゴシック" panose="020B0600070205080204" pitchFamily="50" charset="-128"/>
              </a:rPr>
              <a:t>　　　　　</a:t>
            </a:r>
            <a:r>
              <a:rPr lang="ja-JP" altLang="en-US" b="1" dirty="0">
                <a:solidFill>
                  <a:srgbClr val="336600"/>
                </a:solidFill>
                <a:latin typeface="UD デジタル 教科書体 NP-B" panose="02020700000000000000" pitchFamily="18" charset="-128"/>
                <a:ea typeface="UD デジタル 教科書体 NP-B" panose="02020700000000000000" pitchFamily="18" charset="-128"/>
              </a:rPr>
              <a:t>拡大造林</a:t>
            </a:r>
            <a:r>
              <a:rPr lang="ja-JP" altLang="en-US" dirty="0">
                <a:latin typeface="ＭＳ Ｐゴシック" panose="020B0600070205080204" pitchFamily="50" charset="-128"/>
                <a:ea typeface="ＭＳ Ｐゴシック" panose="020B0600070205080204" pitchFamily="50" charset="-128"/>
              </a:rPr>
              <a:t>（</a:t>
            </a:r>
            <a:r>
              <a:rPr lang="ja-JP" altLang="en-US" dirty="0">
                <a:solidFill>
                  <a:srgbClr val="002060"/>
                </a:solidFill>
                <a:latin typeface="UD デジタル 教科書体 NP-B" panose="02020700000000000000" pitchFamily="18" charset="-128"/>
                <a:ea typeface="UD デジタル 教科書体 NP-B" panose="02020700000000000000" pitchFamily="18" charset="-128"/>
              </a:rPr>
              <a:t>山を畑に</a:t>
            </a:r>
            <a:r>
              <a:rPr lang="ja-JP" altLang="en-US" dirty="0">
                <a:latin typeface="ＭＳ Ｐゴシック" panose="020B0600070205080204" pitchFamily="50" charset="-128"/>
                <a:ea typeface="ＭＳ Ｐゴシック" panose="020B0600070205080204" pitchFamily="50" charset="-128"/>
              </a:rPr>
              <a:t>、スギ・ヒノキ・カラマツ等の植林）</a:t>
            </a:r>
            <a:endParaRPr lang="en-US" altLang="ja-JP" dirty="0">
              <a:latin typeface="ＭＳ Ｐゴシック" panose="020B0600070205080204" pitchFamily="50" charset="-128"/>
              <a:ea typeface="ＭＳ Ｐゴシック" panose="020B0600070205080204" pitchFamily="50" charset="-128"/>
            </a:endParaRPr>
          </a:p>
          <a:p>
            <a:pPr eaLnBrk="1" hangingPunct="1">
              <a:lnSpc>
                <a:spcPct val="80000"/>
              </a:lnSpc>
              <a:buFontTx/>
              <a:buNone/>
              <a:defRPr/>
            </a:pPr>
            <a:r>
              <a:rPr lang="ja-JP" altLang="en-US" b="1" dirty="0">
                <a:latin typeface="UD デジタル 教科書体 NP-B" panose="02020700000000000000" pitchFamily="18" charset="-128"/>
                <a:ea typeface="UD デジタル 教科書体 NP-B" panose="02020700000000000000" pitchFamily="18" charset="-128"/>
              </a:rPr>
              <a:t>「</a:t>
            </a:r>
            <a:r>
              <a:rPr lang="ja-JP" altLang="en-US" b="1" dirty="0">
                <a:solidFill>
                  <a:srgbClr val="009900"/>
                </a:solidFill>
                <a:latin typeface="UD デジタル 教科書体 NP-B" panose="02020700000000000000" pitchFamily="18" charset="-128"/>
                <a:ea typeface="UD デジタル 教科書体 NP-B" panose="02020700000000000000" pitchFamily="18" charset="-128"/>
              </a:rPr>
              <a:t>林業のための森・</a:t>
            </a:r>
            <a:r>
              <a:rPr lang="ja-JP" altLang="en-US" b="1" dirty="0">
                <a:solidFill>
                  <a:srgbClr val="FF3300"/>
                </a:solidFill>
                <a:latin typeface="UD デジタル 教科書体 NP-B" panose="02020700000000000000" pitchFamily="18" charset="-128"/>
                <a:ea typeface="UD デジタル 教科書体 NP-B" panose="02020700000000000000" pitchFamily="18" charset="-128"/>
              </a:rPr>
              <a:t>利益</a:t>
            </a:r>
            <a:r>
              <a:rPr lang="ja-JP" altLang="en-US" b="1" dirty="0">
                <a:latin typeface="UD デジタル 教科書体 NP-B" panose="02020700000000000000" pitchFamily="18" charset="-128"/>
                <a:ea typeface="UD デジタル 教科書体 NP-B" panose="02020700000000000000" pitchFamily="18" charset="-128"/>
              </a:rPr>
              <a:t>を得る</a:t>
            </a:r>
            <a:r>
              <a:rPr lang="ja-JP" altLang="en-US" b="1" dirty="0">
                <a:solidFill>
                  <a:srgbClr val="009900"/>
                </a:solidFill>
                <a:latin typeface="UD デジタル 教科書体 NP-B" panose="02020700000000000000" pitchFamily="18" charset="-128"/>
                <a:ea typeface="UD デジタル 教科書体 NP-B" panose="02020700000000000000" pitchFamily="18" charset="-128"/>
              </a:rPr>
              <a:t>ための森</a:t>
            </a:r>
            <a:r>
              <a:rPr lang="ja-JP" altLang="en-US" b="1" dirty="0">
                <a:latin typeface="UD デジタル 教科書体 NP-B" panose="02020700000000000000" pitchFamily="18" charset="-128"/>
                <a:ea typeface="UD デジタル 教科書体 NP-B" panose="02020700000000000000" pitchFamily="18" charset="-128"/>
              </a:rPr>
              <a:t>」（</a:t>
            </a:r>
            <a:r>
              <a:rPr lang="ja-JP" altLang="en-US" dirty="0">
                <a:latin typeface="UD デジタル 教科書体 NP-B" panose="02020700000000000000" pitchFamily="18" charset="-128"/>
                <a:ea typeface="UD デジタル 教科書体 NP-B" panose="02020700000000000000" pitchFamily="18" charset="-128"/>
              </a:rPr>
              <a:t>実は、</a:t>
            </a:r>
            <a:r>
              <a:rPr lang="ja-JP" altLang="en-US" b="1" dirty="0">
                <a:solidFill>
                  <a:srgbClr val="0070C0"/>
                </a:solidFill>
                <a:latin typeface="UD デジタル 教科書体 NP-B" panose="02020700000000000000" pitchFamily="18" charset="-128"/>
                <a:ea typeface="UD デジタル 教科書体 NP-B" panose="02020700000000000000" pitchFamily="18" charset="-128"/>
              </a:rPr>
              <a:t>林業の歴史は浅い</a:t>
            </a:r>
            <a:r>
              <a:rPr lang="ja-JP" altLang="en-US" b="1" dirty="0">
                <a:latin typeface="UD デジタル 教科書体 NP-B" panose="02020700000000000000" pitchFamily="18" charset="-128"/>
                <a:ea typeface="UD デジタル 教科書体 NP-B" panose="02020700000000000000" pitchFamily="18" charset="-128"/>
              </a:rPr>
              <a:t>）</a:t>
            </a:r>
            <a:endParaRPr lang="en-US" altLang="ja-JP" dirty="0">
              <a:latin typeface="UD デジタル 教科書体 NP-B" panose="02020700000000000000" pitchFamily="18" charset="-128"/>
              <a:ea typeface="UD デジタル 教科書体 NP-B" panose="02020700000000000000" pitchFamily="18" charset="-128"/>
            </a:endParaRPr>
          </a:p>
          <a:p>
            <a:pPr algn="ctr" eaLnBrk="1" hangingPunct="1">
              <a:lnSpc>
                <a:spcPct val="80000"/>
              </a:lnSpc>
              <a:buFontTx/>
              <a:buNone/>
              <a:defRPr/>
            </a:pPr>
            <a:r>
              <a:rPr lang="ja-JP" altLang="en-US" dirty="0">
                <a:latin typeface="ＭＳ Ｐゴシック" panose="020B0600070205080204" pitchFamily="50" charset="-128"/>
                <a:ea typeface="ＭＳ Ｐゴシック" panose="020B0600070205080204" pitchFamily="50" charset="-128"/>
              </a:rPr>
              <a:t>　　↓</a:t>
            </a:r>
            <a:endParaRPr lang="en-US" altLang="ja-JP" dirty="0">
              <a:latin typeface="ＭＳ Ｐゴシック" panose="020B0600070205080204" pitchFamily="50" charset="-128"/>
              <a:ea typeface="ＭＳ Ｐゴシック" panose="020B0600070205080204" pitchFamily="50" charset="-128"/>
            </a:endParaRPr>
          </a:p>
          <a:p>
            <a:pPr algn="ctr" eaLnBrk="1" hangingPunct="1">
              <a:lnSpc>
                <a:spcPct val="80000"/>
              </a:lnSpc>
              <a:buFontTx/>
              <a:buNone/>
              <a:defRPr/>
            </a:pPr>
            <a:r>
              <a:rPr lang="ja-JP" altLang="en-US" dirty="0">
                <a:latin typeface="ＭＳ Ｐゴシック" panose="020B0600070205080204" pitchFamily="50" charset="-128"/>
                <a:ea typeface="ＭＳ Ｐゴシック" panose="020B0600070205080204" pitchFamily="50" charset="-128"/>
              </a:rPr>
              <a:t>　　　　　　燃料革命（木質から石油に）　　</a:t>
            </a:r>
            <a:r>
              <a:rPr lang="en-US" altLang="ja-JP" dirty="0">
                <a:latin typeface="ＭＳ Ｐゴシック" panose="020B0600070205080204" pitchFamily="50" charset="-128"/>
                <a:ea typeface="ＭＳ Ｐゴシック" panose="020B0600070205080204" pitchFamily="50" charset="-128"/>
              </a:rPr>
              <a:t>1960</a:t>
            </a:r>
            <a:r>
              <a:rPr lang="ja-JP" altLang="en-US" dirty="0">
                <a:latin typeface="ＭＳ Ｐゴシック" panose="020B0600070205080204" pitchFamily="50" charset="-128"/>
                <a:ea typeface="ＭＳ Ｐゴシック" panose="020B0600070205080204" pitchFamily="50" charset="-128"/>
              </a:rPr>
              <a:t>年前後</a:t>
            </a:r>
            <a:endParaRPr lang="en-US" altLang="ja-JP" dirty="0">
              <a:latin typeface="ＭＳ Ｐゴシック" panose="020B0600070205080204" pitchFamily="50" charset="-128"/>
              <a:ea typeface="ＭＳ Ｐゴシック" panose="020B0600070205080204" pitchFamily="50" charset="-128"/>
            </a:endParaRPr>
          </a:p>
          <a:p>
            <a:pPr algn="ctr" eaLnBrk="1" hangingPunct="1">
              <a:lnSpc>
                <a:spcPct val="80000"/>
              </a:lnSpc>
              <a:buFontTx/>
              <a:buNone/>
              <a:defRPr/>
            </a:pPr>
            <a:r>
              <a:rPr lang="ja-JP" altLang="en-US" dirty="0">
                <a:latin typeface="ＭＳ Ｐゴシック" panose="020B0600070205080204" pitchFamily="50" charset="-128"/>
                <a:ea typeface="ＭＳ Ｐゴシック" panose="020B0600070205080204" pitchFamily="50" charset="-128"/>
              </a:rPr>
              <a:t>　　高度経済成長（木造からコンクリート）</a:t>
            </a:r>
            <a:endParaRPr lang="en-US" altLang="ja-JP" dirty="0">
              <a:latin typeface="ＭＳ Ｐゴシック" panose="020B0600070205080204" pitchFamily="50" charset="-128"/>
              <a:ea typeface="ＭＳ Ｐゴシック" panose="020B0600070205080204" pitchFamily="50" charset="-128"/>
            </a:endParaRPr>
          </a:p>
          <a:p>
            <a:pPr algn="ctr" eaLnBrk="1" hangingPunct="1">
              <a:lnSpc>
                <a:spcPct val="80000"/>
              </a:lnSpc>
              <a:buFontTx/>
              <a:buNone/>
              <a:defRPr/>
            </a:pPr>
            <a:r>
              <a:rPr lang="ja-JP" altLang="en-US" dirty="0">
                <a:latin typeface="ＭＳ Ｐゴシック" panose="020B0600070205080204" pitchFamily="50" charset="-128"/>
                <a:ea typeface="ＭＳ Ｐゴシック" panose="020B0600070205080204" pitchFamily="50" charset="-128"/>
              </a:rPr>
              <a:t>　　↓</a:t>
            </a:r>
            <a:endParaRPr lang="en-US" altLang="ja-JP" dirty="0">
              <a:latin typeface="ＭＳ Ｐゴシック" panose="020B0600070205080204" pitchFamily="50" charset="-128"/>
              <a:ea typeface="ＭＳ Ｐゴシック" panose="020B0600070205080204" pitchFamily="50" charset="-128"/>
            </a:endParaRPr>
          </a:p>
          <a:p>
            <a:pPr algn="ctr" eaLnBrk="1" hangingPunct="1">
              <a:lnSpc>
                <a:spcPct val="80000"/>
              </a:lnSpc>
              <a:buFontTx/>
              <a:buNone/>
              <a:defRPr/>
            </a:pPr>
            <a:r>
              <a:rPr lang="ja-JP" altLang="en-US" dirty="0">
                <a:latin typeface="ＭＳ Ｐゴシック" panose="020B0600070205080204" pitchFamily="50" charset="-128"/>
                <a:ea typeface="ＭＳ Ｐゴシック" panose="020B0600070205080204" pitchFamily="50" charset="-128"/>
              </a:rPr>
              <a:t>　　　　木材価格の低迷、荒れた山、</a:t>
            </a:r>
            <a:r>
              <a:rPr lang="ja-JP" altLang="en-US" b="1" dirty="0">
                <a:solidFill>
                  <a:srgbClr val="C00000"/>
                </a:solidFill>
                <a:latin typeface="ＭＳ Ｐゴシック" panose="020B0600070205080204" pitchFamily="50" charset="-128"/>
                <a:ea typeface="ＭＳ Ｐゴシック" panose="020B0600070205080204" pitchFamily="50" charset="-128"/>
              </a:rPr>
              <a:t>花粉症</a:t>
            </a:r>
            <a:r>
              <a:rPr lang="ja-JP" altLang="en-US" dirty="0">
                <a:latin typeface="ＭＳ Ｐゴシック" panose="020B0600070205080204" pitchFamily="50" charset="-128"/>
                <a:ea typeface="ＭＳ Ｐゴシック" panose="020B0600070205080204" pitchFamily="50" charset="-128"/>
              </a:rPr>
              <a:t>（</a:t>
            </a:r>
            <a:r>
              <a:rPr lang="ja-JP" altLang="en-US" dirty="0">
                <a:solidFill>
                  <a:srgbClr val="FF0066"/>
                </a:solidFill>
                <a:latin typeface="ＭＳ Ｐゴシック" panose="020B0600070205080204" pitchFamily="50" charset="-128"/>
                <a:ea typeface="ＭＳ Ｐゴシック" panose="020B0600070205080204" pitchFamily="50" charset="-128"/>
              </a:rPr>
              <a:t>林野行政への不満</a:t>
            </a:r>
            <a:r>
              <a:rPr lang="ja-JP" altLang="en-US" dirty="0">
                <a:latin typeface="ＭＳ Ｐゴシック" panose="020B0600070205080204" pitchFamily="50" charset="-128"/>
                <a:ea typeface="ＭＳ Ｐゴシック" panose="020B0600070205080204" pitchFamily="50" charset="-128"/>
              </a:rPr>
              <a:t>）</a:t>
            </a:r>
            <a:endParaRPr lang="en-US" altLang="ja-JP" dirty="0">
              <a:latin typeface="ＭＳ Ｐゴシック" panose="020B0600070205080204" pitchFamily="50" charset="-128"/>
              <a:ea typeface="ＭＳ Ｐゴシック" panose="020B0600070205080204" pitchFamily="50" charset="-128"/>
            </a:endParaRPr>
          </a:p>
          <a:p>
            <a:pPr algn="ctr" eaLnBrk="1" hangingPunct="1">
              <a:lnSpc>
                <a:spcPct val="150000"/>
              </a:lnSpc>
              <a:buFontTx/>
              <a:buNone/>
              <a:defRPr/>
            </a:pPr>
            <a:r>
              <a:rPr lang="ja-JP" altLang="en-US" dirty="0">
                <a:latin typeface="UD デジタル 教科書体 NP-B" panose="02020700000000000000" pitchFamily="18" charset="-128"/>
                <a:ea typeface="UD デジタル 教科書体 NP-B" panose="02020700000000000000" pitchFamily="18" charset="-128"/>
              </a:rPr>
              <a:t>森の多様性の喪失</a:t>
            </a:r>
            <a:endParaRPr lang="en-US" altLang="ja-JP"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2920345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1840675" y="5638801"/>
            <a:ext cx="8267625" cy="990599"/>
          </a:xfrm>
        </p:spPr>
        <p:txBody>
          <a:bodyPr>
            <a:normAutofit/>
          </a:bodyPr>
          <a:lstStyle/>
          <a:p>
            <a:pPr marL="0" indent="0" algn="ctr">
              <a:buNone/>
              <a:defRPr/>
            </a:pPr>
            <a:r>
              <a:rPr lang="ja-JP" altLang="en-US" dirty="0">
                <a:solidFill>
                  <a:srgbClr val="002060"/>
                </a:solidFill>
                <a:latin typeface="UD デジタル 教科書体 NP-B" panose="02020700000000000000" pitchFamily="18" charset="-128"/>
                <a:ea typeface="UD デジタル 教科書体 NP-B" panose="02020700000000000000" pitchFamily="18" charset="-128"/>
              </a:rPr>
              <a:t>聞き書き甲子園</a:t>
            </a:r>
            <a:r>
              <a:rPr lang="ja-JP" altLang="en-US" dirty="0">
                <a:latin typeface="UD デジタル 教科書体 NP-B" panose="02020700000000000000" pitchFamily="18" charset="-128"/>
                <a:ea typeface="UD デジタル 教科書体 NP-B" panose="02020700000000000000" pitchFamily="18" charset="-128"/>
              </a:rPr>
              <a:t>　　　　　　　　　　</a:t>
            </a:r>
            <a:endParaRPr lang="en-US" altLang="ja-JP" dirty="0">
              <a:latin typeface="UD デジタル 教科書体 NP-B" panose="02020700000000000000" pitchFamily="18" charset="-128"/>
              <a:ea typeface="UD デジタル 教科書体 NP-B" panose="02020700000000000000" pitchFamily="18" charset="-128"/>
            </a:endParaRPr>
          </a:p>
          <a:p>
            <a:pPr marL="0" indent="0" algn="ctr">
              <a:buNone/>
              <a:defRPr/>
            </a:pPr>
            <a:r>
              <a:rPr lang="en-US" altLang="ja-JP" sz="2400" b="1" dirty="0"/>
              <a:t>2002</a:t>
            </a:r>
            <a:r>
              <a:rPr lang="ja-JP" altLang="en-US" sz="2400" b="1" dirty="0"/>
              <a:t>年～現在</a:t>
            </a:r>
            <a:endParaRPr lang="en-US" altLang="ja-JP" sz="2400" b="1" dirty="0"/>
          </a:p>
        </p:txBody>
      </p:sp>
      <p:pic>
        <p:nvPicPr>
          <p:cNvPr id="62468" name="Picture 4" descr="高校生と名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0675" y="300684"/>
            <a:ext cx="8267625" cy="532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94660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7" name="Text Box 12"/>
          <p:cNvSpPr txBox="1">
            <a:spLocks noChangeArrowheads="1"/>
          </p:cNvSpPr>
          <p:nvPr/>
        </p:nvSpPr>
        <p:spPr bwMode="auto">
          <a:xfrm>
            <a:off x="1524994" y="1761640"/>
            <a:ext cx="10196511"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1800" b="1" dirty="0">
              <a:solidFill>
                <a:srgbClr val="FF3300"/>
              </a:solidFill>
              <a:ea typeface="HG丸ｺﾞｼｯｸM-PRO" panose="020F0600000000000000" pitchFamily="50" charset="-128"/>
            </a:endParaRPr>
          </a:p>
          <a:p>
            <a:pPr eaLnBrk="1" hangingPunct="1">
              <a:spcBef>
                <a:spcPct val="0"/>
              </a:spcBef>
              <a:buFontTx/>
              <a:buNone/>
            </a:pPr>
            <a:r>
              <a:rPr lang="ja-JP" altLang="en-US" sz="1800" b="1" dirty="0">
                <a:solidFill>
                  <a:srgbClr val="7030A0"/>
                </a:solidFill>
                <a:latin typeface="+mj-ea"/>
                <a:ea typeface="+mj-ea"/>
              </a:rPr>
              <a:t>　</a:t>
            </a:r>
            <a:r>
              <a:rPr lang="en-US" altLang="ja-JP" sz="1800" b="1" dirty="0">
                <a:solidFill>
                  <a:srgbClr val="7030A0"/>
                </a:solidFill>
                <a:latin typeface="+mj-ea"/>
                <a:ea typeface="+mj-ea"/>
              </a:rPr>
              <a:t> </a:t>
            </a:r>
            <a:r>
              <a:rPr lang="ja-JP" altLang="en-US" sz="2000" b="1" dirty="0">
                <a:solidFill>
                  <a:srgbClr val="7030A0"/>
                </a:solidFill>
                <a:latin typeface="ＭＳ Ｐゴシック" panose="020B0600070205080204" pitchFamily="50" charset="-128"/>
              </a:rPr>
              <a:t>数万年</a:t>
            </a:r>
            <a:r>
              <a:rPr lang="ja-JP" altLang="en-US" sz="2000" b="1" dirty="0">
                <a:solidFill>
                  <a:srgbClr val="FF3300"/>
                </a:solidFill>
                <a:ea typeface="HG丸ｺﾞｼｯｸM-PRO" panose="020F0600000000000000" pitchFamily="50" charset="-128"/>
              </a:rPr>
              <a:t>続いた　　　　　</a:t>
            </a:r>
            <a:r>
              <a:rPr lang="en-US" altLang="ja-JP" sz="2000" b="1" dirty="0">
                <a:solidFill>
                  <a:srgbClr val="FF3300"/>
                </a:solidFill>
                <a:ea typeface="HG丸ｺﾞｼｯｸM-PRO" panose="020F0600000000000000" pitchFamily="50" charset="-128"/>
              </a:rPr>
              <a:t>1960(S35)</a:t>
            </a:r>
            <a:r>
              <a:rPr lang="ja-JP" altLang="en-US" sz="2000" b="1" dirty="0">
                <a:solidFill>
                  <a:srgbClr val="FF3300"/>
                </a:solidFill>
                <a:ea typeface="HG丸ｺﾞｼｯｸM-PRO" panose="020F0600000000000000" pitchFamily="50" charset="-128"/>
              </a:rPr>
              <a:t>～</a:t>
            </a:r>
            <a:r>
              <a:rPr lang="en-US" altLang="ja-JP" sz="2000" b="1" dirty="0">
                <a:solidFill>
                  <a:srgbClr val="FF3300"/>
                </a:solidFill>
                <a:ea typeface="HG丸ｺﾞｼｯｸM-PRO" panose="020F0600000000000000" pitchFamily="50" charset="-128"/>
              </a:rPr>
              <a:t>1965(S40)</a:t>
            </a:r>
            <a:r>
              <a:rPr lang="ja-JP" altLang="en-US" sz="2000" b="1" dirty="0">
                <a:solidFill>
                  <a:srgbClr val="FF3300"/>
                </a:solidFill>
                <a:ea typeface="HG丸ｺﾞｼｯｸM-PRO" panose="020F0600000000000000" pitchFamily="50" charset="-128"/>
              </a:rPr>
              <a:t>　　　  　　　</a:t>
            </a:r>
            <a:r>
              <a:rPr lang="en-US" altLang="ja-JP" sz="2000" b="1" dirty="0">
                <a:solidFill>
                  <a:srgbClr val="173AA9"/>
                </a:solidFill>
                <a:ea typeface="HG丸ｺﾞｼｯｸM-PRO" panose="020F0600000000000000" pitchFamily="50" charset="-128"/>
              </a:rPr>
              <a:t>60</a:t>
            </a:r>
            <a:r>
              <a:rPr lang="ja-JP" altLang="en-US" sz="2000" b="1" dirty="0">
                <a:solidFill>
                  <a:srgbClr val="173AA9"/>
                </a:solidFill>
                <a:ea typeface="HG丸ｺﾞｼｯｸM-PRO" panose="020F0600000000000000" pitchFamily="50" charset="-128"/>
              </a:rPr>
              <a:t>年</a:t>
            </a:r>
            <a:r>
              <a:rPr lang="ja-JP" altLang="en-US" sz="2000" b="1" dirty="0">
                <a:solidFill>
                  <a:srgbClr val="FF3300"/>
                </a:solidFill>
                <a:ea typeface="HG丸ｺﾞｼｯｸM-PRO" panose="020F0600000000000000" pitchFamily="50" charset="-128"/>
              </a:rPr>
              <a:t>の実績</a:t>
            </a:r>
          </a:p>
        </p:txBody>
      </p:sp>
      <p:sp>
        <p:nvSpPr>
          <p:cNvPr id="63490" name="Text Box 5"/>
          <p:cNvSpPr txBox="1">
            <a:spLocks noChangeArrowheads="1"/>
          </p:cNvSpPr>
          <p:nvPr/>
        </p:nvSpPr>
        <p:spPr bwMode="auto">
          <a:xfrm>
            <a:off x="1483884" y="302644"/>
            <a:ext cx="225535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spcBef>
                <a:spcPct val="0"/>
              </a:spcBef>
              <a:buFontTx/>
              <a:buNone/>
            </a:pPr>
            <a:r>
              <a:rPr lang="ja-JP" altLang="en-US" sz="2000" dirty="0">
                <a:latin typeface="HGS創英角ｺﾞｼｯｸUB" panose="020B0900000000000000" pitchFamily="50" charset="-128"/>
                <a:ea typeface="HGS創英角ｺﾞｼｯｸUB" panose="020B0900000000000000" pitchFamily="50" charset="-128"/>
              </a:rPr>
              <a:t>曾祖父母、祖父母</a:t>
            </a:r>
            <a:endParaRPr lang="en-US" altLang="ja-JP" sz="2000" dirty="0">
              <a:latin typeface="HGS創英角ｺﾞｼｯｸUB" panose="020B0900000000000000" pitchFamily="50" charset="-128"/>
              <a:ea typeface="HGS創英角ｺﾞｼｯｸUB" panose="020B0900000000000000" pitchFamily="50" charset="-128"/>
            </a:endParaRPr>
          </a:p>
          <a:p>
            <a:pPr eaLnBrk="1" hangingPunct="1">
              <a:lnSpc>
                <a:spcPct val="150000"/>
              </a:lnSpc>
              <a:spcBef>
                <a:spcPct val="0"/>
              </a:spcBef>
              <a:buFontTx/>
              <a:buNone/>
            </a:pPr>
            <a:r>
              <a:rPr lang="ja-JP" altLang="en-US" sz="2400" b="1" dirty="0">
                <a:solidFill>
                  <a:srgbClr val="FF3300"/>
                </a:solidFill>
                <a:ea typeface="HG丸ｺﾞｼｯｸM-PRO" panose="020F0600000000000000" pitchFamily="50" charset="-128"/>
              </a:rPr>
              <a:t>　　</a:t>
            </a:r>
            <a:r>
              <a:rPr lang="en-US" altLang="ja-JP" sz="2000" b="1" dirty="0">
                <a:solidFill>
                  <a:srgbClr val="FF3300"/>
                </a:solidFill>
                <a:ea typeface="HG丸ｺﾞｼｯｸM-PRO" panose="020F0600000000000000" pitchFamily="50" charset="-128"/>
              </a:rPr>
              <a:t>85</a:t>
            </a:r>
            <a:r>
              <a:rPr lang="ja-JP" altLang="en-US" sz="2000" b="1" dirty="0">
                <a:solidFill>
                  <a:srgbClr val="FF3300"/>
                </a:solidFill>
                <a:ea typeface="HG丸ｺﾞｼｯｸM-PRO" panose="020F0600000000000000" pitchFamily="50" charset="-128"/>
              </a:rPr>
              <a:t>歳以上</a:t>
            </a:r>
          </a:p>
          <a:p>
            <a:pPr eaLnBrk="1" hangingPunct="1">
              <a:spcBef>
                <a:spcPct val="0"/>
              </a:spcBef>
              <a:buFontTx/>
              <a:buNone/>
            </a:pPr>
            <a:endParaRPr lang="ja-JP" altLang="en-US" sz="1800" dirty="0">
              <a:latin typeface="HGS創英角ｺﾞｼｯｸUB" panose="020B0900000000000000" pitchFamily="50" charset="-128"/>
              <a:ea typeface="HGS創英角ｺﾞｼｯｸUB" panose="020B0900000000000000" pitchFamily="50" charset="-128"/>
            </a:endParaRPr>
          </a:p>
        </p:txBody>
      </p:sp>
      <p:sp>
        <p:nvSpPr>
          <p:cNvPr id="63493" name="Text Box 8"/>
          <p:cNvSpPr txBox="1">
            <a:spLocks noChangeArrowheads="1"/>
          </p:cNvSpPr>
          <p:nvPr/>
        </p:nvSpPr>
        <p:spPr bwMode="auto">
          <a:xfrm>
            <a:off x="2019448" y="1144940"/>
            <a:ext cx="190154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1800" b="1" dirty="0">
              <a:solidFill>
                <a:srgbClr val="0000FF"/>
              </a:solidFill>
            </a:endParaRPr>
          </a:p>
          <a:p>
            <a:pPr eaLnBrk="1" hangingPunct="1">
              <a:spcBef>
                <a:spcPct val="0"/>
              </a:spcBef>
              <a:buFontTx/>
              <a:buNone/>
            </a:pPr>
            <a:r>
              <a:rPr lang="ja-JP" altLang="en-US" sz="2000" b="1" dirty="0">
                <a:solidFill>
                  <a:srgbClr val="0000FF"/>
                </a:solidFill>
              </a:rPr>
              <a:t>戦前生まれ</a:t>
            </a:r>
          </a:p>
        </p:txBody>
      </p:sp>
      <p:sp>
        <p:nvSpPr>
          <p:cNvPr id="63494" name="Text Box 9"/>
          <p:cNvSpPr txBox="1">
            <a:spLocks noChangeArrowheads="1"/>
          </p:cNvSpPr>
          <p:nvPr/>
        </p:nvSpPr>
        <p:spPr bwMode="auto">
          <a:xfrm>
            <a:off x="5019953" y="1064018"/>
            <a:ext cx="210360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1800" b="1" dirty="0">
              <a:solidFill>
                <a:srgbClr val="0000FF"/>
              </a:solidFill>
            </a:endParaRPr>
          </a:p>
          <a:p>
            <a:pPr algn="ctr" eaLnBrk="1" hangingPunct="1">
              <a:spcBef>
                <a:spcPct val="0"/>
              </a:spcBef>
              <a:buFontTx/>
              <a:buNone/>
            </a:pPr>
            <a:r>
              <a:rPr lang="ja-JP" altLang="en-US" sz="2000" b="1" dirty="0">
                <a:solidFill>
                  <a:srgbClr val="0000FF"/>
                </a:solidFill>
              </a:rPr>
              <a:t>高度経済成長期</a:t>
            </a:r>
            <a:endParaRPr lang="en-US" altLang="ja-JP" sz="2000" b="1" dirty="0">
              <a:solidFill>
                <a:srgbClr val="0000FF"/>
              </a:solidFill>
            </a:endParaRPr>
          </a:p>
        </p:txBody>
      </p:sp>
      <p:sp>
        <p:nvSpPr>
          <p:cNvPr id="63495" name="Text Box 10"/>
          <p:cNvSpPr txBox="1">
            <a:spLocks noChangeArrowheads="1"/>
          </p:cNvSpPr>
          <p:nvPr/>
        </p:nvSpPr>
        <p:spPr bwMode="auto">
          <a:xfrm>
            <a:off x="8612225" y="1072436"/>
            <a:ext cx="211453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1800" b="1" dirty="0">
              <a:solidFill>
                <a:srgbClr val="0000FF"/>
              </a:solidFill>
            </a:endParaRPr>
          </a:p>
          <a:p>
            <a:pPr eaLnBrk="1" hangingPunct="1">
              <a:spcBef>
                <a:spcPct val="0"/>
              </a:spcBef>
              <a:buFontTx/>
              <a:buNone/>
            </a:pPr>
            <a:r>
              <a:rPr lang="ja-JP" altLang="en-US" sz="2000" b="1" dirty="0">
                <a:solidFill>
                  <a:srgbClr val="0000FF"/>
                </a:solidFill>
              </a:rPr>
              <a:t>　 それ以降</a:t>
            </a:r>
          </a:p>
        </p:txBody>
      </p:sp>
      <p:sp>
        <p:nvSpPr>
          <p:cNvPr id="63498" name="Text Box 15"/>
          <p:cNvSpPr txBox="1">
            <a:spLocks noChangeArrowheads="1"/>
          </p:cNvSpPr>
          <p:nvPr/>
        </p:nvSpPr>
        <p:spPr bwMode="auto">
          <a:xfrm>
            <a:off x="1144430" y="2717049"/>
            <a:ext cx="36668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dirty="0">
                <a:solidFill>
                  <a:srgbClr val="003300"/>
                </a:solidFill>
              </a:rPr>
              <a:t>農村中心（生きる＝働く）</a:t>
            </a:r>
          </a:p>
        </p:txBody>
      </p:sp>
      <p:sp>
        <p:nvSpPr>
          <p:cNvPr id="63499" name="Text Box 16"/>
          <p:cNvSpPr txBox="1">
            <a:spLocks noChangeArrowheads="1"/>
          </p:cNvSpPr>
          <p:nvPr/>
        </p:nvSpPr>
        <p:spPr bwMode="auto">
          <a:xfrm>
            <a:off x="8171177" y="2731956"/>
            <a:ext cx="32881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dirty="0">
                <a:solidFill>
                  <a:srgbClr val="FF0066"/>
                </a:solidFill>
              </a:rPr>
              <a:t>都会中心（お金の社会）</a:t>
            </a:r>
          </a:p>
        </p:txBody>
      </p:sp>
      <p:sp>
        <p:nvSpPr>
          <p:cNvPr id="63501" name="Text Box 17"/>
          <p:cNvSpPr txBox="1">
            <a:spLocks noChangeArrowheads="1"/>
          </p:cNvSpPr>
          <p:nvPr/>
        </p:nvSpPr>
        <p:spPr bwMode="auto">
          <a:xfrm>
            <a:off x="1937079" y="3215220"/>
            <a:ext cx="1217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dirty="0">
                <a:solidFill>
                  <a:srgbClr val="003300"/>
                </a:solidFill>
              </a:rPr>
              <a:t>自給自足</a:t>
            </a:r>
          </a:p>
        </p:txBody>
      </p:sp>
      <p:sp>
        <p:nvSpPr>
          <p:cNvPr id="63502" name="Text Box 18"/>
          <p:cNvSpPr txBox="1">
            <a:spLocks noChangeArrowheads="1"/>
          </p:cNvSpPr>
          <p:nvPr/>
        </p:nvSpPr>
        <p:spPr bwMode="auto">
          <a:xfrm>
            <a:off x="8531697" y="3260775"/>
            <a:ext cx="25298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dirty="0">
                <a:solidFill>
                  <a:srgbClr val="FF0066"/>
                </a:solidFill>
              </a:rPr>
              <a:t>冷凍食品・レトルト</a:t>
            </a:r>
          </a:p>
        </p:txBody>
      </p:sp>
      <p:sp>
        <p:nvSpPr>
          <p:cNvPr id="63503" name="Text Box 19"/>
          <p:cNvSpPr txBox="1">
            <a:spLocks noChangeArrowheads="1"/>
          </p:cNvSpPr>
          <p:nvPr/>
        </p:nvSpPr>
        <p:spPr bwMode="auto">
          <a:xfrm>
            <a:off x="2011302" y="3820497"/>
            <a:ext cx="9589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dirty="0">
                <a:solidFill>
                  <a:srgbClr val="003300"/>
                </a:solidFill>
              </a:rPr>
              <a:t>薪や炭</a:t>
            </a:r>
          </a:p>
        </p:txBody>
      </p:sp>
      <p:sp>
        <p:nvSpPr>
          <p:cNvPr id="63504" name="Text Box 20"/>
          <p:cNvSpPr txBox="1">
            <a:spLocks noChangeArrowheads="1"/>
          </p:cNvSpPr>
          <p:nvPr/>
        </p:nvSpPr>
        <p:spPr bwMode="auto">
          <a:xfrm>
            <a:off x="8507802" y="3818961"/>
            <a:ext cx="27149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dirty="0">
                <a:solidFill>
                  <a:srgbClr val="FF0066"/>
                </a:solidFill>
              </a:rPr>
              <a:t>石油・ガス・原子力</a:t>
            </a:r>
          </a:p>
        </p:txBody>
      </p:sp>
      <p:sp>
        <p:nvSpPr>
          <p:cNvPr id="63506" name="Text Box 22"/>
          <p:cNvSpPr txBox="1">
            <a:spLocks noChangeArrowheads="1"/>
          </p:cNvSpPr>
          <p:nvPr/>
        </p:nvSpPr>
        <p:spPr bwMode="auto">
          <a:xfrm>
            <a:off x="1609047" y="4356583"/>
            <a:ext cx="17716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dirty="0">
                <a:solidFill>
                  <a:srgbClr val="003300"/>
                </a:solidFill>
              </a:rPr>
              <a:t>体を使って働く</a:t>
            </a:r>
          </a:p>
        </p:txBody>
      </p:sp>
      <p:sp>
        <p:nvSpPr>
          <p:cNvPr id="63507" name="Text Box 23"/>
          <p:cNvSpPr txBox="1">
            <a:spLocks noChangeArrowheads="1"/>
          </p:cNvSpPr>
          <p:nvPr/>
        </p:nvSpPr>
        <p:spPr bwMode="auto">
          <a:xfrm>
            <a:off x="8507802" y="4356583"/>
            <a:ext cx="27149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dirty="0">
                <a:solidFill>
                  <a:srgbClr val="FF0066"/>
                </a:solidFill>
              </a:rPr>
              <a:t>電化製品・パソコン</a:t>
            </a:r>
          </a:p>
        </p:txBody>
      </p:sp>
      <p:sp>
        <p:nvSpPr>
          <p:cNvPr id="63509" name="Text Box 24"/>
          <p:cNvSpPr txBox="1">
            <a:spLocks noChangeArrowheads="1"/>
          </p:cNvSpPr>
          <p:nvPr/>
        </p:nvSpPr>
        <p:spPr bwMode="auto">
          <a:xfrm>
            <a:off x="1728294" y="4943295"/>
            <a:ext cx="14991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dirty="0">
                <a:solidFill>
                  <a:srgbClr val="003300"/>
                </a:solidFill>
              </a:rPr>
              <a:t>歩く・馬や牛</a:t>
            </a:r>
          </a:p>
        </p:txBody>
      </p:sp>
      <p:sp>
        <p:nvSpPr>
          <p:cNvPr id="63510" name="Text Box 25"/>
          <p:cNvSpPr txBox="1">
            <a:spLocks noChangeArrowheads="1"/>
          </p:cNvSpPr>
          <p:nvPr/>
        </p:nvSpPr>
        <p:spPr bwMode="auto">
          <a:xfrm>
            <a:off x="8704797" y="4918187"/>
            <a:ext cx="23326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dirty="0">
                <a:solidFill>
                  <a:srgbClr val="FF0066"/>
                </a:solidFill>
              </a:rPr>
              <a:t>自動車・新幹線</a:t>
            </a:r>
          </a:p>
        </p:txBody>
      </p:sp>
      <p:sp>
        <p:nvSpPr>
          <p:cNvPr id="63512" name="Text Box 27"/>
          <p:cNvSpPr txBox="1">
            <a:spLocks noChangeArrowheads="1"/>
          </p:cNvSpPr>
          <p:nvPr/>
        </p:nvSpPr>
        <p:spPr bwMode="auto">
          <a:xfrm>
            <a:off x="1288029" y="5469074"/>
            <a:ext cx="22236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dirty="0">
                <a:solidFill>
                  <a:srgbClr val="003300"/>
                </a:solidFill>
              </a:rPr>
              <a:t>伝統的な知恵や技</a:t>
            </a:r>
          </a:p>
        </p:txBody>
      </p:sp>
      <p:sp>
        <p:nvSpPr>
          <p:cNvPr id="63513" name="Text Box 28"/>
          <p:cNvSpPr txBox="1">
            <a:spLocks noChangeArrowheads="1"/>
          </p:cNvSpPr>
          <p:nvPr/>
        </p:nvSpPr>
        <p:spPr bwMode="auto">
          <a:xfrm>
            <a:off x="8846336" y="5422832"/>
            <a:ext cx="17700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dirty="0">
                <a:solidFill>
                  <a:srgbClr val="FF0066"/>
                </a:solidFill>
              </a:rPr>
              <a:t>情報化社会</a:t>
            </a:r>
          </a:p>
        </p:txBody>
      </p:sp>
      <p:sp>
        <p:nvSpPr>
          <p:cNvPr id="63515" name="Text Box 29"/>
          <p:cNvSpPr txBox="1">
            <a:spLocks noChangeArrowheads="1"/>
          </p:cNvSpPr>
          <p:nvPr/>
        </p:nvSpPr>
        <p:spPr bwMode="auto">
          <a:xfrm>
            <a:off x="1127650" y="6081483"/>
            <a:ext cx="24961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dirty="0">
                <a:solidFill>
                  <a:srgbClr val="003300"/>
                </a:solidFill>
              </a:rPr>
              <a:t>自然の厳しさ、豊かさ</a:t>
            </a:r>
          </a:p>
        </p:txBody>
      </p:sp>
      <p:sp>
        <p:nvSpPr>
          <p:cNvPr id="63516" name="Text Box 30"/>
          <p:cNvSpPr txBox="1">
            <a:spLocks noChangeArrowheads="1"/>
          </p:cNvSpPr>
          <p:nvPr/>
        </p:nvSpPr>
        <p:spPr bwMode="auto">
          <a:xfrm>
            <a:off x="8235727" y="5927477"/>
            <a:ext cx="31217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dirty="0">
                <a:solidFill>
                  <a:srgbClr val="FF0066"/>
                </a:solidFill>
              </a:rPr>
              <a:t>公害問題・地球温暖化</a:t>
            </a:r>
          </a:p>
        </p:txBody>
      </p:sp>
      <p:sp>
        <p:nvSpPr>
          <p:cNvPr id="63518" name="Line 45"/>
          <p:cNvSpPr>
            <a:spLocks noChangeShapeType="1"/>
          </p:cNvSpPr>
          <p:nvPr/>
        </p:nvSpPr>
        <p:spPr bwMode="auto">
          <a:xfrm>
            <a:off x="772167" y="2561275"/>
            <a:ext cx="10879398" cy="5000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3519" name="Line 46"/>
          <p:cNvSpPr>
            <a:spLocks noChangeShapeType="1"/>
          </p:cNvSpPr>
          <p:nvPr/>
        </p:nvSpPr>
        <p:spPr bwMode="auto">
          <a:xfrm>
            <a:off x="4479649" y="365205"/>
            <a:ext cx="0" cy="6191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3520" name="Line 47"/>
          <p:cNvSpPr>
            <a:spLocks noChangeShapeType="1"/>
          </p:cNvSpPr>
          <p:nvPr/>
        </p:nvSpPr>
        <p:spPr bwMode="auto">
          <a:xfrm>
            <a:off x="7682228" y="333375"/>
            <a:ext cx="0" cy="6191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3492" name="Text Box 7"/>
          <p:cNvSpPr txBox="1">
            <a:spLocks noChangeArrowheads="1"/>
          </p:cNvSpPr>
          <p:nvPr/>
        </p:nvSpPr>
        <p:spPr bwMode="auto">
          <a:xfrm>
            <a:off x="8120185" y="312615"/>
            <a:ext cx="3824166"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spcBef>
                <a:spcPct val="0"/>
              </a:spcBef>
              <a:buFontTx/>
              <a:buNone/>
            </a:pPr>
            <a:r>
              <a:rPr lang="ja-JP" altLang="en-US" sz="2000" dirty="0">
                <a:latin typeface="HGS創英角ｺﾞｼｯｸUB" panose="020B0900000000000000" pitchFamily="50" charset="-128"/>
                <a:ea typeface="HGS創英角ｺﾞｼｯｸUB" panose="020B0900000000000000" pitchFamily="50" charset="-128"/>
              </a:rPr>
              <a:t> 高校生～お父さん・お母さん</a:t>
            </a:r>
            <a:endParaRPr lang="en-US" altLang="ja-JP" sz="2000" dirty="0">
              <a:latin typeface="HGS創英角ｺﾞｼｯｸUB" panose="020B0900000000000000" pitchFamily="50" charset="-128"/>
              <a:ea typeface="HGS創英角ｺﾞｼｯｸUB" panose="020B0900000000000000" pitchFamily="50" charset="-128"/>
            </a:endParaRPr>
          </a:p>
          <a:p>
            <a:pPr eaLnBrk="1" hangingPunct="1">
              <a:lnSpc>
                <a:spcPct val="150000"/>
              </a:lnSpc>
              <a:spcBef>
                <a:spcPct val="0"/>
              </a:spcBef>
              <a:buFontTx/>
              <a:buNone/>
            </a:pPr>
            <a:r>
              <a:rPr lang="ja-JP" altLang="en-US" sz="2000" b="1" dirty="0">
                <a:solidFill>
                  <a:srgbClr val="FF3300"/>
                </a:solidFill>
                <a:ea typeface="HG丸ｺﾞｼｯｸM-PRO" panose="020F0600000000000000" pitchFamily="50" charset="-128"/>
              </a:rPr>
              <a:t>　</a:t>
            </a:r>
            <a:r>
              <a:rPr lang="en-US" altLang="ja-JP" sz="2000" b="1" dirty="0">
                <a:solidFill>
                  <a:srgbClr val="FF3300"/>
                </a:solidFill>
                <a:ea typeface="HG丸ｺﾞｼｯｸM-PRO" panose="020F0600000000000000" pitchFamily="50" charset="-128"/>
              </a:rPr>
              <a:t>10</a:t>
            </a:r>
            <a:r>
              <a:rPr lang="ja-JP" altLang="en-US" sz="2000" b="1" dirty="0">
                <a:solidFill>
                  <a:srgbClr val="FF3300"/>
                </a:solidFill>
                <a:ea typeface="HG丸ｺﾞｼｯｸM-PRO" panose="020F0600000000000000" pitchFamily="50" charset="-128"/>
              </a:rPr>
              <a:t>代後半から</a:t>
            </a:r>
            <a:r>
              <a:rPr lang="en-US" altLang="ja-JP" sz="2000" b="1" dirty="0">
                <a:solidFill>
                  <a:srgbClr val="FF3300"/>
                </a:solidFill>
                <a:ea typeface="HG丸ｺﾞｼｯｸM-PRO" panose="020F0600000000000000" pitchFamily="50" charset="-128"/>
              </a:rPr>
              <a:t>60</a:t>
            </a:r>
            <a:r>
              <a:rPr lang="ja-JP" altLang="en-US" sz="2000" b="1" dirty="0">
                <a:solidFill>
                  <a:srgbClr val="FF3300"/>
                </a:solidFill>
                <a:ea typeface="HG丸ｺﾞｼｯｸM-PRO" panose="020F0600000000000000" pitchFamily="50" charset="-128"/>
              </a:rPr>
              <a:t>代</a:t>
            </a:r>
          </a:p>
          <a:p>
            <a:pPr eaLnBrk="1" hangingPunct="1">
              <a:spcBef>
                <a:spcPct val="0"/>
              </a:spcBef>
              <a:buFontTx/>
              <a:buNone/>
            </a:pPr>
            <a:endParaRPr lang="ja-JP" altLang="en-US" sz="1800" dirty="0">
              <a:latin typeface="HGS創英角ｺﾞｼｯｸUB" panose="020B0900000000000000" pitchFamily="50" charset="-128"/>
              <a:ea typeface="HGS創英角ｺﾞｼｯｸUB" panose="020B0900000000000000" pitchFamily="50" charset="-128"/>
            </a:endParaRPr>
          </a:p>
        </p:txBody>
      </p:sp>
      <p:sp>
        <p:nvSpPr>
          <p:cNvPr id="63491" name="Text Box 6"/>
          <p:cNvSpPr txBox="1">
            <a:spLocks noChangeArrowheads="1"/>
          </p:cNvSpPr>
          <p:nvPr/>
        </p:nvSpPr>
        <p:spPr bwMode="auto">
          <a:xfrm>
            <a:off x="4692869" y="302644"/>
            <a:ext cx="2577950" cy="102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spcBef>
                <a:spcPct val="0"/>
              </a:spcBef>
              <a:buFontTx/>
              <a:buNone/>
            </a:pPr>
            <a:r>
              <a:rPr lang="ja-JP" altLang="en-US" sz="2000" dirty="0">
                <a:latin typeface="HGS創英角ｺﾞｼｯｸUB" panose="020B0900000000000000" pitchFamily="50" charset="-128"/>
                <a:ea typeface="HGS創英角ｺﾞｼｯｸUB" panose="020B0900000000000000" pitchFamily="50" charset="-128"/>
              </a:rPr>
              <a:t> お爺さん・お婆さん</a:t>
            </a:r>
            <a:endParaRPr lang="en-US" altLang="ja-JP" sz="2000" dirty="0">
              <a:latin typeface="HGS創英角ｺﾞｼｯｸUB" panose="020B0900000000000000" pitchFamily="50" charset="-128"/>
              <a:ea typeface="HGS創英角ｺﾞｼｯｸUB" panose="020B0900000000000000" pitchFamily="50" charset="-128"/>
            </a:endParaRPr>
          </a:p>
          <a:p>
            <a:pPr eaLnBrk="1" hangingPunct="1">
              <a:lnSpc>
                <a:spcPct val="150000"/>
              </a:lnSpc>
              <a:spcBef>
                <a:spcPct val="0"/>
              </a:spcBef>
              <a:buFontTx/>
              <a:buNone/>
            </a:pPr>
            <a:r>
              <a:rPr lang="ja-JP" altLang="en-US" sz="2400" b="1" dirty="0">
                <a:solidFill>
                  <a:srgbClr val="FF3300"/>
                </a:solidFill>
                <a:latin typeface="HGS創英角ｺﾞｼｯｸUB" panose="020B0900000000000000" pitchFamily="50" charset="-128"/>
                <a:ea typeface="HGS創英角ｺﾞｼｯｸUB" panose="020B0900000000000000" pitchFamily="50" charset="-128"/>
              </a:rPr>
              <a:t>　　</a:t>
            </a:r>
            <a:r>
              <a:rPr lang="en-US" altLang="ja-JP" sz="2000" b="1" dirty="0">
                <a:solidFill>
                  <a:srgbClr val="FF3300"/>
                </a:solidFill>
                <a:ea typeface="HGS創英角ｺﾞｼｯｸUB" panose="020B0900000000000000" pitchFamily="50" charset="-128"/>
                <a:cs typeface="Arial" panose="020B0604020202020204" pitchFamily="34" charset="0"/>
              </a:rPr>
              <a:t>80</a:t>
            </a:r>
            <a:r>
              <a:rPr lang="ja-JP" altLang="en-US" sz="2000" dirty="0">
                <a:solidFill>
                  <a:srgbClr val="FF3300"/>
                </a:solidFill>
                <a:latin typeface="HG丸ｺﾞｼｯｸM-PRO" panose="020F0600000000000000" pitchFamily="50" charset="-128"/>
                <a:ea typeface="HG丸ｺﾞｼｯｸM-PRO" panose="020F0600000000000000" pitchFamily="50" charset="-128"/>
                <a:cs typeface="Arial" panose="020B0604020202020204" pitchFamily="34" charset="0"/>
              </a:rPr>
              <a:t>代</a:t>
            </a:r>
            <a:r>
              <a:rPr lang="ja-JP" altLang="en-US" sz="2000" b="1" dirty="0">
                <a:solidFill>
                  <a:srgbClr val="FF3300"/>
                </a:solidFill>
                <a:ea typeface="HG丸ｺﾞｼｯｸM-PRO" panose="020F0600000000000000" pitchFamily="50" charset="-128"/>
              </a:rPr>
              <a:t>～</a:t>
            </a:r>
            <a:r>
              <a:rPr lang="en-US" altLang="ja-JP" sz="2000" b="1" dirty="0">
                <a:solidFill>
                  <a:srgbClr val="FF3300"/>
                </a:solidFill>
                <a:ea typeface="HG丸ｺﾞｼｯｸM-PRO" panose="020F0600000000000000" pitchFamily="50" charset="-128"/>
              </a:rPr>
              <a:t>70</a:t>
            </a:r>
            <a:r>
              <a:rPr lang="ja-JP" altLang="en-US" sz="2000" b="1" dirty="0">
                <a:solidFill>
                  <a:srgbClr val="FF3300"/>
                </a:solidFill>
                <a:ea typeface="HG丸ｺﾞｼｯｸM-PRO" panose="020F0600000000000000" pitchFamily="50" charset="-128"/>
              </a:rPr>
              <a:t>代</a:t>
            </a:r>
            <a:endParaRPr lang="ja-JP" altLang="en-US" sz="2000" dirty="0">
              <a:latin typeface="HGS創英角ｺﾞｼｯｸUB" panose="020B0900000000000000" pitchFamily="50" charset="-128"/>
              <a:ea typeface="HGS創英角ｺﾞｼｯｸUB" panose="020B0900000000000000" pitchFamily="50" charset="-128"/>
            </a:endParaRPr>
          </a:p>
        </p:txBody>
      </p:sp>
      <p:sp>
        <p:nvSpPr>
          <p:cNvPr id="3" name="テキスト ボックス 2">
            <a:extLst>
              <a:ext uri="{FF2B5EF4-FFF2-40B4-BE49-F238E27FC236}">
                <a16:creationId xmlns:a16="http://schemas.microsoft.com/office/drawing/2014/main" id="{DDF8064C-5B99-08CB-93F9-3FCA8CBF8FF1}"/>
              </a:ext>
            </a:extLst>
          </p:cNvPr>
          <p:cNvSpPr txBox="1"/>
          <p:nvPr/>
        </p:nvSpPr>
        <p:spPr>
          <a:xfrm>
            <a:off x="4893733" y="2717800"/>
            <a:ext cx="2538047" cy="4072467"/>
          </a:xfrm>
          <a:prstGeom prst="rect">
            <a:avLst/>
          </a:prstGeom>
          <a:noFill/>
        </p:spPr>
        <p:txBody>
          <a:bodyPr wrap="square">
            <a:spAutoFit/>
          </a:bodyPr>
          <a:lstStyle/>
          <a:p>
            <a:pPr>
              <a:lnSpc>
                <a:spcPct val="150000"/>
              </a:lnSpc>
            </a:pPr>
            <a:r>
              <a:rPr lang="ja-JP" altLang="en-US" sz="1800" b="1" dirty="0"/>
              <a:t>　東京オリンピック</a:t>
            </a:r>
            <a:br>
              <a:rPr lang="en-US" altLang="ja-JP" sz="1800" b="1" dirty="0"/>
            </a:br>
            <a:r>
              <a:rPr lang="ja-JP" altLang="en-US" sz="1800" b="1" dirty="0"/>
              <a:t>　新幹線開通</a:t>
            </a:r>
            <a:br>
              <a:rPr lang="en-US" altLang="ja-JP" sz="1800" b="1" dirty="0"/>
            </a:br>
            <a:r>
              <a:rPr lang="ja-JP" altLang="en-US" sz="1800" b="1" dirty="0"/>
              <a:t>　名神・東名高速道</a:t>
            </a:r>
            <a:br>
              <a:rPr lang="en-US" altLang="ja-JP" sz="1800" b="1" dirty="0"/>
            </a:br>
            <a:r>
              <a:rPr lang="ja-JP" altLang="en-US" sz="1800" b="1" dirty="0"/>
              <a:t>　三種の神器</a:t>
            </a:r>
            <a:br>
              <a:rPr lang="en-US" altLang="ja-JP" sz="1800" b="1" dirty="0"/>
            </a:br>
            <a:r>
              <a:rPr lang="ja-JP" altLang="en-US" sz="1800" b="1" dirty="0"/>
              <a:t>　自家用車</a:t>
            </a:r>
            <a:br>
              <a:rPr lang="en-US" altLang="ja-JP" sz="1800" b="1" dirty="0"/>
            </a:br>
            <a:r>
              <a:rPr lang="ja-JP" altLang="en-US" sz="1800" b="1" dirty="0"/>
              <a:t>　テイラー（耕運機）</a:t>
            </a:r>
            <a:br>
              <a:rPr lang="en-US" altLang="ja-JP" sz="1800" b="1" dirty="0"/>
            </a:br>
            <a:r>
              <a:rPr lang="ja-JP" altLang="en-US" sz="1800" b="1" dirty="0"/>
              <a:t>　刈り払い機</a:t>
            </a:r>
            <a:br>
              <a:rPr lang="en-US" altLang="ja-JP" sz="1800" b="1" dirty="0"/>
            </a:br>
            <a:r>
              <a:rPr lang="ja-JP" altLang="en-US" sz="1800" b="1" dirty="0"/>
              <a:t>　チェーンソウ</a:t>
            </a:r>
            <a:endParaRPr lang="en-US" altLang="ja-JP" sz="1800" b="1" dirty="0"/>
          </a:p>
          <a:p>
            <a:pPr>
              <a:lnSpc>
                <a:spcPct val="200000"/>
              </a:lnSpc>
            </a:pPr>
            <a:r>
              <a:rPr lang="ja-JP" altLang="en-US" sz="2000" b="1" dirty="0">
                <a:solidFill>
                  <a:srgbClr val="7030A0"/>
                </a:solidFill>
                <a:latin typeface="UD デジタル 教科書体 NP-B" panose="02020700000000000000" pitchFamily="18" charset="-128"/>
                <a:ea typeface="UD デジタル 教科書体 NP-B" panose="02020700000000000000" pitchFamily="18" charset="-128"/>
              </a:rPr>
              <a:t>循環が壊れた時期</a:t>
            </a:r>
            <a:endParaRPr lang="ja-JP" altLang="en-US" sz="2000" dirty="0">
              <a:solidFill>
                <a:srgbClr val="7030A0"/>
              </a:solidFill>
              <a:latin typeface="UD デジタル 教科書体 NP-B" panose="02020700000000000000" pitchFamily="18" charset="-128"/>
              <a:ea typeface="UD デジタル 教科書体 NP-B" panose="02020700000000000000" pitchFamily="18" charset="-128"/>
            </a:endParaRPr>
          </a:p>
        </p:txBody>
      </p:sp>
      <p:sp>
        <p:nvSpPr>
          <p:cNvPr id="4" name="矢印: 右 3">
            <a:extLst>
              <a:ext uri="{FF2B5EF4-FFF2-40B4-BE49-F238E27FC236}">
                <a16:creationId xmlns:a16="http://schemas.microsoft.com/office/drawing/2014/main" id="{CD6D2F4C-09CC-A8CC-1D57-23F307533D39}"/>
              </a:ext>
            </a:extLst>
          </p:cNvPr>
          <p:cNvSpPr/>
          <p:nvPr/>
        </p:nvSpPr>
        <p:spPr>
          <a:xfrm>
            <a:off x="7283938" y="4220307"/>
            <a:ext cx="289169" cy="3907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右 4">
            <a:extLst>
              <a:ext uri="{FF2B5EF4-FFF2-40B4-BE49-F238E27FC236}">
                <a16:creationId xmlns:a16="http://schemas.microsoft.com/office/drawing/2014/main" id="{2CE0861A-2F0D-9834-E3C2-87E5990E65E8}"/>
              </a:ext>
            </a:extLst>
          </p:cNvPr>
          <p:cNvSpPr/>
          <p:nvPr/>
        </p:nvSpPr>
        <p:spPr>
          <a:xfrm rot="10800000">
            <a:off x="4591538" y="4239846"/>
            <a:ext cx="289169" cy="3907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4673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a:extLst>
              <a:ext uri="{FF2B5EF4-FFF2-40B4-BE49-F238E27FC236}">
                <a16:creationId xmlns:a16="http://schemas.microsoft.com/office/drawing/2014/main" id="{34F99B5B-154B-4F63-B581-DFDB462943A4}"/>
              </a:ext>
            </a:extLst>
          </p:cNvPr>
          <p:cNvSpPr>
            <a:spLocks noGrp="1" noChangeArrowheads="1"/>
          </p:cNvSpPr>
          <p:nvPr>
            <p:ph type="title"/>
          </p:nvPr>
        </p:nvSpPr>
        <p:spPr>
          <a:xfrm>
            <a:off x="1965325" y="77788"/>
            <a:ext cx="8229600" cy="1143000"/>
          </a:xfrm>
        </p:spPr>
        <p:txBody>
          <a:bodyPr/>
          <a:lstStyle/>
          <a:p>
            <a:pPr algn="ctr" eaLnBrk="1" hangingPunct="1"/>
            <a:r>
              <a:rPr lang="ja-JP" altLang="en-US" sz="3200" b="1" dirty="0">
                <a:solidFill>
                  <a:srgbClr val="002060"/>
                </a:solidFill>
                <a:latin typeface="ＭＳ Ｐゴシック" panose="020B0600070205080204" pitchFamily="50" charset="-128"/>
                <a:ea typeface="ＭＳ Ｐゴシック" panose="020B0600070205080204" pitchFamily="50" charset="-128"/>
              </a:rPr>
              <a:t>都市</a:t>
            </a:r>
            <a:r>
              <a:rPr lang="en-US" altLang="ja-JP" sz="3200" b="1" dirty="0">
                <a:solidFill>
                  <a:srgbClr val="002060"/>
                </a:solidFill>
                <a:latin typeface="ＭＳ Ｐゴシック" panose="020B0600070205080204" pitchFamily="50" charset="-128"/>
                <a:ea typeface="ＭＳ Ｐゴシック" panose="020B0600070205080204" pitchFamily="50" charset="-128"/>
              </a:rPr>
              <a:t>/</a:t>
            </a:r>
            <a:r>
              <a:rPr lang="ja-JP" altLang="en-US" sz="3200" b="1" dirty="0">
                <a:solidFill>
                  <a:srgbClr val="002060"/>
                </a:solidFill>
                <a:latin typeface="ＭＳ Ｐゴシック" panose="020B0600070205080204" pitchFamily="50" charset="-128"/>
                <a:ea typeface="ＭＳ Ｐゴシック" panose="020B0600070205080204" pitchFamily="50" charset="-128"/>
              </a:rPr>
              <a:t>農村人口推移　都市化の進展</a:t>
            </a:r>
          </a:p>
        </p:txBody>
      </p:sp>
      <p:graphicFrame>
        <p:nvGraphicFramePr>
          <p:cNvPr id="4" name="グラフ 3">
            <a:extLst>
              <a:ext uri="{FF2B5EF4-FFF2-40B4-BE49-F238E27FC236}">
                <a16:creationId xmlns:a16="http://schemas.microsoft.com/office/drawing/2014/main" id="{D7A8446D-B6E0-4A44-BCAB-63FEC1150FDA}"/>
              </a:ext>
            </a:extLst>
          </p:cNvPr>
          <p:cNvGraphicFramePr/>
          <p:nvPr/>
        </p:nvGraphicFramePr>
        <p:xfrm>
          <a:off x="1477737" y="1124745"/>
          <a:ext cx="9454242" cy="4714875"/>
        </p:xfrm>
        <a:graphic>
          <a:graphicData uri="http://schemas.openxmlformats.org/drawingml/2006/chart">
            <c:chart xmlns:c="http://schemas.openxmlformats.org/drawingml/2006/chart" xmlns:r="http://schemas.openxmlformats.org/officeDocument/2006/relationships" r:id="rId2"/>
          </a:graphicData>
        </a:graphic>
      </p:graphicFrame>
      <p:sp>
        <p:nvSpPr>
          <p:cNvPr id="10244" name="テキスト ボックス 4">
            <a:extLst>
              <a:ext uri="{FF2B5EF4-FFF2-40B4-BE49-F238E27FC236}">
                <a16:creationId xmlns:a16="http://schemas.microsoft.com/office/drawing/2014/main" id="{FB41347D-4A50-4D55-832C-92793008D715}"/>
              </a:ext>
            </a:extLst>
          </p:cNvPr>
          <p:cNvSpPr txBox="1">
            <a:spLocks noChangeArrowheads="1"/>
          </p:cNvSpPr>
          <p:nvPr/>
        </p:nvSpPr>
        <p:spPr bwMode="auto">
          <a:xfrm>
            <a:off x="9579657" y="1641477"/>
            <a:ext cx="1928733" cy="77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93000"/>
              </a:lnSpc>
              <a:spcBef>
                <a:spcPct val="0"/>
              </a:spcBef>
              <a:buClr>
                <a:srgbClr val="000000"/>
              </a:buClr>
              <a:buFont typeface="Times New Roman" panose="02020603050405020304" pitchFamily="18" charset="0"/>
              <a:buNone/>
            </a:pPr>
            <a:r>
              <a:rPr lang="ja-JP" altLang="en-US" sz="2400" dirty="0">
                <a:sym typeface="Arial" panose="020B0604020202020204" pitchFamily="34" charset="0"/>
              </a:rPr>
              <a:t>　都市人口</a:t>
            </a:r>
            <a:endParaRPr lang="en-US" altLang="ja-JP" sz="2400" dirty="0">
              <a:sym typeface="Arial" panose="020B0604020202020204" pitchFamily="34" charset="0"/>
            </a:endParaRPr>
          </a:p>
          <a:p>
            <a:pPr eaLnBrk="1" hangingPunct="1">
              <a:lnSpc>
                <a:spcPct val="93000"/>
              </a:lnSpc>
              <a:spcBef>
                <a:spcPct val="0"/>
              </a:spcBef>
              <a:buClr>
                <a:srgbClr val="000000"/>
              </a:buClr>
              <a:buFont typeface="Times New Roman" panose="02020603050405020304" pitchFamily="18" charset="0"/>
              <a:buNone/>
            </a:pPr>
            <a:r>
              <a:rPr lang="ja-JP" altLang="en-US" sz="2400" dirty="0">
                <a:sym typeface="Arial" panose="020B0604020202020204" pitchFamily="34" charset="0"/>
              </a:rPr>
              <a:t>　（金融資本）</a:t>
            </a:r>
            <a:endParaRPr lang="en-US" altLang="ja-JP" sz="2400" dirty="0">
              <a:sym typeface="Arial" panose="020B0604020202020204" pitchFamily="34" charset="0"/>
            </a:endParaRPr>
          </a:p>
        </p:txBody>
      </p:sp>
      <p:sp>
        <p:nvSpPr>
          <p:cNvPr id="10245" name="テキスト ボックス 5">
            <a:extLst>
              <a:ext uri="{FF2B5EF4-FFF2-40B4-BE49-F238E27FC236}">
                <a16:creationId xmlns:a16="http://schemas.microsoft.com/office/drawing/2014/main" id="{49EDB195-6694-4199-B66A-D101E2A88E5F}"/>
              </a:ext>
            </a:extLst>
          </p:cNvPr>
          <p:cNvSpPr txBox="1">
            <a:spLocks noChangeArrowheads="1"/>
          </p:cNvSpPr>
          <p:nvPr/>
        </p:nvSpPr>
        <p:spPr bwMode="auto">
          <a:xfrm>
            <a:off x="9726612" y="4437062"/>
            <a:ext cx="1793195" cy="77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93000"/>
              </a:lnSpc>
              <a:spcBef>
                <a:spcPct val="0"/>
              </a:spcBef>
              <a:buClr>
                <a:srgbClr val="000000"/>
              </a:buClr>
              <a:buFont typeface="Times New Roman" panose="02020603050405020304" pitchFamily="18" charset="0"/>
              <a:buNone/>
            </a:pPr>
            <a:r>
              <a:rPr lang="ja-JP" altLang="en-US" sz="2400" dirty="0">
                <a:sym typeface="Arial" panose="020B0604020202020204" pitchFamily="34" charset="0"/>
              </a:rPr>
              <a:t>農山村人口</a:t>
            </a:r>
            <a:endParaRPr lang="en-US" altLang="ja-JP" sz="2400" dirty="0">
              <a:sym typeface="Arial" panose="020B0604020202020204" pitchFamily="34" charset="0"/>
            </a:endParaRPr>
          </a:p>
          <a:p>
            <a:pPr eaLnBrk="1" hangingPunct="1">
              <a:lnSpc>
                <a:spcPct val="93000"/>
              </a:lnSpc>
              <a:spcBef>
                <a:spcPct val="0"/>
              </a:spcBef>
              <a:buClr>
                <a:srgbClr val="000000"/>
              </a:buClr>
              <a:buFont typeface="Times New Roman" panose="02020603050405020304" pitchFamily="18" charset="0"/>
              <a:buNone/>
            </a:pPr>
            <a:r>
              <a:rPr lang="ja-JP" altLang="en-US" sz="2400" dirty="0">
                <a:sym typeface="Arial" panose="020B0604020202020204" pitchFamily="34" charset="0"/>
              </a:rPr>
              <a:t>（自然資本）</a:t>
            </a:r>
            <a:endParaRPr lang="en-US" altLang="ja-JP" sz="2400" dirty="0">
              <a:sym typeface="Arial" panose="020B0604020202020204" pitchFamily="34" charset="0"/>
            </a:endParaRPr>
          </a:p>
        </p:txBody>
      </p:sp>
      <p:sp>
        <p:nvSpPr>
          <p:cNvPr id="10246" name="左右矢印 5">
            <a:extLst>
              <a:ext uri="{FF2B5EF4-FFF2-40B4-BE49-F238E27FC236}">
                <a16:creationId xmlns:a16="http://schemas.microsoft.com/office/drawing/2014/main" id="{FC89AF87-582F-4E95-8EE5-CAEB78ADA7D7}"/>
              </a:ext>
            </a:extLst>
          </p:cNvPr>
          <p:cNvSpPr>
            <a:spLocks noChangeArrowheads="1"/>
          </p:cNvSpPr>
          <p:nvPr/>
        </p:nvSpPr>
        <p:spPr bwMode="auto">
          <a:xfrm>
            <a:off x="5854701" y="2168526"/>
            <a:ext cx="936625" cy="504825"/>
          </a:xfrm>
          <a:prstGeom prst="leftRightArrow">
            <a:avLst>
              <a:gd name="adj1" fmla="val 50000"/>
              <a:gd name="adj2" fmla="val 49948"/>
            </a:avLst>
          </a:prstGeom>
          <a:solidFill>
            <a:srgbClr val="00B8FF"/>
          </a:solidFill>
          <a:ln w="9525" algn="ctr">
            <a:solidFill>
              <a:schemeClr val="tx1"/>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93000"/>
              </a:lnSpc>
              <a:spcBef>
                <a:spcPct val="0"/>
              </a:spcBef>
              <a:buClr>
                <a:srgbClr val="000000"/>
              </a:buClr>
              <a:buFont typeface="Times New Roman" panose="02020603050405020304" pitchFamily="18" charset="0"/>
              <a:buNone/>
            </a:pPr>
            <a:endParaRPr lang="ja-JP" altLang="en-US" sz="1800">
              <a:solidFill>
                <a:schemeClr val="bg1"/>
              </a:solidFill>
              <a:sym typeface="Arial" panose="020B0604020202020204" pitchFamily="34" charset="0"/>
            </a:endParaRPr>
          </a:p>
        </p:txBody>
      </p:sp>
      <p:sp>
        <p:nvSpPr>
          <p:cNvPr id="10247" name="テキスト ボックス 6">
            <a:extLst>
              <a:ext uri="{FF2B5EF4-FFF2-40B4-BE49-F238E27FC236}">
                <a16:creationId xmlns:a16="http://schemas.microsoft.com/office/drawing/2014/main" id="{1658FB08-858A-4099-ADB3-07C5004BD4FB}"/>
              </a:ext>
            </a:extLst>
          </p:cNvPr>
          <p:cNvSpPr txBox="1">
            <a:spLocks noChangeArrowheads="1"/>
          </p:cNvSpPr>
          <p:nvPr/>
        </p:nvSpPr>
        <p:spPr bwMode="auto">
          <a:xfrm>
            <a:off x="5478010" y="1357626"/>
            <a:ext cx="1907895" cy="49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93000"/>
              </a:lnSpc>
              <a:spcBef>
                <a:spcPct val="0"/>
              </a:spcBef>
              <a:buClr>
                <a:srgbClr val="000000"/>
              </a:buClr>
              <a:buFontTx/>
              <a:buNone/>
            </a:pPr>
            <a:r>
              <a:rPr lang="en-US" altLang="ja-JP" sz="2800" dirty="0">
                <a:sym typeface="Arial" panose="020B0604020202020204" pitchFamily="34" charset="0"/>
              </a:rPr>
              <a:t>1950-1970</a:t>
            </a:r>
            <a:endParaRPr lang="ja-JP" altLang="en-US" sz="2800" dirty="0">
              <a:sym typeface="Arial" panose="020B0604020202020204" pitchFamily="34" charset="0"/>
            </a:endParaRPr>
          </a:p>
        </p:txBody>
      </p:sp>
      <p:sp>
        <p:nvSpPr>
          <p:cNvPr id="10248" name="テキスト ボックス 1">
            <a:extLst>
              <a:ext uri="{FF2B5EF4-FFF2-40B4-BE49-F238E27FC236}">
                <a16:creationId xmlns:a16="http://schemas.microsoft.com/office/drawing/2014/main" id="{E09EACFB-776D-43EE-8874-3E240E452EF8}"/>
              </a:ext>
            </a:extLst>
          </p:cNvPr>
          <p:cNvSpPr txBox="1">
            <a:spLocks noChangeArrowheads="1"/>
          </p:cNvSpPr>
          <p:nvPr/>
        </p:nvSpPr>
        <p:spPr bwMode="auto">
          <a:xfrm>
            <a:off x="6864350" y="6223000"/>
            <a:ext cx="3346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a:sym typeface="Arial" panose="020B0604020202020204" pitchFamily="34" charset="0"/>
              </a:rPr>
              <a:t>出展：名古屋大学高野雅夫教授資料</a:t>
            </a:r>
          </a:p>
        </p:txBody>
      </p:sp>
    </p:spTree>
    <p:extLst>
      <p:ext uri="{BB962C8B-B14F-4D97-AF65-F5344CB8AC3E}">
        <p14:creationId xmlns:p14="http://schemas.microsoft.com/office/powerpoint/2010/main" val="3688609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7700" y="254000"/>
            <a:ext cx="11010900" cy="685800"/>
          </a:xfrm>
        </p:spPr>
        <p:txBody>
          <a:bodyPr>
            <a:normAutofit/>
          </a:bodyPr>
          <a:lstStyle/>
          <a:p>
            <a:pPr algn="ctr"/>
            <a:r>
              <a:rPr lang="ja-JP" altLang="en-US" sz="3200" b="1" dirty="0">
                <a:solidFill>
                  <a:srgbClr val="FF3300"/>
                </a:solidFill>
                <a:latin typeface="ＭＳ Ｐゴシック" panose="020B0600070205080204" pitchFamily="50" charset="-128"/>
                <a:ea typeface="ＭＳ Ｐゴシック" panose="020B0600070205080204" pitchFamily="50" charset="-128"/>
              </a:rPr>
              <a:t>ゼロ</a:t>
            </a:r>
            <a:r>
              <a:rPr lang="ja-JP" altLang="en-US" sz="3200" b="1" dirty="0">
                <a:solidFill>
                  <a:srgbClr val="002060"/>
                </a:solidFill>
                <a:latin typeface="ＭＳ Ｐゴシック" panose="020B0600070205080204" pitchFamily="50" charset="-128"/>
                <a:ea typeface="ＭＳ Ｐゴシック" panose="020B0600070205080204" pitchFamily="50" charset="-128"/>
              </a:rPr>
              <a:t>・</a:t>
            </a:r>
            <a:r>
              <a:rPr lang="ja-JP" altLang="en-US" sz="3200" b="1" dirty="0">
                <a:solidFill>
                  <a:srgbClr val="FF3300"/>
                </a:solidFill>
                <a:latin typeface="ＭＳ Ｐゴシック" panose="020B0600070205080204" pitchFamily="50" charset="-128"/>
                <a:ea typeface="ＭＳ Ｐゴシック" panose="020B0600070205080204" pitchFamily="50" charset="-128"/>
              </a:rPr>
              <a:t>カーボン</a:t>
            </a:r>
            <a:r>
              <a:rPr lang="ja-JP" altLang="en-US" sz="3200" b="1" dirty="0">
                <a:solidFill>
                  <a:srgbClr val="002060"/>
                </a:solidFill>
                <a:latin typeface="ＭＳ Ｐゴシック" panose="020B0600070205080204" pitchFamily="50" charset="-128"/>
                <a:ea typeface="ＭＳ Ｐゴシック" panose="020B0600070205080204" pitchFamily="50" charset="-128"/>
              </a:rPr>
              <a:t>な江戸の社会</a:t>
            </a:r>
          </a:p>
        </p:txBody>
      </p:sp>
      <p:sp>
        <p:nvSpPr>
          <p:cNvPr id="3" name="コンテンツ プレースホルダ 2"/>
          <p:cNvSpPr>
            <a:spLocks noGrp="1"/>
          </p:cNvSpPr>
          <p:nvPr>
            <p:ph idx="1"/>
          </p:nvPr>
        </p:nvSpPr>
        <p:spPr>
          <a:xfrm>
            <a:off x="492578" y="939800"/>
            <a:ext cx="11321143" cy="5886776"/>
          </a:xfrm>
        </p:spPr>
        <p:txBody>
          <a:bodyPr>
            <a:normAutofit fontScale="92500" lnSpcReduction="10000"/>
          </a:bodyPr>
          <a:lstStyle/>
          <a:p>
            <a:pPr>
              <a:buFontTx/>
              <a:buNone/>
            </a:pPr>
            <a:r>
              <a:rPr lang="ja-JP" altLang="ja-JP" b="1" dirty="0">
                <a:latin typeface="+mn-ea"/>
              </a:rPr>
              <a:t>・</a:t>
            </a:r>
            <a:r>
              <a:rPr lang="ja-JP" altLang="ja-JP" b="1" dirty="0">
                <a:latin typeface="UD デジタル 教科書体 NP-B" panose="02020700000000000000" pitchFamily="18" charset="-128"/>
                <a:ea typeface="UD デジタル 教科書体 NP-B" panose="02020700000000000000" pitchFamily="18" charset="-128"/>
              </a:rPr>
              <a:t>自然共生</a:t>
            </a:r>
            <a:r>
              <a:rPr lang="ja-JP" altLang="en-US" b="1" dirty="0">
                <a:latin typeface="UD デジタル 教科書体 NP-B" panose="02020700000000000000" pitchFamily="18" charset="-128"/>
                <a:ea typeface="UD デジタル 教科書体 NP-B" panose="02020700000000000000" pitchFamily="18" charset="-128"/>
              </a:rPr>
              <a:t>型社会</a:t>
            </a:r>
            <a:endParaRPr lang="en-US" altLang="ja-JP" b="1" dirty="0">
              <a:latin typeface="UD デジタル 教科書体 NP-B" panose="02020700000000000000" pitchFamily="18" charset="-128"/>
              <a:ea typeface="UD デジタル 教科書体 NP-B" panose="02020700000000000000" pitchFamily="18" charset="-128"/>
            </a:endParaRPr>
          </a:p>
          <a:p>
            <a:pPr>
              <a:lnSpc>
                <a:spcPct val="120000"/>
              </a:lnSpc>
              <a:buFontTx/>
              <a:buNone/>
            </a:pPr>
            <a:r>
              <a:rPr lang="ja-JP" altLang="en-US" sz="3200" dirty="0">
                <a:latin typeface="+mn-ea"/>
              </a:rPr>
              <a:t>　</a:t>
            </a:r>
            <a:r>
              <a:rPr lang="ja-JP" altLang="en-US" sz="3000" dirty="0">
                <a:latin typeface="ＭＳ Ｐゴシック" panose="020B0600070205080204" pitchFamily="50" charset="-128"/>
                <a:ea typeface="ＭＳ Ｐゴシック" panose="020B0600070205080204" pitchFamily="50" charset="-128"/>
              </a:rPr>
              <a:t>植物、植物性プランクトン、藻類の</a:t>
            </a:r>
            <a:r>
              <a:rPr lang="ja-JP" altLang="en-US" sz="3000" b="1" dirty="0">
                <a:solidFill>
                  <a:srgbClr val="006600"/>
                </a:solidFill>
                <a:latin typeface="ＭＳ Ｐゴシック" panose="020B0600070205080204" pitchFamily="50" charset="-128"/>
                <a:ea typeface="ＭＳ Ｐゴシック" panose="020B0600070205080204" pitchFamily="50" charset="-128"/>
              </a:rPr>
              <a:t>光合成量利用社会</a:t>
            </a:r>
            <a:r>
              <a:rPr lang="ja-JP" altLang="en-US" sz="3000" dirty="0">
                <a:latin typeface="ＭＳ Ｐゴシック" panose="020B0600070205080204" pitchFamily="50" charset="-128"/>
                <a:ea typeface="ＭＳ Ｐゴシック" panose="020B0600070205080204" pitchFamily="50" charset="-128"/>
              </a:rPr>
              <a:t>、</a:t>
            </a:r>
            <a:endParaRPr lang="en-US" altLang="ja-JP" sz="3000" dirty="0">
              <a:latin typeface="ＭＳ Ｐゴシック" panose="020B0600070205080204" pitchFamily="50" charset="-128"/>
              <a:ea typeface="ＭＳ Ｐゴシック" panose="020B0600070205080204" pitchFamily="50" charset="-128"/>
            </a:endParaRPr>
          </a:p>
          <a:p>
            <a:pPr>
              <a:lnSpc>
                <a:spcPct val="120000"/>
              </a:lnSpc>
              <a:buFontTx/>
              <a:buNone/>
            </a:pPr>
            <a:r>
              <a:rPr lang="ja-JP" altLang="en-US" sz="3000" dirty="0">
                <a:latin typeface="ＭＳ Ｐゴシック" panose="020B0600070205080204" pitchFamily="50" charset="-128"/>
                <a:ea typeface="ＭＳ Ｐゴシック" panose="020B0600070205080204" pitchFamily="50" charset="-128"/>
              </a:rPr>
              <a:t>　　</a:t>
            </a:r>
            <a:r>
              <a:rPr lang="en-US" altLang="ja-JP" sz="3000" dirty="0">
                <a:latin typeface="ＭＳ Ｐゴシック" panose="020B0600070205080204" pitchFamily="50" charset="-128"/>
                <a:ea typeface="ＭＳ Ｐゴシック" panose="020B0600070205080204" pitchFamily="50" charset="-128"/>
              </a:rPr>
              <a:t>1</a:t>
            </a:r>
            <a:r>
              <a:rPr lang="ja-JP" altLang="en-US" sz="3000" dirty="0">
                <a:latin typeface="ＭＳ Ｐゴシック" panose="020B0600070205080204" pitchFamily="50" charset="-128"/>
                <a:ea typeface="ＭＳ Ｐゴシック" panose="020B0600070205080204" pitchFamily="50" charset="-128"/>
              </a:rPr>
              <a:t>年間の使用エネルギーは</a:t>
            </a:r>
            <a:r>
              <a:rPr lang="en-US" altLang="ja-JP" sz="3000" dirty="0">
                <a:latin typeface="ＭＳ Ｐゴシック" panose="020B0600070205080204" pitchFamily="50" charset="-128"/>
                <a:ea typeface="ＭＳ Ｐゴシック" panose="020B0600070205080204" pitchFamily="50" charset="-128"/>
              </a:rPr>
              <a:t>1</a:t>
            </a:r>
            <a:r>
              <a:rPr lang="ja-JP" altLang="en-US" sz="3000" dirty="0">
                <a:latin typeface="ＭＳ Ｐゴシック" panose="020B0600070205080204" pitchFamily="50" charset="-128"/>
                <a:ea typeface="ＭＳ Ｐゴシック" panose="020B0600070205080204" pitchFamily="50" charset="-128"/>
              </a:rPr>
              <a:t>年間の自然の生長量、完全な</a:t>
            </a:r>
            <a:r>
              <a:rPr lang="ja-JP" altLang="en-US" sz="3000" b="1" dirty="0">
                <a:solidFill>
                  <a:srgbClr val="FF0000"/>
                </a:solidFill>
                <a:latin typeface="UD デジタル 教科書体 NP-B" panose="02020700000000000000" pitchFamily="18" charset="-128"/>
                <a:ea typeface="UD デジタル 教科書体 NP-B" panose="02020700000000000000" pitchFamily="18" charset="-128"/>
              </a:rPr>
              <a:t>脱炭素社会</a:t>
            </a:r>
            <a:endParaRPr lang="en-US" altLang="ja-JP" sz="3000" b="1" dirty="0">
              <a:solidFill>
                <a:srgbClr val="FF0000"/>
              </a:solidFill>
              <a:latin typeface="UD デジタル 教科書体 NP-B" panose="02020700000000000000" pitchFamily="18" charset="-128"/>
              <a:ea typeface="UD デジタル 教科書体 NP-B" panose="02020700000000000000" pitchFamily="18" charset="-128"/>
            </a:endParaRPr>
          </a:p>
          <a:p>
            <a:pPr>
              <a:lnSpc>
                <a:spcPct val="120000"/>
              </a:lnSpc>
              <a:buFontTx/>
              <a:buNone/>
            </a:pPr>
            <a:r>
              <a:rPr lang="ja-JP" altLang="en-US" sz="3000" dirty="0">
                <a:latin typeface="ＭＳ Ｐゴシック" panose="020B0600070205080204" pitchFamily="50" charset="-128"/>
                <a:ea typeface="ＭＳ Ｐゴシック" panose="020B0600070205080204" pitchFamily="50" charset="-128"/>
              </a:rPr>
              <a:t>　　　（</a:t>
            </a:r>
            <a:r>
              <a:rPr lang="ja-JP" altLang="en-US" sz="3000" b="1" dirty="0">
                <a:solidFill>
                  <a:srgbClr val="2F892F"/>
                </a:solidFill>
                <a:latin typeface="UD デジタル 教科書体 NP-B" panose="02020700000000000000" pitchFamily="18" charset="-128"/>
                <a:ea typeface="UD デジタル 教科書体 NP-B" panose="02020700000000000000" pitchFamily="18" charset="-128"/>
              </a:rPr>
              <a:t>自然再生エネルギー</a:t>
            </a:r>
            <a:r>
              <a:rPr lang="ja-JP" altLang="en-US" sz="3000" dirty="0">
                <a:latin typeface="ＭＳ Ｐゴシック" panose="020B0600070205080204" pitchFamily="50" charset="-128"/>
                <a:ea typeface="ＭＳ Ｐゴシック" panose="020B0600070205080204" pitchFamily="50" charset="-128"/>
              </a:rPr>
              <a:t>がすべて、そして</a:t>
            </a:r>
            <a:r>
              <a:rPr lang="ja-JP" altLang="en-US" sz="3000" b="1" dirty="0">
                <a:solidFill>
                  <a:srgbClr val="2F892F"/>
                </a:solidFill>
                <a:latin typeface="UD デジタル 教科書体 NP-B" panose="02020700000000000000" pitchFamily="18" charset="-128"/>
                <a:ea typeface="UD デジタル 教科書体 NP-B" panose="02020700000000000000" pitchFamily="18" charset="-128"/>
              </a:rPr>
              <a:t>自国産の食料</a:t>
            </a:r>
            <a:r>
              <a:rPr lang="ja-JP" altLang="en-US" sz="3000" dirty="0">
                <a:latin typeface="ＭＳ Ｐゴシック" panose="020B0600070205080204" pitchFamily="50" charset="-128"/>
                <a:ea typeface="ＭＳ Ｐゴシック" panose="020B0600070205080204" pitchFamily="50" charset="-128"/>
              </a:rPr>
              <a:t>）</a:t>
            </a:r>
            <a:endParaRPr lang="en-US" altLang="ja-JP" sz="3000" dirty="0">
              <a:latin typeface="ＭＳ Ｐゴシック" panose="020B0600070205080204" pitchFamily="50" charset="-128"/>
              <a:ea typeface="ＭＳ Ｐゴシック" panose="020B0600070205080204" pitchFamily="50" charset="-128"/>
            </a:endParaRPr>
          </a:p>
          <a:p>
            <a:pPr>
              <a:buFontTx/>
              <a:buNone/>
            </a:pPr>
            <a:endParaRPr lang="en-US" altLang="ja-JP" sz="3200" dirty="0">
              <a:latin typeface="+mn-ea"/>
            </a:endParaRPr>
          </a:p>
          <a:p>
            <a:pPr>
              <a:buFontTx/>
              <a:buNone/>
            </a:pPr>
            <a:r>
              <a:rPr lang="ja-JP" altLang="en-US" b="1" dirty="0">
                <a:latin typeface="+mn-ea"/>
              </a:rPr>
              <a:t>・</a:t>
            </a:r>
            <a:r>
              <a:rPr lang="ja-JP" altLang="ja-JP" b="1" dirty="0">
                <a:latin typeface="UD デジタル 教科書体 NP-B" panose="02020700000000000000" pitchFamily="18" charset="-128"/>
                <a:ea typeface="UD デジタル 教科書体 NP-B" panose="02020700000000000000" pitchFamily="18" charset="-128"/>
              </a:rPr>
              <a:t>循環型</a:t>
            </a:r>
            <a:r>
              <a:rPr lang="ja-JP" altLang="en-US" b="1" dirty="0">
                <a:latin typeface="UD デジタル 教科書体 NP-B" panose="02020700000000000000" pitchFamily="18" charset="-128"/>
                <a:ea typeface="UD デジタル 教科書体 NP-B" panose="02020700000000000000" pitchFamily="18" charset="-128"/>
              </a:rPr>
              <a:t>社会</a:t>
            </a:r>
            <a:endParaRPr lang="en-US" altLang="ja-JP" b="1" dirty="0">
              <a:latin typeface="UD デジタル 教科書体 NP-B" panose="02020700000000000000" pitchFamily="18" charset="-128"/>
              <a:ea typeface="UD デジタル 教科書体 NP-B" panose="02020700000000000000" pitchFamily="18" charset="-128"/>
            </a:endParaRPr>
          </a:p>
          <a:p>
            <a:pPr>
              <a:lnSpc>
                <a:spcPct val="110000"/>
              </a:lnSpc>
              <a:buFontTx/>
              <a:buNone/>
            </a:pPr>
            <a:r>
              <a:rPr lang="ja-JP" altLang="en-US" dirty="0">
                <a:latin typeface="+mn-ea"/>
              </a:rPr>
              <a:t>　</a:t>
            </a:r>
            <a:r>
              <a:rPr lang="ja-JP" altLang="en-US" sz="3000" dirty="0">
                <a:latin typeface="ＭＳ Ｐゴシック" panose="020B0600070205080204" pitchFamily="50" charset="-128"/>
                <a:ea typeface="ＭＳ Ｐゴシック" panose="020B0600070205080204" pitchFamily="50" charset="-128"/>
              </a:rPr>
              <a:t>人間の</a:t>
            </a:r>
            <a:r>
              <a:rPr lang="ja-JP" altLang="en-US" sz="3000" b="1" dirty="0">
                <a:solidFill>
                  <a:srgbClr val="C00000"/>
                </a:solidFill>
                <a:latin typeface="ＭＳ Ｐゴシック" panose="020B0600070205080204" pitchFamily="50" charset="-128"/>
                <a:ea typeface="ＭＳ Ｐゴシック" panose="020B0600070205080204" pitchFamily="50" charset="-128"/>
              </a:rPr>
              <a:t>排せつ物</a:t>
            </a:r>
            <a:r>
              <a:rPr lang="ja-JP" altLang="en-US" sz="3000" dirty="0">
                <a:latin typeface="ＭＳ Ｐゴシック" panose="020B0600070205080204" pitchFamily="50" charset="-128"/>
                <a:ea typeface="ＭＳ Ｐゴシック" panose="020B0600070205080204" pitchFamily="50" charset="-128"/>
              </a:rPr>
              <a:t>を火山灰土壌（関東ローム層）の</a:t>
            </a:r>
            <a:r>
              <a:rPr lang="ja-JP" altLang="en-US" sz="3000" b="1" dirty="0">
                <a:solidFill>
                  <a:srgbClr val="C00000"/>
                </a:solidFill>
                <a:latin typeface="ＭＳ Ｐゴシック" panose="020B0600070205080204" pitchFamily="50" charset="-128"/>
                <a:ea typeface="ＭＳ Ｐゴシック" panose="020B0600070205080204" pitchFamily="50" charset="-128"/>
              </a:rPr>
              <a:t>田畑に戻す</a:t>
            </a:r>
            <a:r>
              <a:rPr lang="ja-JP" altLang="en-US" sz="3000" dirty="0">
                <a:latin typeface="ＭＳ Ｐゴシック" panose="020B0600070205080204" pitchFamily="50" charset="-128"/>
                <a:ea typeface="ＭＳ Ｐゴシック" panose="020B0600070205080204" pitchFamily="50" charset="-128"/>
              </a:rPr>
              <a:t>仕組みが、</a:t>
            </a:r>
            <a:endParaRPr lang="en-US" altLang="ja-JP" sz="3000" dirty="0">
              <a:latin typeface="ＭＳ Ｐゴシック" panose="020B0600070205080204" pitchFamily="50" charset="-128"/>
              <a:ea typeface="ＭＳ Ｐゴシック" panose="020B0600070205080204" pitchFamily="50" charset="-128"/>
            </a:endParaRPr>
          </a:p>
          <a:p>
            <a:pPr>
              <a:lnSpc>
                <a:spcPct val="120000"/>
              </a:lnSpc>
              <a:buFontTx/>
              <a:buNone/>
            </a:pPr>
            <a:r>
              <a:rPr lang="ja-JP" altLang="en-US" sz="3000" dirty="0">
                <a:latin typeface="ＭＳ Ｐゴシック" panose="020B0600070205080204" pitchFamily="50" charset="-128"/>
                <a:ea typeface="ＭＳ Ｐゴシック" panose="020B0600070205080204" pitchFamily="50" charset="-128"/>
              </a:rPr>
              <a:t>　　江戸の最大の物流システム（金肥）</a:t>
            </a:r>
            <a:endParaRPr lang="en-US" altLang="ja-JP" sz="3000" dirty="0">
              <a:latin typeface="ＭＳ Ｐゴシック" panose="020B0600070205080204" pitchFamily="50" charset="-128"/>
              <a:ea typeface="ＭＳ Ｐゴシック" panose="020B0600070205080204" pitchFamily="50" charset="-128"/>
            </a:endParaRPr>
          </a:p>
          <a:p>
            <a:pPr>
              <a:lnSpc>
                <a:spcPct val="110000"/>
              </a:lnSpc>
              <a:buFontTx/>
              <a:buNone/>
            </a:pPr>
            <a:r>
              <a:rPr lang="ja-JP" altLang="en-US" sz="3000" dirty="0">
                <a:latin typeface="ＭＳ Ｐゴシック" panose="020B0600070205080204" pitchFamily="50" charset="-128"/>
                <a:ea typeface="ＭＳ Ｐゴシック" panose="020B0600070205080204" pitchFamily="50" charset="-128"/>
              </a:rPr>
              <a:t>　　多くの修理業、古着屋、古道具屋（江戸の基幹産業は</a:t>
            </a:r>
            <a:r>
              <a:rPr lang="ja-JP" altLang="en-US" sz="3000" b="1" dirty="0">
                <a:solidFill>
                  <a:srgbClr val="006600"/>
                </a:solidFill>
                <a:latin typeface="ＭＳ Ｐゴシック" panose="020B0600070205080204" pitchFamily="50" charset="-128"/>
                <a:ea typeface="ＭＳ Ｐゴシック" panose="020B0600070205080204" pitchFamily="50" charset="-128"/>
              </a:rPr>
              <a:t>リサイクル業</a:t>
            </a:r>
            <a:r>
              <a:rPr lang="ja-JP" altLang="en-US" sz="3000" dirty="0">
                <a:latin typeface="ＭＳ Ｐゴシック" panose="020B0600070205080204" pitchFamily="50" charset="-128"/>
                <a:ea typeface="ＭＳ Ｐゴシック" panose="020B0600070205080204" pitchFamily="50" charset="-128"/>
              </a:rPr>
              <a:t>）</a:t>
            </a:r>
            <a:endParaRPr lang="en-US" altLang="ja-JP" sz="3000" dirty="0">
              <a:latin typeface="ＭＳ Ｐゴシック" panose="020B0600070205080204" pitchFamily="50" charset="-128"/>
              <a:ea typeface="ＭＳ Ｐゴシック" panose="020B0600070205080204" pitchFamily="50" charset="-128"/>
            </a:endParaRPr>
          </a:p>
          <a:p>
            <a:pPr algn="ctr">
              <a:lnSpc>
                <a:spcPct val="160000"/>
              </a:lnSpc>
              <a:buFontTx/>
              <a:buNone/>
            </a:pPr>
            <a:r>
              <a:rPr lang="ja-JP" altLang="en-US" sz="3000" dirty="0">
                <a:latin typeface="ＭＳ Ｐゴシック" panose="020B0600070205080204" pitchFamily="50" charset="-128"/>
                <a:ea typeface="ＭＳ Ｐゴシック" panose="020B0600070205080204" pitchFamily="50" charset="-128"/>
              </a:rPr>
              <a:t>　　</a:t>
            </a:r>
            <a:r>
              <a:rPr lang="ja-JP" altLang="en-US" sz="3000" b="1" dirty="0">
                <a:solidFill>
                  <a:srgbClr val="0070C0"/>
                </a:solidFill>
                <a:latin typeface="UD デジタル 教科書体 NP-B" panose="02020700000000000000" pitchFamily="18" charset="-128"/>
                <a:ea typeface="UD デジタル 教科書体 NP-B" panose="02020700000000000000" pitchFamily="18" charset="-128"/>
              </a:rPr>
              <a:t>鎖国は現代の「宇宙船地球号」に符合する</a:t>
            </a:r>
            <a:endParaRPr lang="ja-JP" altLang="ja-JP" sz="3000" b="1" dirty="0">
              <a:solidFill>
                <a:srgbClr val="0070C0"/>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1330407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BE9E0-2696-3C42-8486-58E380157B8D}"/>
            </a:ext>
          </a:extLst>
        </p:cNvPr>
        <p:cNvGrpSpPr/>
        <p:nvPr/>
      </p:nvGrpSpPr>
      <p:grpSpPr>
        <a:xfrm>
          <a:off x="0" y="0"/>
          <a:ext cx="0" cy="0"/>
          <a:chOff x="0" y="0"/>
          <a:chExt cx="0" cy="0"/>
        </a:xfrm>
      </p:grpSpPr>
      <p:sp>
        <p:nvSpPr>
          <p:cNvPr id="6146" name="タイトル 1">
            <a:extLst>
              <a:ext uri="{FF2B5EF4-FFF2-40B4-BE49-F238E27FC236}">
                <a16:creationId xmlns:a16="http://schemas.microsoft.com/office/drawing/2014/main" id="{03A41AAE-9D7E-21BD-D572-29F1A919336B}"/>
              </a:ext>
            </a:extLst>
          </p:cNvPr>
          <p:cNvSpPr>
            <a:spLocks noGrp="1" noChangeArrowheads="1"/>
          </p:cNvSpPr>
          <p:nvPr>
            <p:ph type="ctrTitle"/>
          </p:nvPr>
        </p:nvSpPr>
        <p:spPr>
          <a:xfrm>
            <a:off x="519557" y="1397322"/>
            <a:ext cx="11160910" cy="3675610"/>
          </a:xfrm>
        </p:spPr>
        <p:txBody>
          <a:bodyPr>
            <a:normAutofit/>
          </a:bodyPr>
          <a:lstStyle/>
          <a:p>
            <a:pPr>
              <a:lnSpc>
                <a:spcPct val="100000"/>
              </a:lnSpc>
            </a:pPr>
            <a:r>
              <a:rPr lang="ja-JP" altLang="en-US" sz="3600" b="1" dirty="0">
                <a:solidFill>
                  <a:srgbClr val="002060"/>
                </a:solidFill>
                <a:latin typeface="UD デジタル 教科書体 NP-B" panose="02020700000000000000" pitchFamily="18" charset="-128"/>
                <a:ea typeface="UD デジタル 教科書体 NP-B" panose="02020700000000000000" pitchFamily="18" charset="-128"/>
              </a:rPr>
              <a:t>時代を編み出す「横の糸・</a:t>
            </a:r>
            <a:r>
              <a:rPr lang="ja-JP" altLang="en-US" sz="3600" b="1" dirty="0">
                <a:solidFill>
                  <a:srgbClr val="FF0000"/>
                </a:solidFill>
                <a:latin typeface="UD デジタル 教科書体 NP-B" panose="02020700000000000000" pitchFamily="18" charset="-128"/>
                <a:ea typeface="UD デジタル 教科書体 NP-B" panose="02020700000000000000" pitchFamily="18" charset="-128"/>
              </a:rPr>
              <a:t>社会</a:t>
            </a:r>
            <a:r>
              <a:rPr lang="ja-JP" altLang="en-US" sz="3600" b="1" dirty="0">
                <a:solidFill>
                  <a:srgbClr val="002060"/>
                </a:solidFill>
                <a:latin typeface="UD デジタル 教科書体 NP-B" panose="02020700000000000000" pitchFamily="18" charset="-128"/>
                <a:ea typeface="UD デジタル 教科書体 NP-B" panose="02020700000000000000" pitchFamily="18" charset="-128"/>
              </a:rPr>
              <a:t>」</a:t>
            </a:r>
            <a:br>
              <a:rPr lang="en-US" altLang="ja-JP" sz="3600" b="1" dirty="0">
                <a:solidFill>
                  <a:srgbClr val="002060"/>
                </a:solidFill>
                <a:latin typeface="UD デジタル 教科書体 NP-B" panose="02020700000000000000" pitchFamily="18" charset="-128"/>
                <a:ea typeface="UD デジタル 教科書体 NP-B" panose="02020700000000000000" pitchFamily="18" charset="-128"/>
              </a:rPr>
            </a:br>
            <a:br>
              <a:rPr lang="en-US" altLang="ja-JP" sz="3600" b="1" dirty="0">
                <a:solidFill>
                  <a:srgbClr val="002060"/>
                </a:solidFill>
                <a:latin typeface="UD デジタル 教科書体 NP-B" panose="02020700000000000000" pitchFamily="18" charset="-128"/>
                <a:ea typeface="UD デジタル 教科書体 NP-B" panose="02020700000000000000" pitchFamily="18" charset="-128"/>
              </a:rPr>
            </a:br>
            <a:r>
              <a:rPr lang="ja-JP" altLang="en-US" sz="3600" b="1" dirty="0">
                <a:solidFill>
                  <a:srgbClr val="002060"/>
                </a:solidFill>
                <a:latin typeface="UD デジタル 教科書体 NP-B" panose="02020700000000000000" pitchFamily="18" charset="-128"/>
                <a:ea typeface="UD デジタル 教科書体 NP-B" panose="02020700000000000000" pitchFamily="18" charset="-128"/>
              </a:rPr>
              <a:t>それは、</a:t>
            </a:r>
            <a:br>
              <a:rPr lang="en-US" altLang="ja-JP" sz="3600" b="1" dirty="0">
                <a:solidFill>
                  <a:srgbClr val="002060"/>
                </a:solidFill>
                <a:latin typeface="UD デジタル 教科書体 NP-B" panose="02020700000000000000" pitchFamily="18" charset="-128"/>
                <a:ea typeface="UD デジタル 教科書体 NP-B" panose="02020700000000000000" pitchFamily="18" charset="-128"/>
              </a:rPr>
            </a:br>
            <a:br>
              <a:rPr lang="en-US" altLang="ja-JP" sz="3600" b="1" dirty="0">
                <a:solidFill>
                  <a:srgbClr val="002060"/>
                </a:solidFill>
                <a:latin typeface="UD デジタル 教科書体 NP-B" panose="02020700000000000000" pitchFamily="18" charset="-128"/>
                <a:ea typeface="UD デジタル 教科書体 NP-B" panose="02020700000000000000" pitchFamily="18" charset="-128"/>
              </a:rPr>
            </a:br>
            <a:r>
              <a:rPr lang="ja-JP" altLang="en-US" sz="3600" b="1" dirty="0">
                <a:solidFill>
                  <a:srgbClr val="002060"/>
                </a:solidFill>
                <a:latin typeface="UD デジタル 教科書体 NP-B" panose="02020700000000000000" pitchFamily="18" charset="-128"/>
                <a:ea typeface="UD デジタル 教科書体 NP-B" panose="02020700000000000000" pitchFamily="18" charset="-128"/>
              </a:rPr>
              <a:t>自然と暮らしの「</a:t>
            </a:r>
            <a:r>
              <a:rPr lang="ja-JP" altLang="en-US" sz="3600" b="1" dirty="0">
                <a:solidFill>
                  <a:srgbClr val="FF0066"/>
                </a:solidFill>
                <a:latin typeface="UD デジタル 教科書体 NP-B" panose="02020700000000000000" pitchFamily="18" charset="-128"/>
                <a:ea typeface="UD デジタル 教科書体 NP-B" panose="02020700000000000000" pitchFamily="18" charset="-128"/>
              </a:rPr>
              <a:t>循環</a:t>
            </a:r>
            <a:r>
              <a:rPr lang="ja-JP" altLang="en-US" sz="3600" b="1" dirty="0">
                <a:solidFill>
                  <a:srgbClr val="002060"/>
                </a:solidFill>
                <a:latin typeface="UD デジタル 教科書体 NP-B" panose="02020700000000000000" pitchFamily="18" charset="-128"/>
                <a:ea typeface="UD デジタル 教科書体 NP-B" panose="02020700000000000000" pitchFamily="18" charset="-128"/>
              </a:rPr>
              <a:t>」　</a:t>
            </a:r>
            <a:br>
              <a:rPr lang="en-US" altLang="ja-JP" sz="3600" b="1" dirty="0">
                <a:solidFill>
                  <a:srgbClr val="002060"/>
                </a:solidFill>
                <a:latin typeface="UD デジタル 教科書体 NP-B" panose="02020700000000000000" pitchFamily="18" charset="-128"/>
                <a:ea typeface="UD デジタル 教科書体 NP-B" panose="02020700000000000000" pitchFamily="18" charset="-128"/>
              </a:rPr>
            </a:br>
            <a:endParaRPr lang="ja-JP" altLang="en-US" sz="3100" b="1" dirty="0">
              <a:solidFill>
                <a:srgbClr val="FF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8091143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DBDCD-DF7D-9314-C29E-D3BC58376332}"/>
            </a:ext>
          </a:extLst>
        </p:cNvPr>
        <p:cNvGrpSpPr/>
        <p:nvPr/>
      </p:nvGrpSpPr>
      <p:grpSpPr>
        <a:xfrm>
          <a:off x="0" y="0"/>
          <a:ext cx="0" cy="0"/>
          <a:chOff x="0" y="0"/>
          <a:chExt cx="0" cy="0"/>
        </a:xfrm>
      </p:grpSpPr>
      <p:sp>
        <p:nvSpPr>
          <p:cNvPr id="6146" name="タイトル 1">
            <a:extLst>
              <a:ext uri="{FF2B5EF4-FFF2-40B4-BE49-F238E27FC236}">
                <a16:creationId xmlns:a16="http://schemas.microsoft.com/office/drawing/2014/main" id="{8CEF0D56-838D-B0C1-3005-F0F11EFFE704}"/>
              </a:ext>
            </a:extLst>
          </p:cNvPr>
          <p:cNvSpPr>
            <a:spLocks noGrp="1" noChangeArrowheads="1"/>
          </p:cNvSpPr>
          <p:nvPr>
            <p:ph type="ctrTitle"/>
          </p:nvPr>
        </p:nvSpPr>
        <p:spPr>
          <a:xfrm>
            <a:off x="842838" y="1176793"/>
            <a:ext cx="10599089" cy="3975653"/>
          </a:xfrm>
        </p:spPr>
        <p:txBody>
          <a:bodyPr>
            <a:normAutofit/>
          </a:bodyPr>
          <a:lstStyle/>
          <a:p>
            <a:pPr>
              <a:lnSpc>
                <a:spcPct val="100000"/>
              </a:lnSpc>
            </a:pPr>
            <a:r>
              <a:rPr lang="ja-JP" altLang="en-US" sz="3600" b="1" dirty="0">
                <a:solidFill>
                  <a:srgbClr val="002060"/>
                </a:solidFill>
                <a:latin typeface="UD デジタル 教科書体 NP-B" panose="02020700000000000000" pitchFamily="18" charset="-128"/>
                <a:ea typeface="UD デジタル 教科書体 NP-B" panose="02020700000000000000" pitchFamily="18" charset="-128"/>
              </a:rPr>
              <a:t>時代を編み出す「縦の糸・</a:t>
            </a:r>
            <a:r>
              <a:rPr lang="ja-JP" altLang="en-US" sz="3600" b="1" dirty="0">
                <a:solidFill>
                  <a:srgbClr val="FF0000"/>
                </a:solidFill>
                <a:latin typeface="UD デジタル 教科書体 NP-B" panose="02020700000000000000" pitchFamily="18" charset="-128"/>
                <a:ea typeface="UD デジタル 教科書体 NP-B" panose="02020700000000000000" pitchFamily="18" charset="-128"/>
              </a:rPr>
              <a:t>時間</a:t>
            </a:r>
            <a:r>
              <a:rPr lang="ja-JP" altLang="en-US" sz="3600" b="1" dirty="0">
                <a:solidFill>
                  <a:srgbClr val="002060"/>
                </a:solidFill>
                <a:latin typeface="UD デジタル 教科書体 NP-B" panose="02020700000000000000" pitchFamily="18" charset="-128"/>
                <a:ea typeface="UD デジタル 教科書体 NP-B" panose="02020700000000000000" pitchFamily="18" charset="-128"/>
              </a:rPr>
              <a:t>」</a:t>
            </a:r>
            <a:br>
              <a:rPr lang="en-US" altLang="ja-JP" sz="3600" b="1" dirty="0">
                <a:solidFill>
                  <a:srgbClr val="002060"/>
                </a:solidFill>
                <a:latin typeface="UD デジタル 教科書体 NP-B" panose="02020700000000000000" pitchFamily="18" charset="-128"/>
                <a:ea typeface="UD デジタル 教科書体 NP-B" panose="02020700000000000000" pitchFamily="18" charset="-128"/>
              </a:rPr>
            </a:br>
            <a:br>
              <a:rPr lang="en-US" altLang="ja-JP" sz="3600" b="1" dirty="0">
                <a:solidFill>
                  <a:srgbClr val="002060"/>
                </a:solidFill>
                <a:latin typeface="UD デジタル 教科書体 NP-B" panose="02020700000000000000" pitchFamily="18" charset="-128"/>
                <a:ea typeface="UD デジタル 教科書体 NP-B" panose="02020700000000000000" pitchFamily="18" charset="-128"/>
              </a:rPr>
            </a:br>
            <a:r>
              <a:rPr lang="ja-JP" altLang="en-US" sz="3600" b="1" dirty="0">
                <a:solidFill>
                  <a:srgbClr val="002060"/>
                </a:solidFill>
                <a:latin typeface="UD デジタル 教科書体 NP-B" panose="02020700000000000000" pitchFamily="18" charset="-128"/>
                <a:ea typeface="UD デジタル 教科書体 NP-B" panose="02020700000000000000" pitchFamily="18" charset="-128"/>
              </a:rPr>
              <a:t>それは</a:t>
            </a:r>
            <a:br>
              <a:rPr lang="en-US" altLang="ja-JP" sz="3600" b="1" dirty="0">
                <a:solidFill>
                  <a:srgbClr val="002060"/>
                </a:solidFill>
                <a:latin typeface="UD デジタル 教科書体 NP-B" panose="02020700000000000000" pitchFamily="18" charset="-128"/>
                <a:ea typeface="UD デジタル 教科書体 NP-B" panose="02020700000000000000" pitchFamily="18" charset="-128"/>
              </a:rPr>
            </a:br>
            <a:br>
              <a:rPr lang="en-US" altLang="ja-JP" sz="3600" b="1" dirty="0">
                <a:solidFill>
                  <a:srgbClr val="002060"/>
                </a:solidFill>
                <a:latin typeface="UD デジタル 教科書体 NP-B" panose="02020700000000000000" pitchFamily="18" charset="-128"/>
                <a:ea typeface="UD デジタル 教科書体 NP-B" panose="02020700000000000000" pitchFamily="18" charset="-128"/>
              </a:rPr>
            </a:br>
            <a:r>
              <a:rPr lang="ja-JP" altLang="en-US" sz="3600" b="1" dirty="0">
                <a:solidFill>
                  <a:srgbClr val="002060"/>
                </a:solidFill>
                <a:latin typeface="UD デジタル 教科書体 NP-B" panose="02020700000000000000" pitchFamily="18" charset="-128"/>
                <a:ea typeface="UD デジタル 教科書体 NP-B" panose="02020700000000000000" pitchFamily="18" charset="-128"/>
              </a:rPr>
              <a:t>　世代と世代、人の「</a:t>
            </a:r>
            <a:r>
              <a:rPr lang="ja-JP" altLang="en-US" sz="3600" b="1" dirty="0">
                <a:solidFill>
                  <a:srgbClr val="FF3300"/>
                </a:solidFill>
                <a:latin typeface="UD デジタル 教科書体 NP-B" panose="02020700000000000000" pitchFamily="18" charset="-128"/>
                <a:ea typeface="UD デジタル 教科書体 NP-B" panose="02020700000000000000" pitchFamily="18" charset="-128"/>
              </a:rPr>
              <a:t>つながり</a:t>
            </a:r>
            <a:r>
              <a:rPr lang="ja-JP" altLang="en-US" sz="3600" b="1" dirty="0">
                <a:solidFill>
                  <a:srgbClr val="002060"/>
                </a:solidFill>
                <a:latin typeface="UD デジタル 教科書体 NP-B" panose="02020700000000000000" pitchFamily="18" charset="-128"/>
                <a:ea typeface="UD デジタル 教科書体 NP-B" panose="02020700000000000000" pitchFamily="18" charset="-128"/>
              </a:rPr>
              <a:t>」</a:t>
            </a:r>
            <a:br>
              <a:rPr lang="en-US" altLang="ja-JP" sz="3600" b="1" dirty="0">
                <a:solidFill>
                  <a:srgbClr val="002060"/>
                </a:solidFill>
                <a:latin typeface="UD デジタル 教科書体 NP-B" panose="02020700000000000000" pitchFamily="18" charset="-128"/>
                <a:ea typeface="UD デジタル 教科書体 NP-B" panose="02020700000000000000" pitchFamily="18" charset="-128"/>
              </a:rPr>
            </a:br>
            <a:endParaRPr lang="ja-JP" altLang="en-US" sz="3100" b="1" dirty="0">
              <a:solidFill>
                <a:srgbClr val="FF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574276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2"/>
          <p:cNvSpPr txBox="1">
            <a:spLocks noChangeArrowheads="1"/>
          </p:cNvSpPr>
          <p:nvPr/>
        </p:nvSpPr>
        <p:spPr bwMode="auto">
          <a:xfrm>
            <a:off x="4876800" y="5516564"/>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1000">
              <a:latin typeface="ＭＳ Ｐゴシック" panose="020B0600070205080204" pitchFamily="50" charset="-128"/>
            </a:endParaRPr>
          </a:p>
        </p:txBody>
      </p:sp>
      <p:pic>
        <p:nvPicPr>
          <p:cNvPr id="30724" name="Picture 3" descr="mo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109" y="0"/>
            <a:ext cx="8374117" cy="628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DC0603C6-54BD-8E31-6C57-7001C9A9808B}"/>
              </a:ext>
            </a:extLst>
          </p:cNvPr>
          <p:cNvSpPr>
            <a:spLocks noGrp="1"/>
          </p:cNvSpPr>
          <p:nvPr>
            <p:ph type="title"/>
          </p:nvPr>
        </p:nvSpPr>
        <p:spPr>
          <a:xfrm>
            <a:off x="1576551" y="6310312"/>
            <a:ext cx="9412015" cy="547688"/>
          </a:xfrm>
        </p:spPr>
        <p:txBody>
          <a:bodyPr>
            <a:normAutofit/>
          </a:bodyPr>
          <a:lstStyle/>
          <a:p>
            <a:pPr algn="ctr"/>
            <a:r>
              <a:rPr lang="ja-JP" altLang="en-US" sz="2400" b="1" dirty="0"/>
              <a:t>奈良県川上村</a:t>
            </a:r>
            <a:r>
              <a:rPr lang="en-US" altLang="ja-JP" sz="2400" b="1" dirty="0">
                <a:latin typeface="UD デジタル 教科書体 NP-B" panose="02020700000000000000" pitchFamily="18" charset="-128"/>
                <a:ea typeface="UD デジタル 教科書体 NP-B" panose="02020700000000000000" pitchFamily="18" charset="-128"/>
              </a:rPr>
              <a:t>250</a:t>
            </a:r>
            <a:r>
              <a:rPr lang="ja-JP" altLang="en-US" sz="2400" b="1" dirty="0">
                <a:latin typeface="UD デジタル 教科書体 NP-B" panose="02020700000000000000" pitchFamily="18" charset="-128"/>
                <a:ea typeface="UD デジタル 教科書体 NP-B" panose="02020700000000000000" pitchFamily="18" charset="-128"/>
              </a:rPr>
              <a:t>年の森</a:t>
            </a:r>
            <a:r>
              <a:rPr lang="ja-JP" altLang="en-US" sz="2400" b="1" dirty="0"/>
              <a:t>　</a:t>
            </a:r>
            <a:r>
              <a:rPr lang="ja-JP" altLang="en-US" sz="2000" b="1" dirty="0">
                <a:solidFill>
                  <a:srgbClr val="C00000"/>
                </a:solidFill>
              </a:rPr>
              <a:t>世代と世代、</a:t>
            </a:r>
            <a:r>
              <a:rPr lang="ja-JP" altLang="en-US" sz="2000" b="1" dirty="0">
                <a:solidFill>
                  <a:srgbClr val="002060"/>
                </a:solidFill>
              </a:rPr>
              <a:t>循環</a:t>
            </a:r>
            <a:r>
              <a:rPr lang="ja-JP" altLang="en-US" sz="2000" b="1" dirty="0">
                <a:solidFill>
                  <a:srgbClr val="C00000"/>
                </a:solidFill>
              </a:rPr>
              <a:t>をつなぐ仕組み</a:t>
            </a:r>
          </a:p>
        </p:txBody>
      </p:sp>
    </p:spTree>
    <p:extLst>
      <p:ext uri="{BB962C8B-B14F-4D97-AF65-F5344CB8AC3E}">
        <p14:creationId xmlns:p14="http://schemas.microsoft.com/office/powerpoint/2010/main" val="12431129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Img00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0" y="0"/>
            <a:ext cx="5111750"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テキスト ボックス 4"/>
          <p:cNvSpPr txBox="1">
            <a:spLocks noChangeArrowheads="1"/>
          </p:cNvSpPr>
          <p:nvPr/>
        </p:nvSpPr>
        <p:spPr bwMode="auto">
          <a:xfrm>
            <a:off x="127000" y="939800"/>
            <a:ext cx="5029202" cy="4668586"/>
          </a:xfrm>
          <a:prstGeom prst="rect">
            <a:avLst/>
          </a:prstGeom>
          <a:noFill/>
          <a:ln w="9525">
            <a:noFill/>
            <a:miter lim="800000"/>
            <a:headEnd/>
            <a:tailEnd/>
          </a:ln>
        </p:spPr>
        <p:txBody>
          <a:bodyPr wrap="square">
            <a:spAutoFit/>
          </a:bodyPr>
          <a:lstStyle/>
          <a:p>
            <a:pPr eaLnBrk="1" hangingPunct="1">
              <a:lnSpc>
                <a:spcPct val="150000"/>
              </a:lnSpc>
              <a:defRPr/>
            </a:pPr>
            <a:r>
              <a:rPr lang="ja-JP" altLang="en-US" sz="2400" b="1" dirty="0">
                <a:solidFill>
                  <a:srgbClr val="002060"/>
                </a:solidFill>
                <a:latin typeface="+mj-ea"/>
                <a:ea typeface="+mj-ea"/>
              </a:rPr>
              <a:t>　　　　　</a:t>
            </a:r>
            <a:r>
              <a:rPr lang="ja-JP" altLang="en-US" sz="2400" b="1" dirty="0">
                <a:solidFill>
                  <a:srgbClr val="002060"/>
                </a:solidFill>
                <a:latin typeface="ＭＳ Ｐゴシック" panose="020B0600070205080204" pitchFamily="50" charset="-128"/>
                <a:ea typeface="ＭＳ Ｐゴシック" panose="020B0600070205080204" pitchFamily="50" charset="-128"/>
              </a:rPr>
              <a:t>どの様に人は、</a:t>
            </a:r>
            <a:endParaRPr lang="en-US" altLang="ja-JP" sz="2400" b="1" dirty="0">
              <a:solidFill>
                <a:srgbClr val="002060"/>
              </a:solidFill>
              <a:latin typeface="ＭＳ Ｐゴシック" panose="020B0600070205080204" pitchFamily="50" charset="-128"/>
              <a:ea typeface="ＭＳ Ｐゴシック" panose="020B0600070205080204" pitchFamily="50" charset="-128"/>
            </a:endParaRPr>
          </a:p>
          <a:p>
            <a:pPr eaLnBrk="1" hangingPunct="1">
              <a:lnSpc>
                <a:spcPct val="150000"/>
              </a:lnSpc>
              <a:defRPr/>
            </a:pPr>
            <a:r>
              <a:rPr lang="ja-JP" altLang="en-US" sz="2400" b="1" dirty="0">
                <a:solidFill>
                  <a:srgbClr val="002060"/>
                </a:solidFill>
                <a:latin typeface="ＭＳ Ｐゴシック" panose="020B0600070205080204" pitchFamily="50" charset="-128"/>
                <a:ea typeface="ＭＳ Ｐゴシック" panose="020B0600070205080204" pitchFamily="50" charset="-128"/>
              </a:rPr>
              <a:t>　　　森をつくってきたか</a:t>
            </a:r>
            <a:r>
              <a:rPr lang="en-US" altLang="ja-JP" sz="2400" b="1" dirty="0">
                <a:solidFill>
                  <a:srgbClr val="002060"/>
                </a:solidFill>
                <a:latin typeface="ＭＳ Ｐゴシック" panose="020B0600070205080204" pitchFamily="50" charset="-128"/>
                <a:ea typeface="ＭＳ Ｐゴシック" panose="020B0600070205080204" pitchFamily="50" charset="-128"/>
              </a:rPr>
              <a:t>!?</a:t>
            </a:r>
          </a:p>
          <a:p>
            <a:pPr eaLnBrk="1" hangingPunct="1">
              <a:lnSpc>
                <a:spcPct val="150000"/>
              </a:lnSpc>
              <a:defRPr/>
            </a:pPr>
            <a:r>
              <a:rPr lang="ja-JP" altLang="en-US" sz="2400" b="1" dirty="0">
                <a:solidFill>
                  <a:srgbClr val="002060"/>
                </a:solidFill>
                <a:latin typeface="ＭＳ Ｐゴシック" panose="020B0600070205080204" pitchFamily="50" charset="-128"/>
                <a:ea typeface="ＭＳ Ｐゴシック" panose="020B0600070205080204" pitchFamily="50" charset="-128"/>
              </a:rPr>
              <a:t>　　　　　（</a:t>
            </a:r>
            <a:r>
              <a:rPr lang="ja-JP" altLang="en-US" sz="2400" b="1" dirty="0">
                <a:solidFill>
                  <a:srgbClr val="FF0000"/>
                </a:solidFill>
                <a:latin typeface="ＭＳ Ｐゴシック" panose="020B0600070205080204" pitchFamily="50" charset="-128"/>
                <a:ea typeface="ＭＳ Ｐゴシック" panose="020B0600070205080204" pitchFamily="50" charset="-128"/>
              </a:rPr>
              <a:t>しごと</a:t>
            </a:r>
            <a:r>
              <a:rPr lang="ja-JP" altLang="en-US" sz="2400" b="1" dirty="0">
                <a:solidFill>
                  <a:srgbClr val="002060"/>
                </a:solidFill>
                <a:latin typeface="ＭＳ Ｐゴシック" panose="020B0600070205080204" pitchFamily="50" charset="-128"/>
                <a:ea typeface="ＭＳ Ｐゴシック" panose="020B0600070205080204" pitchFamily="50" charset="-128"/>
              </a:rPr>
              <a:t>と</a:t>
            </a:r>
            <a:r>
              <a:rPr lang="ja-JP" altLang="en-US" sz="2400" b="1" dirty="0">
                <a:solidFill>
                  <a:srgbClr val="FF0000"/>
                </a:solidFill>
                <a:latin typeface="ＭＳ Ｐゴシック" panose="020B0600070205080204" pitchFamily="50" charset="-128"/>
                <a:ea typeface="ＭＳ Ｐゴシック" panose="020B0600070205080204" pitchFamily="50" charset="-128"/>
              </a:rPr>
              <a:t>稼ぎ</a:t>
            </a:r>
            <a:r>
              <a:rPr lang="ja-JP" altLang="en-US" sz="2400" b="1" dirty="0">
                <a:solidFill>
                  <a:srgbClr val="002060"/>
                </a:solidFill>
                <a:latin typeface="ＭＳ Ｐゴシック" panose="020B0600070205080204" pitchFamily="50" charset="-128"/>
                <a:ea typeface="ＭＳ Ｐゴシック" panose="020B0600070205080204" pitchFamily="50" charset="-128"/>
              </a:rPr>
              <a:t>）</a:t>
            </a:r>
            <a:endParaRPr lang="en-US" altLang="ja-JP" sz="2400" b="1" dirty="0">
              <a:solidFill>
                <a:srgbClr val="002060"/>
              </a:solidFill>
              <a:latin typeface="ＭＳ Ｐゴシック" panose="020B0600070205080204" pitchFamily="50" charset="-128"/>
              <a:ea typeface="ＭＳ Ｐゴシック" panose="020B0600070205080204" pitchFamily="50" charset="-128"/>
            </a:endParaRPr>
          </a:p>
          <a:p>
            <a:pPr eaLnBrk="1" hangingPunct="1">
              <a:lnSpc>
                <a:spcPct val="150000"/>
              </a:lnSpc>
              <a:defRPr/>
            </a:pPr>
            <a:r>
              <a:rPr lang="ja-JP" altLang="en-US" sz="2400" b="1" dirty="0">
                <a:solidFill>
                  <a:srgbClr val="002060"/>
                </a:solidFill>
                <a:latin typeface="ＭＳ Ｐゴシック" panose="020B0600070205080204" pitchFamily="50" charset="-128"/>
                <a:ea typeface="ＭＳ Ｐゴシック" panose="020B0600070205080204" pitchFamily="50" charset="-128"/>
              </a:rPr>
              <a:t>　</a:t>
            </a:r>
            <a:endParaRPr lang="en-US" altLang="ja-JP" sz="2400" b="1" dirty="0">
              <a:solidFill>
                <a:srgbClr val="002060"/>
              </a:solidFill>
              <a:latin typeface="ＭＳ Ｐゴシック" panose="020B0600070205080204" pitchFamily="50" charset="-128"/>
              <a:ea typeface="ＭＳ Ｐゴシック" panose="020B0600070205080204" pitchFamily="50" charset="-128"/>
            </a:endParaRPr>
          </a:p>
          <a:p>
            <a:pPr eaLnBrk="1" hangingPunct="1">
              <a:lnSpc>
                <a:spcPct val="150000"/>
              </a:lnSpc>
              <a:defRPr/>
            </a:pPr>
            <a:r>
              <a:rPr lang="ja-JP" altLang="en-US" sz="2400" b="1" dirty="0">
                <a:solidFill>
                  <a:srgbClr val="002060"/>
                </a:solidFill>
                <a:latin typeface="ＭＳ Ｐゴシック" panose="020B0600070205080204" pitchFamily="50" charset="-128"/>
                <a:ea typeface="ＭＳ Ｐゴシック" panose="020B0600070205080204" pitchFamily="50" charset="-128"/>
              </a:rPr>
              <a:t>　</a:t>
            </a:r>
            <a:r>
              <a:rPr lang="ja-JP" altLang="en-US" sz="2800" b="1" dirty="0">
                <a:solidFill>
                  <a:srgbClr val="FF0066"/>
                </a:solidFill>
                <a:latin typeface="UD デジタル 教科書体 NP-B" panose="02020700000000000000" pitchFamily="18" charset="-128"/>
                <a:ea typeface="UD デジタル 教科書体 NP-B" panose="02020700000000000000" pitchFamily="18" charset="-128"/>
              </a:rPr>
              <a:t>世代と世代</a:t>
            </a:r>
            <a:r>
              <a:rPr lang="ja-JP" altLang="en-US" sz="2800" b="1" dirty="0">
                <a:solidFill>
                  <a:srgbClr val="002060"/>
                </a:solidFill>
                <a:latin typeface="UD デジタル 教科書体 NP-B" panose="02020700000000000000" pitchFamily="18" charset="-128"/>
                <a:ea typeface="UD デジタル 教科書体 NP-B" panose="02020700000000000000" pitchFamily="18" charset="-128"/>
              </a:rPr>
              <a:t>「循環」</a:t>
            </a:r>
            <a:r>
              <a:rPr lang="ja-JP" altLang="en-US" sz="2800" b="1" dirty="0">
                <a:solidFill>
                  <a:srgbClr val="FF0066"/>
                </a:solidFill>
                <a:latin typeface="UD デジタル 教科書体 NP-B" panose="02020700000000000000" pitchFamily="18" charset="-128"/>
                <a:ea typeface="UD デジタル 教科書体 NP-B" panose="02020700000000000000" pitchFamily="18" charset="-128"/>
              </a:rPr>
              <a:t>をつなぐ</a:t>
            </a:r>
            <a:endParaRPr lang="en-US" altLang="ja-JP" sz="2800" b="1" dirty="0">
              <a:solidFill>
                <a:srgbClr val="FF0066"/>
              </a:solidFill>
              <a:latin typeface="UD デジタル 教科書体 NP-B" panose="02020700000000000000" pitchFamily="18" charset="-128"/>
              <a:ea typeface="UD デジタル 教科書体 NP-B" panose="02020700000000000000" pitchFamily="18" charset="-128"/>
            </a:endParaRPr>
          </a:p>
          <a:p>
            <a:pPr eaLnBrk="1" hangingPunct="1">
              <a:lnSpc>
                <a:spcPct val="150000"/>
              </a:lnSpc>
              <a:defRPr/>
            </a:pPr>
            <a:endParaRPr lang="en-US" altLang="ja-JP" sz="1500" b="1" dirty="0">
              <a:solidFill>
                <a:schemeClr val="accent2"/>
              </a:solidFill>
              <a:latin typeface="ＭＳ Ｐゴシック" panose="020B0600070205080204" pitchFamily="50" charset="-128"/>
              <a:ea typeface="ＭＳ Ｐゴシック" panose="020B0600070205080204" pitchFamily="50" charset="-128"/>
            </a:endParaRPr>
          </a:p>
          <a:p>
            <a:pPr eaLnBrk="1" hangingPunct="1">
              <a:lnSpc>
                <a:spcPct val="150000"/>
              </a:lnSpc>
              <a:defRPr/>
            </a:pPr>
            <a:endParaRPr lang="en-US" altLang="ja-JP" sz="1500" b="1" dirty="0">
              <a:solidFill>
                <a:schemeClr val="accent2"/>
              </a:solidFill>
              <a:latin typeface="ＭＳ Ｐゴシック" panose="020B0600070205080204" pitchFamily="50" charset="-128"/>
              <a:ea typeface="ＭＳ Ｐゴシック" panose="020B0600070205080204" pitchFamily="50" charset="-128"/>
            </a:endParaRPr>
          </a:p>
          <a:p>
            <a:pPr eaLnBrk="1" hangingPunct="1">
              <a:lnSpc>
                <a:spcPct val="150000"/>
              </a:lnSpc>
              <a:defRPr/>
            </a:pPr>
            <a:r>
              <a:rPr lang="ja-JP" altLang="en-US" sz="1500" b="1">
                <a:solidFill>
                  <a:srgbClr val="002060"/>
                </a:solidFill>
                <a:latin typeface="ＭＳ Ｐゴシック" panose="020B0600070205080204" pitchFamily="50" charset="-128"/>
                <a:ea typeface="ＭＳ Ｐゴシック" panose="020B0600070205080204" pitchFamily="50" charset="-128"/>
              </a:rPr>
              <a:t>　　</a:t>
            </a:r>
            <a:r>
              <a:rPr lang="ja-JP" altLang="en-US" sz="2400" b="1">
                <a:solidFill>
                  <a:srgbClr val="002060"/>
                </a:solidFill>
                <a:latin typeface="ＭＳ Ｐゴシック" panose="020B0600070205080204" pitchFamily="50" charset="-128"/>
                <a:ea typeface="ＭＳ Ｐゴシック" panose="020B0600070205080204" pitchFamily="50" charset="-128"/>
              </a:rPr>
              <a:t>しごと</a:t>
            </a:r>
            <a:r>
              <a:rPr lang="ja-JP" altLang="en-US" sz="2400" b="1" dirty="0">
                <a:solidFill>
                  <a:srgbClr val="002060"/>
                </a:solidFill>
                <a:latin typeface="ＭＳ Ｐゴシック" panose="020B0600070205080204" pitchFamily="50" charset="-128"/>
                <a:ea typeface="ＭＳ Ｐゴシック" panose="020B0600070205080204" pitchFamily="50" charset="-128"/>
              </a:rPr>
              <a:t>・・・祭り、結い、山仕事</a:t>
            </a:r>
            <a:endParaRPr lang="en-US" altLang="ja-JP" sz="2400" b="1" dirty="0">
              <a:solidFill>
                <a:srgbClr val="002060"/>
              </a:solidFill>
              <a:latin typeface="ＭＳ Ｐゴシック" panose="020B0600070205080204" pitchFamily="50" charset="-128"/>
              <a:ea typeface="ＭＳ Ｐゴシック" panose="020B0600070205080204" pitchFamily="50" charset="-128"/>
            </a:endParaRPr>
          </a:p>
          <a:p>
            <a:pPr eaLnBrk="1" hangingPunct="1">
              <a:lnSpc>
                <a:spcPct val="150000"/>
              </a:lnSpc>
              <a:defRPr/>
            </a:pPr>
            <a:r>
              <a:rPr lang="ja-JP" altLang="en-US" sz="2400" b="1" dirty="0">
                <a:solidFill>
                  <a:srgbClr val="002060"/>
                </a:solidFill>
                <a:latin typeface="ＭＳ Ｐゴシック" panose="020B0600070205080204" pitchFamily="50" charset="-128"/>
                <a:ea typeface="ＭＳ Ｐゴシック" panose="020B0600070205080204" pitchFamily="50" charset="-128"/>
              </a:rPr>
              <a:t>　稼ぎ・・・家族を食わせる、山稼ぎ</a:t>
            </a:r>
            <a:endParaRPr lang="en-US" altLang="ja-JP" sz="2400" b="1" dirty="0">
              <a:solidFill>
                <a:srgbClr val="00206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4522067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63C1597-CF49-40E0-AE69-5CF6D074D5D0}"/>
              </a:ext>
            </a:extLst>
          </p:cNvPr>
          <p:cNvSpPr>
            <a:spLocks noGrp="1"/>
          </p:cNvSpPr>
          <p:nvPr>
            <p:ph idx="1"/>
          </p:nvPr>
        </p:nvSpPr>
        <p:spPr>
          <a:xfrm>
            <a:off x="367081" y="317501"/>
            <a:ext cx="11186163" cy="5095420"/>
          </a:xfrm>
        </p:spPr>
        <p:txBody>
          <a:bodyPr>
            <a:noAutofit/>
          </a:bodyPr>
          <a:lstStyle/>
          <a:p>
            <a:pPr marL="0" indent="0">
              <a:lnSpc>
                <a:spcPct val="100000"/>
              </a:lnSpc>
              <a:buNone/>
              <a:defRPr/>
            </a:pPr>
            <a:endParaRPr lang="en-US" altLang="ja-JP" sz="2400" b="1" dirty="0">
              <a:solidFill>
                <a:srgbClr val="FF6600"/>
              </a:solidFill>
              <a:latin typeface="+mn-ea"/>
            </a:endParaRPr>
          </a:p>
          <a:p>
            <a:pPr>
              <a:lnSpc>
                <a:spcPct val="150000"/>
              </a:lnSpc>
              <a:defRPr/>
            </a:pPr>
            <a:r>
              <a:rPr lang="ja-JP" altLang="en-US" sz="2400" b="1" dirty="0">
                <a:solidFill>
                  <a:srgbClr val="FF6600"/>
                </a:solidFill>
                <a:latin typeface="+mn-ea"/>
              </a:rPr>
              <a:t>人と人の関係性</a:t>
            </a:r>
            <a:br>
              <a:rPr lang="en-US" altLang="ja-JP" sz="2400" dirty="0">
                <a:latin typeface="+mn-ea"/>
              </a:rPr>
            </a:br>
            <a:r>
              <a:rPr lang="ja-JP" altLang="en-US" sz="2400" dirty="0">
                <a:latin typeface="+mn-ea"/>
              </a:rPr>
              <a:t>　</a:t>
            </a:r>
            <a:r>
              <a:rPr lang="ja-JP" altLang="en-US" sz="2400" dirty="0">
                <a:latin typeface="ＭＳ Ｐゴシック" panose="020B0600070205080204" pitchFamily="50" charset="-128"/>
                <a:ea typeface="ＭＳ Ｐゴシック" panose="020B0600070205080204" pitchFamily="50" charset="-128"/>
              </a:rPr>
              <a:t>家族間、友人間、組織内、地域内。　</a:t>
            </a:r>
            <a:endParaRPr lang="en-US" altLang="ja-JP" sz="2400" dirty="0">
              <a:latin typeface="ＭＳ Ｐゴシック" panose="020B0600070205080204" pitchFamily="50" charset="-128"/>
              <a:ea typeface="ＭＳ Ｐゴシック" panose="020B0600070205080204" pitchFamily="50" charset="-128"/>
            </a:endParaRPr>
          </a:p>
          <a:p>
            <a:pPr marL="0" indent="0">
              <a:lnSpc>
                <a:spcPct val="100000"/>
              </a:lnSpc>
              <a:buNone/>
              <a:defRPr/>
            </a:pPr>
            <a:r>
              <a:rPr lang="ja-JP" altLang="en-US" sz="2400" dirty="0">
                <a:latin typeface="ＭＳ Ｐゴシック" panose="020B0600070205080204" pitchFamily="50" charset="-128"/>
                <a:ea typeface="ＭＳ Ｐゴシック" panose="020B0600070205080204" pitchFamily="50" charset="-128"/>
              </a:rPr>
              <a:t>　　　「</a:t>
            </a:r>
            <a:r>
              <a:rPr lang="ja-JP" altLang="en-US" sz="2400" dirty="0">
                <a:latin typeface="UD デジタル 教科書体 NP-B" panose="02020700000000000000" pitchFamily="18" charset="-128"/>
                <a:ea typeface="UD デジタル 教科書体 NP-B" panose="02020700000000000000" pitchFamily="18" charset="-128"/>
              </a:rPr>
              <a:t>孤立社会</a:t>
            </a:r>
            <a:r>
              <a:rPr lang="ja-JP" altLang="en-US" sz="2400" dirty="0">
                <a:latin typeface="ＭＳ Ｐゴシック" panose="020B0600070205080204" pitchFamily="50" charset="-128"/>
                <a:ea typeface="ＭＳ Ｐゴシック" panose="020B0600070205080204" pitchFamily="50" charset="-128"/>
              </a:rPr>
              <a:t>」、「</a:t>
            </a:r>
            <a:r>
              <a:rPr lang="ja-JP" altLang="en-US" sz="2400" dirty="0">
                <a:latin typeface="UD デジタル 教科書体 NP-B" panose="02020700000000000000" pitchFamily="18" charset="-128"/>
                <a:ea typeface="UD デジタル 教科書体 NP-B" panose="02020700000000000000" pitchFamily="18" charset="-128"/>
              </a:rPr>
              <a:t>無縁社会</a:t>
            </a:r>
            <a:r>
              <a:rPr lang="ja-JP" altLang="en-US" sz="2400" dirty="0">
                <a:latin typeface="ＭＳ Ｐゴシック" panose="020B0600070205080204" pitchFamily="50" charset="-128"/>
                <a:ea typeface="ＭＳ Ｐゴシック" panose="020B0600070205080204" pitchFamily="50" charset="-128"/>
              </a:rPr>
              <a:t>」、「</a:t>
            </a:r>
            <a:r>
              <a:rPr lang="en-US" altLang="ja-JP" sz="2400" dirty="0">
                <a:latin typeface="UD デジタル 教科書体 NP-B" panose="02020700000000000000" pitchFamily="18" charset="-128"/>
                <a:ea typeface="UD デジタル 教科書体 NP-B" panose="02020700000000000000" pitchFamily="18" charset="-128"/>
              </a:rPr>
              <a:t>SNS</a:t>
            </a:r>
            <a:r>
              <a:rPr lang="ja-JP" altLang="en-US" sz="2400" dirty="0">
                <a:latin typeface="UD デジタル 教科書体 NP-B" panose="02020700000000000000" pitchFamily="18" charset="-128"/>
                <a:ea typeface="UD デジタル 教科書体 NP-B" panose="02020700000000000000" pitchFamily="18" charset="-128"/>
              </a:rPr>
              <a:t>社会　</a:t>
            </a:r>
            <a:r>
              <a:rPr lang="ja-JP" altLang="en-US" sz="2400" dirty="0">
                <a:latin typeface="ＭＳ Ｐゴシック" panose="020B0600070205080204" pitchFamily="50" charset="-128"/>
                <a:ea typeface="ＭＳ Ｐゴシック" panose="020B0600070205080204" pitchFamily="50" charset="-128"/>
              </a:rPr>
              <a:t>（</a:t>
            </a:r>
            <a:r>
              <a:rPr lang="ja-JP" altLang="en-US" sz="2400" dirty="0">
                <a:latin typeface="UD デジタル 教科書体 NP-B" panose="02020700000000000000" pitchFamily="18" charset="-128"/>
                <a:ea typeface="UD デジタル 教科書体 NP-B" panose="02020700000000000000" pitchFamily="18" charset="-128"/>
              </a:rPr>
              <a:t>貧情報社会・フィルターバブル</a:t>
            </a:r>
            <a:r>
              <a:rPr lang="ja-JP" altLang="en-US" sz="2400" dirty="0">
                <a:latin typeface="ＭＳ Ｐゴシック" panose="020B0600070205080204" pitchFamily="50" charset="-128"/>
                <a:ea typeface="ＭＳ Ｐゴシック" panose="020B0600070205080204" pitchFamily="50" charset="-128"/>
              </a:rPr>
              <a:t>）」</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　　　文字で「おはよう」＝</a:t>
            </a:r>
            <a:r>
              <a:rPr lang="en-US" altLang="ja-JP" sz="2400" dirty="0">
                <a:solidFill>
                  <a:srgbClr val="FF0000"/>
                </a:solidFill>
                <a:latin typeface="ＭＳ Ｐゴシック" panose="020B0600070205080204" pitchFamily="50" charset="-128"/>
                <a:ea typeface="ＭＳ Ｐゴシック" panose="020B0600070205080204" pitchFamily="50" charset="-128"/>
              </a:rPr>
              <a:t>8byte</a:t>
            </a:r>
            <a:r>
              <a:rPr lang="en-US" altLang="ja-JP" sz="2400" dirty="0">
                <a:latin typeface="ＭＳ Ｐゴシック" panose="020B0600070205080204" pitchFamily="50" charset="-128"/>
                <a:ea typeface="ＭＳ Ｐゴシック" panose="020B0600070205080204" pitchFamily="50" charset="-128"/>
              </a:rPr>
              <a:t>  </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　　　対面で「おはよう」＝</a:t>
            </a:r>
            <a:r>
              <a:rPr lang="en-US" altLang="ja-JP" sz="2400" dirty="0">
                <a:latin typeface="ＭＳ Ｐゴシック" panose="020B0600070205080204" pitchFamily="50" charset="-128"/>
                <a:ea typeface="ＭＳ Ｐゴシック" panose="020B0600070205080204" pitchFamily="50" charset="-128"/>
              </a:rPr>
              <a:t>2(sec)×1,024×720(pcs)×50</a:t>
            </a:r>
            <a:r>
              <a:rPr lang="ja-JP" altLang="en-US" sz="2400" dirty="0">
                <a:latin typeface="ＭＳ Ｐゴシック" panose="020B0600070205080204" pitchFamily="50" charset="-128"/>
                <a:ea typeface="ＭＳ Ｐゴシック" panose="020B0600070205080204" pitchFamily="50" charset="-128"/>
              </a:rPr>
              <a:t>＝</a:t>
            </a:r>
            <a:r>
              <a:rPr lang="en-US" altLang="ja-JP" sz="2400" dirty="0">
                <a:solidFill>
                  <a:srgbClr val="FF0000"/>
                </a:solidFill>
                <a:latin typeface="ＭＳ Ｐゴシック" panose="020B0600070205080204" pitchFamily="50" charset="-128"/>
                <a:ea typeface="ＭＳ Ｐゴシック" panose="020B0600070205080204" pitchFamily="50" charset="-128"/>
              </a:rPr>
              <a:t>73,728,000byte</a:t>
            </a:r>
            <a:endParaRPr lang="en-US" altLang="ja-JP" sz="2400" dirty="0">
              <a:latin typeface="ＭＳ Ｐゴシック" panose="020B0600070205080204" pitchFamily="50" charset="-128"/>
              <a:ea typeface="ＭＳ Ｐゴシック" panose="020B0600070205080204" pitchFamily="50" charset="-128"/>
            </a:endParaRPr>
          </a:p>
          <a:p>
            <a:pPr>
              <a:lnSpc>
                <a:spcPct val="200000"/>
              </a:lnSpc>
              <a:defRPr/>
            </a:pPr>
            <a:r>
              <a:rPr lang="ja-JP" altLang="en-US" sz="2400" b="1" dirty="0">
                <a:solidFill>
                  <a:srgbClr val="008000"/>
                </a:solidFill>
                <a:latin typeface="+mn-ea"/>
              </a:rPr>
              <a:t>人と自然の関係性</a:t>
            </a:r>
            <a:endParaRPr lang="en-US" altLang="ja-JP" sz="2400" b="1" dirty="0">
              <a:solidFill>
                <a:srgbClr val="008000"/>
              </a:solidFill>
              <a:latin typeface="+mn-ea"/>
            </a:endParaRPr>
          </a:p>
          <a:p>
            <a:pPr marL="0" indent="0">
              <a:lnSpc>
                <a:spcPct val="100000"/>
              </a:lnSpc>
              <a:buNone/>
              <a:defRPr/>
            </a:pPr>
            <a:r>
              <a:rPr lang="ja-JP" altLang="en-US" sz="2400" dirty="0">
                <a:latin typeface="+mn-ea"/>
              </a:rPr>
              <a:t>　　</a:t>
            </a:r>
            <a:r>
              <a:rPr lang="ja-JP" altLang="en-US" sz="2400" dirty="0">
                <a:latin typeface="ＭＳ Ｐゴシック" panose="020B0600070205080204" pitchFamily="50" charset="-128"/>
                <a:ea typeface="ＭＳ Ｐゴシック" panose="020B0600070205080204" pitchFamily="50" charset="-128"/>
              </a:rPr>
              <a:t>生産と消費の分離、命の臍の緒は何処につながる</a:t>
            </a:r>
            <a:endParaRPr lang="en-US" altLang="ja-JP" sz="2400" b="1" dirty="0">
              <a:solidFill>
                <a:schemeClr val="accent2">
                  <a:lumMod val="50000"/>
                </a:schemeClr>
              </a:solidFill>
              <a:latin typeface="ＭＳ Ｐゴシック" panose="020B0600070205080204" pitchFamily="50" charset="-128"/>
              <a:ea typeface="ＭＳ Ｐゴシック" panose="020B0600070205080204" pitchFamily="50" charset="-128"/>
            </a:endParaRPr>
          </a:p>
          <a:p>
            <a:pPr>
              <a:lnSpc>
                <a:spcPct val="200000"/>
              </a:lnSpc>
              <a:defRPr/>
            </a:pPr>
            <a:r>
              <a:rPr lang="ja-JP" altLang="en-US" sz="2400" b="1" dirty="0">
                <a:solidFill>
                  <a:srgbClr val="3366FF"/>
                </a:solidFill>
                <a:latin typeface="+mn-ea"/>
              </a:rPr>
              <a:t>世代を超えた関係性　　　　　　　</a:t>
            </a:r>
            <a:r>
              <a:rPr lang="ja-JP" altLang="en-US" sz="1800" b="1" dirty="0">
                <a:solidFill>
                  <a:srgbClr val="3366FF"/>
                </a:solidFill>
                <a:latin typeface="+mn-ea"/>
              </a:rPr>
              <a:t>　</a:t>
            </a:r>
            <a:endParaRPr lang="en-US" altLang="ja-JP" sz="1800" dirty="0">
              <a:latin typeface="+mn-ea"/>
            </a:endParaRPr>
          </a:p>
          <a:p>
            <a:pPr marL="0" indent="0">
              <a:lnSpc>
                <a:spcPct val="100000"/>
              </a:lnSpc>
              <a:buNone/>
              <a:defRPr/>
            </a:pPr>
            <a:r>
              <a:rPr lang="ja-JP" altLang="en-US" sz="1800" dirty="0">
                <a:latin typeface="+mn-ea"/>
              </a:rPr>
              <a:t>　　　</a:t>
            </a:r>
            <a:r>
              <a:rPr lang="ja-JP" altLang="en-US" sz="2400" dirty="0">
                <a:latin typeface="ＭＳ Ｐゴシック" panose="020B0600070205080204" pitchFamily="50" charset="-128"/>
                <a:ea typeface="ＭＳ Ｐゴシック" panose="020B0600070205080204" pitchFamily="50" charset="-128"/>
              </a:rPr>
              <a:t>これから生まれる世代に対する配慮の無さ、無関心　</a:t>
            </a:r>
            <a:endParaRPr lang="en-US" altLang="ja-JP" sz="2400" dirty="0">
              <a:latin typeface="ＭＳ Ｐゴシック" panose="020B0600070205080204" pitchFamily="50" charset="-128"/>
              <a:ea typeface="ＭＳ Ｐゴシック" panose="020B0600070205080204" pitchFamily="50" charset="-128"/>
            </a:endParaRPr>
          </a:p>
          <a:p>
            <a:pPr marL="0" indent="0">
              <a:lnSpc>
                <a:spcPct val="100000"/>
              </a:lnSpc>
              <a:spcBef>
                <a:spcPts val="0"/>
              </a:spcBef>
              <a:buNone/>
              <a:defRPr/>
            </a:pPr>
            <a:r>
              <a:rPr lang="ja-JP" altLang="en-US" sz="1400" dirty="0">
                <a:latin typeface="+mn-ea"/>
              </a:rPr>
              <a:t>　　　　</a:t>
            </a:r>
            <a:endParaRPr lang="en-US" altLang="ja-JP" sz="1400" dirty="0">
              <a:latin typeface="+mn-ea"/>
            </a:endParaRPr>
          </a:p>
        </p:txBody>
      </p:sp>
      <p:sp>
        <p:nvSpPr>
          <p:cNvPr id="4" name="テキスト ボックス 3"/>
          <p:cNvSpPr txBox="1"/>
          <p:nvPr/>
        </p:nvSpPr>
        <p:spPr>
          <a:xfrm>
            <a:off x="1079501" y="6136466"/>
            <a:ext cx="10608916" cy="523220"/>
          </a:xfrm>
          <a:prstGeom prst="rect">
            <a:avLst/>
          </a:prstGeom>
          <a:noFill/>
        </p:spPr>
        <p:txBody>
          <a:bodyPr wrap="square" rtlCol="0">
            <a:spAutoFit/>
          </a:bodyPr>
          <a:lstStyle/>
          <a:p>
            <a:pPr algn="ctr"/>
            <a:r>
              <a:rPr kumimoji="1" lang="ja-JP" altLang="en-US" sz="2800" dirty="0">
                <a:solidFill>
                  <a:schemeClr val="accent2">
                    <a:lumMod val="50000"/>
                  </a:schemeClr>
                </a:solidFill>
                <a:latin typeface="UD デジタル 教科書体 NP-B" panose="02020700000000000000" pitchFamily="18" charset="-128"/>
                <a:ea typeface="UD デジタル 教科書体 NP-B" panose="02020700000000000000" pitchFamily="18" charset="-128"/>
              </a:rPr>
              <a:t>持続可能では</a:t>
            </a:r>
            <a:r>
              <a:rPr kumimoji="1" lang="ja-JP" altLang="en-US" sz="2800" dirty="0">
                <a:solidFill>
                  <a:srgbClr val="FF0000"/>
                </a:solidFill>
                <a:latin typeface="UD デジタル 教科書体 NP-B" panose="02020700000000000000" pitchFamily="18" charset="-128"/>
                <a:ea typeface="UD デジタル 教科書体 NP-B" panose="02020700000000000000" pitchFamily="18" charset="-128"/>
              </a:rPr>
              <a:t>ない</a:t>
            </a:r>
            <a:r>
              <a:rPr kumimoji="1" lang="ja-JP" altLang="en-US" sz="2800" dirty="0">
                <a:solidFill>
                  <a:schemeClr val="accent2">
                    <a:lumMod val="50000"/>
                  </a:schemeClr>
                </a:solidFill>
                <a:latin typeface="UD デジタル 教科書体 NP-B" panose="02020700000000000000" pitchFamily="18" charset="-128"/>
                <a:ea typeface="UD デジタル 教科書体 NP-B" panose="02020700000000000000" pitchFamily="18" charset="-128"/>
              </a:rPr>
              <a:t>社会</a:t>
            </a:r>
            <a:r>
              <a:rPr lang="ja-JP" altLang="en-US" sz="2800" dirty="0">
                <a:solidFill>
                  <a:schemeClr val="accent2">
                    <a:lumMod val="50000"/>
                  </a:schemeClr>
                </a:solidFill>
                <a:latin typeface="UD デジタル 教科書体 NP-B" panose="02020700000000000000" pitchFamily="18" charset="-128"/>
                <a:ea typeface="UD デジタル 教科書体 NP-B" panose="02020700000000000000" pitchFamily="18" charset="-128"/>
              </a:rPr>
              <a:t>　</a:t>
            </a:r>
            <a:r>
              <a:rPr lang="ja-JP" altLang="en-US" sz="2400" dirty="0">
                <a:latin typeface="ＭＳ Ｐゴシック" panose="020B0600070205080204" pitchFamily="50" charset="-128"/>
                <a:ea typeface="ＭＳ Ｐゴシック" panose="020B0600070205080204" pitchFamily="50" charset="-128"/>
              </a:rPr>
              <a:t>（経済性、効率性が優先）</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5" name="下矢印 4"/>
          <p:cNvSpPr/>
          <p:nvPr/>
        </p:nvSpPr>
        <p:spPr>
          <a:xfrm rot="16200000">
            <a:off x="1263787" y="6086926"/>
            <a:ext cx="412750" cy="622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842" name="タイトル 1">
            <a:extLst>
              <a:ext uri="{FF2B5EF4-FFF2-40B4-BE49-F238E27FC236}">
                <a16:creationId xmlns:a16="http://schemas.microsoft.com/office/drawing/2014/main" id="{7B9AF40C-0492-463C-B932-80CEE03D973D}"/>
              </a:ext>
            </a:extLst>
          </p:cNvPr>
          <p:cNvSpPr>
            <a:spLocks noGrp="1" noChangeArrowheads="1"/>
          </p:cNvSpPr>
          <p:nvPr>
            <p:ph type="title"/>
          </p:nvPr>
        </p:nvSpPr>
        <p:spPr>
          <a:xfrm>
            <a:off x="2087563" y="188913"/>
            <a:ext cx="7878762" cy="628650"/>
          </a:xfrm>
        </p:spPr>
        <p:txBody>
          <a:bodyPr>
            <a:normAutofit/>
          </a:bodyPr>
          <a:lstStyle/>
          <a:p>
            <a:pPr algn="ctr"/>
            <a:r>
              <a:rPr lang="ja-JP" altLang="en-US" sz="3200" b="1" dirty="0">
                <a:solidFill>
                  <a:srgbClr val="7030A0"/>
                </a:solidFill>
              </a:rPr>
              <a:t>　</a:t>
            </a:r>
            <a:r>
              <a:rPr lang="ja-JP" altLang="en-US" sz="3200" b="1" dirty="0">
                <a:solidFill>
                  <a:srgbClr val="7030A0"/>
                </a:solidFill>
                <a:latin typeface="ＭＳ Ｐゴシック" panose="020B0600070205080204" pitchFamily="50" charset="-128"/>
                <a:ea typeface="ＭＳ Ｐゴシック" panose="020B0600070205080204" pitchFamily="50" charset="-128"/>
              </a:rPr>
              <a:t>関係性</a:t>
            </a:r>
            <a:r>
              <a:rPr lang="ja-JP" altLang="en-US" sz="3200" b="1" dirty="0">
                <a:solidFill>
                  <a:srgbClr val="002060"/>
                </a:solidFill>
                <a:latin typeface="ＭＳ Ｐゴシック" panose="020B0600070205080204" pitchFamily="50" charset="-128"/>
                <a:ea typeface="ＭＳ Ｐゴシック" panose="020B0600070205080204" pitchFamily="50" charset="-128"/>
              </a:rPr>
              <a:t>喪失　</a:t>
            </a:r>
            <a:r>
              <a:rPr lang="en-US" altLang="ja-JP" sz="3200" b="1" dirty="0">
                <a:solidFill>
                  <a:srgbClr val="002060"/>
                </a:solidFill>
                <a:latin typeface="ＭＳ Ｐゴシック" panose="020B0600070205080204" pitchFamily="50" charset="-128"/>
                <a:ea typeface="ＭＳ Ｐゴシック" panose="020B0600070205080204" pitchFamily="50" charset="-128"/>
              </a:rPr>
              <a:t>｢</a:t>
            </a:r>
            <a:r>
              <a:rPr lang="ja-JP" altLang="en-US" sz="3200" b="1" dirty="0">
                <a:solidFill>
                  <a:srgbClr val="00B050"/>
                </a:solidFill>
                <a:latin typeface="ＭＳ Ｐゴシック" panose="020B0600070205080204" pitchFamily="50" charset="-128"/>
                <a:ea typeface="ＭＳ Ｐゴシック" panose="020B0600070205080204" pitchFamily="50" charset="-128"/>
              </a:rPr>
              <a:t>無縁社会</a:t>
            </a:r>
            <a:r>
              <a:rPr lang="ja-JP" altLang="en-US" sz="3200" b="1" dirty="0">
                <a:solidFill>
                  <a:srgbClr val="002060"/>
                </a:solidFill>
                <a:latin typeface="ＭＳ Ｐゴシック" panose="020B0600070205080204" pitchFamily="50" charset="-128"/>
                <a:ea typeface="ＭＳ Ｐゴシック" panose="020B0600070205080204" pitchFamily="50" charset="-128"/>
              </a:rPr>
              <a:t>」</a:t>
            </a:r>
            <a:r>
              <a:rPr lang="ja-JP" altLang="en-US" sz="3200" b="1" dirty="0">
                <a:latin typeface="ＭＳ Ｐゴシック" panose="020B0600070205080204" pitchFamily="50" charset="-128"/>
                <a:ea typeface="ＭＳ Ｐゴシック" panose="020B0600070205080204" pitchFamily="50" charset="-128"/>
              </a:rPr>
              <a:t>という現実</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タイトル 1"/>
          <p:cNvSpPr>
            <a:spLocks noGrp="1" noChangeArrowheads="1"/>
          </p:cNvSpPr>
          <p:nvPr>
            <p:ph type="title"/>
          </p:nvPr>
        </p:nvSpPr>
        <p:spPr/>
        <p:txBody>
          <a:bodyPr/>
          <a:lstStyle/>
          <a:p>
            <a:pPr algn="ctr"/>
            <a:r>
              <a:rPr lang="ja-JP" altLang="en-US" sz="3200" b="1" dirty="0">
                <a:solidFill>
                  <a:srgbClr val="002060"/>
                </a:solidFill>
                <a:latin typeface="ＭＳ Ｐゴシック" panose="020B0600070205080204" pitchFamily="50" charset="-128"/>
                <a:ea typeface="ＭＳ Ｐゴシック" panose="020B0600070205080204" pitchFamily="50" charset="-128"/>
              </a:rPr>
              <a:t>無縁社会の本質</a:t>
            </a:r>
            <a:endParaRPr lang="ja-JP" altLang="en-US" sz="3200" dirty="0">
              <a:latin typeface="ＭＳ Ｐゴシック" panose="020B0600070205080204" pitchFamily="50" charset="-128"/>
              <a:ea typeface="ＭＳ Ｐゴシック" panose="020B0600070205080204" pitchFamily="50" charset="-128"/>
            </a:endParaRPr>
          </a:p>
        </p:txBody>
      </p:sp>
      <p:sp>
        <p:nvSpPr>
          <p:cNvPr id="37891" name="コンテンツ プレースホルダー 2"/>
          <p:cNvSpPr>
            <a:spLocks noGrp="1" noChangeArrowheads="1"/>
          </p:cNvSpPr>
          <p:nvPr>
            <p:ph idx="1"/>
          </p:nvPr>
        </p:nvSpPr>
        <p:spPr>
          <a:xfrm>
            <a:off x="838200" y="1484784"/>
            <a:ext cx="11234464" cy="5184576"/>
          </a:xfrm>
        </p:spPr>
        <p:txBody>
          <a:bodyPr>
            <a:normAutofit lnSpcReduction="10000"/>
          </a:bodyPr>
          <a:lstStyle/>
          <a:p>
            <a:pPr marL="0" indent="0">
              <a:lnSpc>
                <a:spcPct val="150000"/>
              </a:lnSpc>
              <a:buNone/>
            </a:pPr>
            <a:r>
              <a:rPr lang="ja-JP" altLang="en-US" sz="3000" dirty="0">
                <a:latin typeface="ＭＳ Ｐゴシック" panose="020B0600070205080204" pitchFamily="50" charset="-128"/>
                <a:ea typeface="ＭＳ Ｐゴシック" panose="020B0600070205080204" pitchFamily="50" charset="-128"/>
              </a:rPr>
              <a:t>「</a:t>
            </a:r>
            <a:r>
              <a:rPr lang="ja-JP" altLang="en-US" sz="3000" b="1" dirty="0">
                <a:latin typeface="ＭＳ Ｐゴシック" panose="020B0600070205080204" pitchFamily="50" charset="-128"/>
                <a:ea typeface="ＭＳ Ｐゴシック" panose="020B0600070205080204" pitchFamily="50" charset="-128"/>
              </a:rPr>
              <a:t>無縁社会</a:t>
            </a:r>
            <a:r>
              <a:rPr lang="ja-JP" altLang="en-US" sz="3000" dirty="0">
                <a:latin typeface="ＭＳ Ｐゴシック" panose="020B0600070205080204" pitchFamily="50" charset="-128"/>
                <a:ea typeface="ＭＳ Ｐゴシック" panose="020B0600070205080204" pitchFamily="50" charset="-128"/>
              </a:rPr>
              <a:t>」　＝　</a:t>
            </a:r>
            <a:r>
              <a:rPr lang="ja-JP" altLang="en-US" sz="3000" b="1" dirty="0">
                <a:solidFill>
                  <a:srgbClr val="7030A0"/>
                </a:solidFill>
                <a:latin typeface="ＭＳ Ｐゴシック" panose="020B0600070205080204" pitchFamily="50" charset="-128"/>
                <a:ea typeface="ＭＳ Ｐゴシック" panose="020B0600070205080204" pitchFamily="50" charset="-128"/>
              </a:rPr>
              <a:t>関係性</a:t>
            </a:r>
            <a:r>
              <a:rPr lang="ja-JP" altLang="en-US" sz="3000" dirty="0">
                <a:latin typeface="ＭＳ Ｐゴシック" panose="020B0600070205080204" pitchFamily="50" charset="-128"/>
                <a:ea typeface="ＭＳ Ｐゴシック" panose="020B0600070205080204" pitchFamily="50" charset="-128"/>
              </a:rPr>
              <a:t>の遮断　＝　</a:t>
            </a:r>
            <a:r>
              <a:rPr lang="ja-JP" altLang="en-US" sz="3000" dirty="0">
                <a:solidFill>
                  <a:srgbClr val="002060"/>
                </a:solidFill>
                <a:latin typeface="UD デジタル 教科書体 NP-B" panose="02020700000000000000" pitchFamily="18" charset="-128"/>
                <a:ea typeface="UD デジタル 教科書体 NP-B" panose="02020700000000000000" pitchFamily="18" charset="-128"/>
              </a:rPr>
              <a:t>私らしさ</a:t>
            </a:r>
            <a:r>
              <a:rPr lang="ja-JP" altLang="en-US" sz="3000" dirty="0">
                <a:latin typeface="+mj-ea"/>
                <a:ea typeface="+mj-ea"/>
              </a:rPr>
              <a:t>の喪失</a:t>
            </a:r>
            <a:endParaRPr lang="en-US" altLang="ja-JP" sz="3000" dirty="0">
              <a:latin typeface="+mj-ea"/>
              <a:ea typeface="+mj-ea"/>
            </a:endParaRPr>
          </a:p>
          <a:p>
            <a:pPr marL="0" indent="0">
              <a:lnSpc>
                <a:spcPct val="150000"/>
              </a:lnSpc>
              <a:buNone/>
            </a:pPr>
            <a:r>
              <a:rPr lang="ja-JP" altLang="en-US" sz="3000" dirty="0">
                <a:latin typeface="ＭＳ Ｐゴシック" panose="020B0600070205080204" pitchFamily="50" charset="-128"/>
                <a:ea typeface="ＭＳ Ｐゴシック" panose="020B0600070205080204" pitchFamily="50" charset="-128"/>
              </a:rPr>
              <a:t>　　　　　　　　　　　他者への「</a:t>
            </a:r>
            <a:r>
              <a:rPr lang="ja-JP" altLang="en-US" sz="3000" b="1" dirty="0">
                <a:solidFill>
                  <a:srgbClr val="FF0000"/>
                </a:solidFill>
                <a:latin typeface="ＭＳ Ｐゴシック" panose="020B0600070205080204" pitchFamily="50" charset="-128"/>
                <a:ea typeface="ＭＳ Ｐゴシック" panose="020B0600070205080204" pitchFamily="50" charset="-128"/>
              </a:rPr>
              <a:t>無関心</a:t>
            </a:r>
            <a:r>
              <a:rPr lang="ja-JP" altLang="en-US" sz="3000" dirty="0">
                <a:latin typeface="ＭＳ Ｐゴシック" panose="020B0600070205080204" pitchFamily="50" charset="-128"/>
                <a:ea typeface="ＭＳ Ｐゴシック" panose="020B0600070205080204" pitchFamily="50" charset="-128"/>
              </a:rPr>
              <a:t>」「</a:t>
            </a:r>
            <a:r>
              <a:rPr lang="ja-JP" altLang="en-US" sz="3000" b="1" dirty="0">
                <a:solidFill>
                  <a:srgbClr val="FF0000"/>
                </a:solidFill>
                <a:latin typeface="ＭＳ Ｐゴシック" panose="020B0600070205080204" pitchFamily="50" charset="-128"/>
                <a:ea typeface="ＭＳ Ｐゴシック" panose="020B0600070205080204" pitchFamily="50" charset="-128"/>
              </a:rPr>
              <a:t>無視</a:t>
            </a:r>
            <a:r>
              <a:rPr lang="ja-JP" altLang="en-US" sz="3000" dirty="0">
                <a:latin typeface="ＭＳ Ｐゴシック" panose="020B0600070205080204" pitchFamily="50" charset="-128"/>
                <a:ea typeface="ＭＳ Ｐゴシック" panose="020B0600070205080204" pitchFamily="50" charset="-128"/>
              </a:rPr>
              <a:t>」</a:t>
            </a:r>
            <a:r>
              <a:rPr lang="en-US" altLang="ja-JP" sz="3000" dirty="0">
                <a:latin typeface="ＭＳ Ｐゴシック" panose="020B0600070205080204" pitchFamily="50" charset="-128"/>
                <a:ea typeface="ＭＳ Ｐゴシック" panose="020B0600070205080204" pitchFamily="50" charset="-128"/>
              </a:rPr>
              <a:t>｢</a:t>
            </a:r>
            <a:r>
              <a:rPr lang="ja-JP" altLang="en-US" sz="3000" b="1" dirty="0">
                <a:solidFill>
                  <a:srgbClr val="FF0000"/>
                </a:solidFill>
                <a:latin typeface="ＭＳ Ｐゴシック" panose="020B0600070205080204" pitchFamily="50" charset="-128"/>
                <a:ea typeface="ＭＳ Ｐゴシック" panose="020B0600070205080204" pitchFamily="50" charset="-128"/>
              </a:rPr>
              <a:t>面倒くさい</a:t>
            </a:r>
            <a:r>
              <a:rPr lang="ja-JP" altLang="en-US" sz="3000" dirty="0">
                <a:latin typeface="ＭＳ Ｐゴシック" panose="020B0600070205080204" pitchFamily="50" charset="-128"/>
                <a:ea typeface="ＭＳ Ｐゴシック" panose="020B0600070205080204" pitchFamily="50" charset="-128"/>
              </a:rPr>
              <a:t>」</a:t>
            </a:r>
            <a:endParaRPr lang="en-US" altLang="ja-JP" sz="3000" dirty="0">
              <a:latin typeface="ＭＳ Ｐゴシック" panose="020B0600070205080204" pitchFamily="50" charset="-128"/>
              <a:ea typeface="ＭＳ Ｐゴシック" panose="020B0600070205080204" pitchFamily="50" charset="-128"/>
            </a:endParaRPr>
          </a:p>
          <a:p>
            <a:pPr marL="0" indent="0">
              <a:lnSpc>
                <a:spcPct val="150000"/>
              </a:lnSpc>
              <a:buNone/>
            </a:pPr>
            <a:r>
              <a:rPr lang="ja-JP" altLang="en-US" sz="3000" dirty="0">
                <a:solidFill>
                  <a:srgbClr val="FF0000"/>
                </a:solidFill>
                <a:latin typeface="ＭＳ Ｐゴシック" panose="020B0600070205080204" pitchFamily="50" charset="-128"/>
                <a:ea typeface="ＭＳ Ｐゴシック" panose="020B0600070205080204" pitchFamily="50" charset="-128"/>
              </a:rPr>
              <a:t>　　　　</a:t>
            </a:r>
            <a:r>
              <a:rPr lang="ja-JP" altLang="en-US" sz="3000" dirty="0">
                <a:latin typeface="ＭＳ Ｐゴシック" panose="020B0600070205080204" pitchFamily="50" charset="-128"/>
                <a:ea typeface="ＭＳ Ｐゴシック" panose="020B0600070205080204" pitchFamily="50" charset="-128"/>
              </a:rPr>
              <a:t>　　　　　　</a:t>
            </a:r>
            <a:r>
              <a:rPr lang="ja-JP" altLang="en-US" sz="3000" b="1" dirty="0">
                <a:latin typeface="ＭＳ Ｐゴシック" panose="020B0600070205080204" pitchFamily="50" charset="-128"/>
                <a:ea typeface="ＭＳ Ｐゴシック" panose="020B0600070205080204" pitchFamily="50" charset="-128"/>
              </a:rPr>
              <a:t>　　　　</a:t>
            </a:r>
            <a:r>
              <a:rPr lang="ja-JP" altLang="en-US" sz="3000" b="1" dirty="0">
                <a:solidFill>
                  <a:srgbClr val="FF0066"/>
                </a:solidFill>
                <a:latin typeface="ＭＳ Ｐゴシック" panose="020B0600070205080204" pitchFamily="50" charset="-128"/>
                <a:ea typeface="ＭＳ Ｐゴシック" panose="020B0600070205080204" pitchFamily="50" charset="-128"/>
              </a:rPr>
              <a:t>愛</a:t>
            </a:r>
            <a:r>
              <a:rPr lang="ja-JP" altLang="en-US" sz="3000" dirty="0">
                <a:latin typeface="ＭＳ Ｐゴシック" panose="020B0600070205080204" pitchFamily="50" charset="-128"/>
                <a:ea typeface="ＭＳ Ｐゴシック" panose="020B0600070205080204" pitchFamily="50" charset="-128"/>
              </a:rPr>
              <a:t>の</a:t>
            </a:r>
            <a:r>
              <a:rPr lang="ja-JP" altLang="en-US" sz="3000" b="1" dirty="0">
                <a:solidFill>
                  <a:srgbClr val="002060"/>
                </a:solidFill>
                <a:latin typeface="ＭＳ Ｐゴシック" panose="020B0600070205080204" pitchFamily="50" charset="-128"/>
                <a:ea typeface="ＭＳ Ｐゴシック" panose="020B0600070205080204" pitchFamily="50" charset="-128"/>
              </a:rPr>
              <a:t>枯渇</a:t>
            </a:r>
            <a:r>
              <a:rPr lang="ja-JP" altLang="en-US" sz="3000" dirty="0">
                <a:latin typeface="ＭＳ Ｐゴシック" panose="020B0600070205080204" pitchFamily="50" charset="-128"/>
                <a:ea typeface="ＭＳ Ｐゴシック" panose="020B0600070205080204" pitchFamily="50" charset="-128"/>
              </a:rPr>
              <a:t>した状態</a:t>
            </a:r>
            <a:endParaRPr lang="en-US" altLang="ja-JP" sz="3000" dirty="0">
              <a:latin typeface="ＭＳ Ｐゴシック" panose="020B0600070205080204" pitchFamily="50" charset="-128"/>
              <a:ea typeface="ＭＳ Ｐゴシック" panose="020B0600070205080204" pitchFamily="50" charset="-128"/>
            </a:endParaRPr>
          </a:p>
          <a:p>
            <a:pPr marL="0" indent="0">
              <a:lnSpc>
                <a:spcPct val="150000"/>
              </a:lnSpc>
              <a:buNone/>
            </a:pPr>
            <a:endParaRPr lang="en-US" altLang="ja-JP" sz="3000" dirty="0">
              <a:latin typeface="ＭＳ Ｐゴシック" panose="020B0600070205080204" pitchFamily="50" charset="-128"/>
              <a:ea typeface="ＭＳ Ｐゴシック" panose="020B0600070205080204" pitchFamily="50" charset="-128"/>
            </a:endParaRPr>
          </a:p>
          <a:p>
            <a:pPr marL="0" indent="0">
              <a:lnSpc>
                <a:spcPct val="250000"/>
              </a:lnSpc>
              <a:buNone/>
            </a:pPr>
            <a:r>
              <a:rPr lang="ja-JP" altLang="en-US" sz="3000" dirty="0">
                <a:latin typeface="ＭＳ Ｐゴシック" panose="020B0600070205080204" pitchFamily="50" charset="-128"/>
                <a:ea typeface="ＭＳ Ｐゴシック" panose="020B0600070205080204" pitchFamily="50" charset="-128"/>
              </a:rPr>
              <a:t>　　　　　　　</a:t>
            </a:r>
            <a:r>
              <a:rPr lang="ja-JP" altLang="en-US" sz="3000" dirty="0">
                <a:latin typeface="UD Digi Kyokasho NP-B" panose="02020700000000000000" pitchFamily="18" charset="-128"/>
                <a:ea typeface="UD Digi Kyokasho NP-B" panose="02020700000000000000" pitchFamily="18" charset="-128"/>
              </a:rPr>
              <a:t>　「</a:t>
            </a:r>
            <a:r>
              <a:rPr lang="ja-JP" altLang="en-US" sz="3000" b="1" dirty="0">
                <a:solidFill>
                  <a:srgbClr val="FF0066"/>
                </a:solidFill>
                <a:latin typeface="UD Digi Kyokasho NP-B" panose="02020700000000000000" pitchFamily="18" charset="-128"/>
                <a:ea typeface="UD Digi Kyokasho NP-B" panose="02020700000000000000" pitchFamily="18" charset="-128"/>
              </a:rPr>
              <a:t>愛</a:t>
            </a:r>
            <a:r>
              <a:rPr lang="ja-JP" altLang="en-US" sz="3000" dirty="0">
                <a:latin typeface="UD Digi Kyokasho NP-B" panose="02020700000000000000" pitchFamily="18" charset="-128"/>
                <a:ea typeface="UD Digi Kyokasho NP-B" panose="02020700000000000000" pitchFamily="18" charset="-128"/>
              </a:rPr>
              <a:t>」の反対は、憎しみではなく「</a:t>
            </a:r>
            <a:r>
              <a:rPr lang="ja-JP" altLang="en-US" sz="3000" b="1" dirty="0">
                <a:latin typeface="UD Digi Kyokasho NP-B" panose="02020700000000000000" pitchFamily="18" charset="-128"/>
                <a:ea typeface="UD Digi Kyokasho NP-B" panose="02020700000000000000" pitchFamily="18" charset="-128"/>
              </a:rPr>
              <a:t>無関心</a:t>
            </a:r>
            <a:r>
              <a:rPr lang="ja-JP" altLang="en-US" sz="3000" dirty="0">
                <a:latin typeface="UD Digi Kyokasho NP-B" panose="02020700000000000000" pitchFamily="18" charset="-128"/>
                <a:ea typeface="UD Digi Kyokasho NP-B" panose="02020700000000000000" pitchFamily="18" charset="-128"/>
              </a:rPr>
              <a:t>」</a:t>
            </a:r>
            <a:endParaRPr lang="en-US" altLang="ja-JP" sz="3000" dirty="0">
              <a:latin typeface="UD Digi Kyokasho NP-B" panose="02020700000000000000" pitchFamily="18" charset="-128"/>
              <a:ea typeface="UD Digi Kyokasho NP-B" panose="02020700000000000000" pitchFamily="18" charset="-128"/>
            </a:endParaRPr>
          </a:p>
          <a:p>
            <a:pPr marL="0" indent="0">
              <a:lnSpc>
                <a:spcPct val="150000"/>
              </a:lnSpc>
              <a:buNone/>
            </a:pPr>
            <a:r>
              <a:rPr lang="ja-JP" altLang="en-US" sz="3000" dirty="0">
                <a:latin typeface="ＭＳ Ｐゴシック" panose="020B0600070205080204" pitchFamily="50" charset="-128"/>
                <a:ea typeface="ＭＳ Ｐゴシック" panose="020B0600070205080204" pitchFamily="50" charset="-128"/>
              </a:rPr>
              <a:t>　　　　　　　　　　　　　　　　　　　　　　　　　　　（マザー・テレサ）</a:t>
            </a:r>
            <a:endParaRPr lang="en-US" altLang="ja-JP" sz="3000" dirty="0">
              <a:latin typeface="ＭＳ Ｐゴシック" panose="020B0600070205080204" pitchFamily="50" charset="-128"/>
              <a:ea typeface="ＭＳ Ｐゴシック" panose="020B0600070205080204" pitchFamily="50" charset="-128"/>
            </a:endParaRPr>
          </a:p>
          <a:p>
            <a:pPr marL="0" indent="0">
              <a:buNone/>
            </a:pPr>
            <a:endParaRPr lang="ja-JP" altLang="en-US" dirty="0"/>
          </a:p>
        </p:txBody>
      </p:sp>
    </p:spTree>
    <p:extLst>
      <p:ext uri="{BB962C8B-B14F-4D97-AF65-F5344CB8AC3E}">
        <p14:creationId xmlns:p14="http://schemas.microsoft.com/office/powerpoint/2010/main" val="7892049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70807" y="-515389"/>
            <a:ext cx="11250385" cy="6489315"/>
          </a:xfrm>
        </p:spPr>
        <p:txBody>
          <a:bodyPr>
            <a:normAutofit fontScale="25000" lnSpcReduction="20000"/>
          </a:bodyPr>
          <a:lstStyle/>
          <a:p>
            <a:pPr marL="0" indent="0" algn="ctr">
              <a:lnSpc>
                <a:spcPct val="220000"/>
              </a:lnSpc>
              <a:buNone/>
              <a:defRPr/>
            </a:pPr>
            <a:r>
              <a:rPr lang="ja-JP" altLang="en-US" sz="11200" dirty="0">
                <a:latin typeface="ＭＳ Ｐゴシック" panose="020B0600070205080204" pitchFamily="50" charset="-128"/>
                <a:ea typeface="ＭＳ Ｐゴシック" panose="020B0600070205080204" pitchFamily="50" charset="-128"/>
              </a:rPr>
              <a:t>　　　　　　　</a:t>
            </a:r>
            <a:endParaRPr lang="en-US" altLang="ja-JP" sz="11200" dirty="0">
              <a:latin typeface="ＭＳ Ｐゴシック" panose="020B0600070205080204" pitchFamily="50" charset="-128"/>
              <a:ea typeface="ＭＳ Ｐゴシック" panose="020B0600070205080204" pitchFamily="50" charset="-128"/>
            </a:endParaRPr>
          </a:p>
          <a:p>
            <a:pPr marL="0" indent="0">
              <a:lnSpc>
                <a:spcPct val="220000"/>
              </a:lnSpc>
              <a:buNone/>
              <a:defRPr/>
            </a:pPr>
            <a:r>
              <a:rPr lang="ja-JP" altLang="en-US" sz="11200" dirty="0">
                <a:latin typeface="ＭＳ Ｐゴシック" panose="020B0600070205080204" pitchFamily="50" charset="-128"/>
                <a:ea typeface="ＭＳ Ｐゴシック" panose="020B0600070205080204" pitchFamily="50" charset="-128"/>
              </a:rPr>
              <a:t>　　　　　　　</a:t>
            </a:r>
            <a:r>
              <a:rPr lang="ja-JP" altLang="en-US" sz="12800" dirty="0">
                <a:latin typeface="UD デジタル 教科書体 NP-B" panose="02020700000000000000" pitchFamily="18" charset="-128"/>
                <a:ea typeface="UD デジタル 教科書体 NP-B" panose="02020700000000000000" pitchFamily="18" charset="-128"/>
              </a:rPr>
              <a:t>「</a:t>
            </a:r>
            <a:r>
              <a:rPr lang="ja-JP" altLang="en-US" sz="12800" b="1" dirty="0">
                <a:solidFill>
                  <a:srgbClr val="FF0066"/>
                </a:solidFill>
                <a:latin typeface="UD デジタル 教科書体 NP-B" panose="02020700000000000000" pitchFamily="18" charset="-128"/>
                <a:ea typeface="UD デジタル 教科書体 NP-B" panose="02020700000000000000" pitchFamily="18" charset="-128"/>
              </a:rPr>
              <a:t>愛</a:t>
            </a:r>
            <a:r>
              <a:rPr lang="ja-JP" altLang="en-US" sz="12800" dirty="0">
                <a:latin typeface="UD デジタル 教科書体 NP-B" panose="02020700000000000000" pitchFamily="18" charset="-128"/>
                <a:ea typeface="UD デジタル 教科書体 NP-B" panose="02020700000000000000" pitchFamily="18" charset="-128"/>
              </a:rPr>
              <a:t>」のきっかけは、「</a:t>
            </a:r>
            <a:r>
              <a:rPr lang="ja-JP" altLang="en-US" sz="12800" b="1" dirty="0">
                <a:solidFill>
                  <a:srgbClr val="7030A0"/>
                </a:solidFill>
                <a:latin typeface="UD デジタル 教科書体 NP-B" panose="02020700000000000000" pitchFamily="18" charset="-128"/>
                <a:ea typeface="UD デジタル 教科書体 NP-B" panose="02020700000000000000" pitchFamily="18" charset="-128"/>
              </a:rPr>
              <a:t>興味を持つ</a:t>
            </a:r>
            <a:r>
              <a:rPr lang="ja-JP" altLang="en-US" sz="12800" dirty="0">
                <a:latin typeface="UD デジタル 教科書体 NP-B" panose="02020700000000000000" pitchFamily="18" charset="-128"/>
                <a:ea typeface="UD デジタル 教科書体 NP-B" panose="02020700000000000000" pitchFamily="18" charset="-128"/>
              </a:rPr>
              <a:t>」こと！</a:t>
            </a:r>
            <a:br>
              <a:rPr lang="en-US" altLang="ja-JP" sz="12800" dirty="0">
                <a:latin typeface="UD デジタル 教科書体 NP-B" panose="02020700000000000000" pitchFamily="18" charset="-128"/>
                <a:ea typeface="UD デジタル 教科書体 NP-B" panose="02020700000000000000" pitchFamily="18" charset="-128"/>
              </a:rPr>
            </a:br>
            <a:r>
              <a:rPr lang="ja-JP" altLang="en-US" sz="11200" dirty="0">
                <a:latin typeface="ＭＳ Ｐゴシック" panose="020B0600070205080204" pitchFamily="50" charset="-128"/>
                <a:ea typeface="ＭＳ Ｐゴシック" panose="020B0600070205080204" pitchFamily="50" charset="-128"/>
              </a:rPr>
              <a:t>　　　　　　</a:t>
            </a:r>
            <a:r>
              <a:rPr lang="ja-JP" altLang="en-US" sz="11200" b="1" dirty="0">
                <a:solidFill>
                  <a:srgbClr val="FF0066"/>
                </a:solidFill>
                <a:latin typeface="ＭＳ Ｐゴシック" panose="020B0600070205080204" pitchFamily="50" charset="-128"/>
                <a:ea typeface="ＭＳ Ｐゴシック" panose="020B0600070205080204" pitchFamily="50" charset="-128"/>
              </a:rPr>
              <a:t>　　</a:t>
            </a:r>
            <a:r>
              <a:rPr lang="ja-JP" altLang="en-US" sz="11200" b="1" dirty="0"/>
              <a:t>人の</a:t>
            </a:r>
            <a:r>
              <a:rPr lang="ja-JP" altLang="en-US" sz="11200" b="1" dirty="0">
                <a:solidFill>
                  <a:srgbClr val="FF0066"/>
                </a:solidFill>
                <a:latin typeface="UD デジタル 教科書体 NP-B" panose="02020700000000000000" pitchFamily="18" charset="-128"/>
                <a:ea typeface="UD デジタル 教科書体 NP-B" panose="02020700000000000000" pitchFamily="18" charset="-128"/>
              </a:rPr>
              <a:t>愛</a:t>
            </a:r>
            <a:r>
              <a:rPr lang="ja-JP" altLang="en-US" sz="11200" b="1" dirty="0"/>
              <a:t>は、その</a:t>
            </a:r>
            <a:r>
              <a:rPr lang="ja-JP" altLang="en-US" sz="11200" b="1" dirty="0">
                <a:latin typeface="UD デジタル 教科書体 NP-B" panose="02020700000000000000" pitchFamily="18" charset="-128"/>
                <a:ea typeface="UD デジタル 教科書体 NP-B" panose="02020700000000000000" pitchFamily="18" charset="-128"/>
              </a:rPr>
              <a:t>場</a:t>
            </a:r>
            <a:r>
              <a:rPr lang="ja-JP" altLang="en-US" sz="11200" b="1" dirty="0"/>
              <a:t>、その</a:t>
            </a:r>
            <a:r>
              <a:rPr lang="ja-JP" altLang="en-US" sz="11200" b="1" dirty="0">
                <a:latin typeface="UD デジタル 教科書体 NP-B" panose="02020700000000000000" pitchFamily="18" charset="-128"/>
                <a:ea typeface="UD デジタル 教科書体 NP-B" panose="02020700000000000000" pitchFamily="18" charset="-128"/>
              </a:rPr>
              <a:t>時</a:t>
            </a:r>
            <a:r>
              <a:rPr lang="ja-JP" altLang="en-US" sz="11200" b="1" dirty="0"/>
              <a:t>に伝わり、</a:t>
            </a:r>
            <a:r>
              <a:rPr lang="ja-JP" altLang="en-US" sz="11200" b="1" dirty="0">
                <a:latin typeface="UD デジタル 教科書体 NP-B" panose="02020700000000000000" pitchFamily="18" charset="-128"/>
                <a:ea typeface="UD デジタル 教科書体 NP-B" panose="02020700000000000000" pitchFamily="18" charset="-128"/>
              </a:rPr>
              <a:t>共感</a:t>
            </a:r>
            <a:r>
              <a:rPr lang="ja-JP" altLang="en-US" sz="11200" b="1" dirty="0"/>
              <a:t>が生まれる。</a:t>
            </a:r>
            <a:endParaRPr lang="en-US" altLang="ja-JP" sz="11200" b="1" dirty="0"/>
          </a:p>
          <a:p>
            <a:pPr marL="0" indent="0" algn="ctr">
              <a:lnSpc>
                <a:spcPct val="220000"/>
              </a:lnSpc>
              <a:buNone/>
              <a:defRPr/>
            </a:pPr>
            <a:r>
              <a:rPr lang="ja-JP" altLang="en-US" sz="11200" b="1" dirty="0">
                <a:solidFill>
                  <a:srgbClr val="FF0066"/>
                </a:solidFill>
                <a:latin typeface="ＭＳ Ｐゴシック" panose="020B0600070205080204" pitchFamily="50" charset="-128"/>
                <a:ea typeface="ＭＳ Ｐゴシック" panose="020B0600070205080204" pitchFamily="50" charset="-128"/>
              </a:rPr>
              <a:t>　　</a:t>
            </a:r>
            <a:r>
              <a:rPr lang="ja-JP" altLang="en-US" sz="11200" dirty="0">
                <a:latin typeface="UD デジタル 教科書体 NP-B" panose="02020700000000000000" pitchFamily="18" charset="-128"/>
                <a:ea typeface="UD デジタル 教科書体 NP-B" panose="02020700000000000000" pitchFamily="18" charset="-128"/>
              </a:rPr>
              <a:t>そこに一緒にいる。五感六感を共有する。</a:t>
            </a:r>
            <a:r>
              <a:rPr lang="ja-JP" altLang="en-US" sz="13100" b="1" dirty="0">
                <a:latin typeface="UD デジタル 教科書体 NP-B" panose="02020700000000000000" pitchFamily="18" charset="-128"/>
                <a:ea typeface="UD デジタル 教科書体 NP-B" panose="02020700000000000000" pitchFamily="18" charset="-128"/>
              </a:rPr>
              <a:t>　</a:t>
            </a:r>
            <a:endParaRPr lang="en-US" altLang="ja-JP" sz="13100" b="1" dirty="0">
              <a:latin typeface="UD デジタル 教科書体 NP-B" panose="02020700000000000000" pitchFamily="18" charset="-128"/>
              <a:ea typeface="UD デジタル 教科書体 NP-B" panose="02020700000000000000" pitchFamily="18" charset="-128"/>
            </a:endParaRPr>
          </a:p>
          <a:p>
            <a:pPr marL="0" indent="0" algn="ctr">
              <a:lnSpc>
                <a:spcPct val="220000"/>
              </a:lnSpc>
              <a:buNone/>
              <a:defRPr/>
            </a:pPr>
            <a:r>
              <a:rPr lang="ja-JP" altLang="en-US" sz="11200" b="1" dirty="0">
                <a:solidFill>
                  <a:srgbClr val="FF0066"/>
                </a:solidFill>
                <a:latin typeface="UD デジタル 教科書体 NP-B" panose="02020700000000000000" pitchFamily="18" charset="-128"/>
                <a:ea typeface="UD デジタル 教科書体 NP-B" panose="02020700000000000000" pitchFamily="18" charset="-128"/>
              </a:rPr>
              <a:t>人</a:t>
            </a:r>
            <a:r>
              <a:rPr lang="ja-JP" altLang="en-US" sz="11200" dirty="0">
                <a:latin typeface="ＭＳ Ｐゴシック" panose="020B0600070205080204" pitchFamily="50" charset="-128"/>
              </a:rPr>
              <a:t>と</a:t>
            </a:r>
            <a:r>
              <a:rPr lang="ja-JP" altLang="en-US" sz="11200" b="1" dirty="0">
                <a:solidFill>
                  <a:srgbClr val="FF0066"/>
                </a:solidFill>
                <a:latin typeface="UD デジタル 教科書体 NP-B" panose="02020700000000000000" pitchFamily="18" charset="-128"/>
                <a:ea typeface="UD デジタル 教科書体 NP-B" panose="02020700000000000000" pitchFamily="18" charset="-128"/>
              </a:rPr>
              <a:t>人</a:t>
            </a:r>
            <a:r>
              <a:rPr lang="ja-JP" altLang="en-US" sz="11200" dirty="0">
                <a:latin typeface="ＭＳ Ｐゴシック" panose="020B0600070205080204" pitchFamily="50" charset="-128"/>
              </a:rPr>
              <a:t>、</a:t>
            </a:r>
            <a:r>
              <a:rPr lang="ja-JP" altLang="en-US" sz="11200" b="1" dirty="0">
                <a:solidFill>
                  <a:srgbClr val="FF0066"/>
                </a:solidFill>
                <a:latin typeface="UD デジタル 教科書体 NP-B" panose="02020700000000000000" pitchFamily="18" charset="-128"/>
                <a:ea typeface="UD デジタル 教科書体 NP-B" panose="02020700000000000000" pitchFamily="18" charset="-128"/>
              </a:rPr>
              <a:t>人</a:t>
            </a:r>
            <a:r>
              <a:rPr lang="ja-JP" altLang="en-US" sz="11200" dirty="0">
                <a:latin typeface="ＭＳ Ｐゴシック" panose="020B0600070205080204" pitchFamily="50" charset="-128"/>
              </a:rPr>
              <a:t>と</a:t>
            </a:r>
            <a:r>
              <a:rPr lang="ja-JP" altLang="en-US" sz="11200" b="1" dirty="0">
                <a:solidFill>
                  <a:srgbClr val="006600"/>
                </a:solidFill>
                <a:latin typeface="UD デジタル 教科書体 NP-B" panose="02020700000000000000" pitchFamily="18" charset="-128"/>
                <a:ea typeface="UD デジタル 教科書体 NP-B" panose="02020700000000000000" pitchFamily="18" charset="-128"/>
              </a:rPr>
              <a:t>自然</a:t>
            </a:r>
            <a:r>
              <a:rPr lang="ja-JP" altLang="en-US" sz="11200" dirty="0">
                <a:latin typeface="ＭＳ Ｐゴシック" panose="020B0600070205080204" pitchFamily="50" charset="-128"/>
              </a:rPr>
              <a:t>、</a:t>
            </a:r>
            <a:r>
              <a:rPr lang="ja-JP" altLang="en-US" sz="11200" b="1" dirty="0">
                <a:solidFill>
                  <a:srgbClr val="7030A0"/>
                </a:solidFill>
                <a:latin typeface="UD デジタル 教科書体 NP-B" panose="02020700000000000000" pitchFamily="18" charset="-128"/>
                <a:ea typeface="UD デジタル 教科書体 NP-B" panose="02020700000000000000" pitchFamily="18" charset="-128"/>
              </a:rPr>
              <a:t>世代</a:t>
            </a:r>
            <a:r>
              <a:rPr lang="ja-JP" altLang="en-US" sz="11200" dirty="0">
                <a:latin typeface="ＭＳ Ｐゴシック" panose="020B0600070205080204" pitchFamily="50" charset="-128"/>
              </a:rPr>
              <a:t>と</a:t>
            </a:r>
            <a:r>
              <a:rPr lang="ja-JP" altLang="en-US" sz="11200" b="1" dirty="0">
                <a:solidFill>
                  <a:srgbClr val="7030A0"/>
                </a:solidFill>
                <a:latin typeface="UD デジタル 教科書体 NP-B" panose="02020700000000000000" pitchFamily="18" charset="-128"/>
                <a:ea typeface="UD デジタル 教科書体 NP-B" panose="02020700000000000000" pitchFamily="18" charset="-128"/>
              </a:rPr>
              <a:t>世代</a:t>
            </a:r>
            <a:r>
              <a:rPr lang="ja-JP" altLang="en-US" sz="11200" b="1" dirty="0">
                <a:latin typeface="ＭＳ Ｐゴシック" panose="020B0600070205080204" pitchFamily="50" charset="-128"/>
              </a:rPr>
              <a:t>が、</a:t>
            </a:r>
            <a:r>
              <a:rPr lang="ja-JP" altLang="en-US" sz="11200" dirty="0">
                <a:latin typeface="ＭＳ Ｐゴシック" panose="020B0600070205080204" pitchFamily="50" charset="-128"/>
              </a:rPr>
              <a:t>　</a:t>
            </a:r>
            <a:r>
              <a:rPr lang="ja-JP" altLang="en-US" sz="8000" dirty="0">
                <a:latin typeface="ＭＳ Ｐゴシック" panose="020B0600070205080204" pitchFamily="50" charset="-128"/>
              </a:rPr>
              <a:t>　</a:t>
            </a:r>
            <a:endParaRPr lang="en-US" altLang="ja-JP" sz="8000" dirty="0">
              <a:latin typeface="ＭＳ Ｐゴシック" panose="020B0600070205080204" pitchFamily="50" charset="-128"/>
            </a:endParaRPr>
          </a:p>
          <a:p>
            <a:pPr marL="0" indent="0" algn="ctr">
              <a:lnSpc>
                <a:spcPct val="220000"/>
              </a:lnSpc>
              <a:buNone/>
              <a:defRPr/>
            </a:pPr>
            <a:r>
              <a:rPr lang="ja-JP" altLang="en-US" sz="11200" b="1" dirty="0">
                <a:latin typeface="UD デジタル 教科書体 NP-B" panose="02020700000000000000" pitchFamily="18" charset="-128"/>
                <a:ea typeface="UD デジタル 教科書体 NP-B" panose="02020700000000000000" pitchFamily="18" charset="-128"/>
              </a:rPr>
              <a:t>お互い、</a:t>
            </a:r>
            <a:r>
              <a:rPr lang="ja-JP" altLang="en-US" sz="11200" b="1" dirty="0">
                <a:solidFill>
                  <a:srgbClr val="FF0000"/>
                </a:solidFill>
                <a:latin typeface="UD デジタル 教科書体 NP-B" panose="02020700000000000000" pitchFamily="18" charset="-128"/>
                <a:ea typeface="UD デジタル 教科書体 NP-B" panose="02020700000000000000" pitchFamily="18" charset="-128"/>
              </a:rPr>
              <a:t>関心</a:t>
            </a:r>
            <a:r>
              <a:rPr lang="ja-JP" altLang="en-US" sz="11200" b="1" dirty="0">
                <a:latin typeface="UD デジタル 教科書体 NP-B" panose="02020700000000000000" pitchFamily="18" charset="-128"/>
                <a:ea typeface="UD デジタル 教科書体 NP-B" panose="02020700000000000000" pitchFamily="18" charset="-128"/>
              </a:rPr>
              <a:t>と</a:t>
            </a:r>
            <a:r>
              <a:rPr lang="ja-JP" altLang="en-US" sz="11200" b="1" dirty="0">
                <a:solidFill>
                  <a:srgbClr val="FF0000"/>
                </a:solidFill>
                <a:latin typeface="UD デジタル 教科書体 NP-B" panose="02020700000000000000" pitchFamily="18" charset="-128"/>
                <a:ea typeface="UD デジタル 教科書体 NP-B" panose="02020700000000000000" pitchFamily="18" charset="-128"/>
              </a:rPr>
              <a:t>共感</a:t>
            </a:r>
            <a:r>
              <a:rPr lang="ja-JP" altLang="en-US" sz="11200" b="1" dirty="0">
                <a:latin typeface="UD デジタル 教科書体 NP-B" panose="02020700000000000000" pitchFamily="18" charset="-128"/>
                <a:ea typeface="UD デジタル 教科書体 NP-B" panose="02020700000000000000" pitchFamily="18" charset="-128"/>
              </a:rPr>
              <a:t>を持ち合う社会</a:t>
            </a:r>
            <a:endParaRPr lang="en-US" altLang="ja-JP" sz="11200" b="1" dirty="0">
              <a:latin typeface="UD デジタル 教科書体 NP-B" panose="02020700000000000000" pitchFamily="18" charset="-128"/>
              <a:ea typeface="UD デジタル 教科書体 NP-B" panose="02020700000000000000" pitchFamily="18" charset="-128"/>
            </a:endParaRPr>
          </a:p>
          <a:p>
            <a:pPr marL="0" indent="0" algn="ctr">
              <a:lnSpc>
                <a:spcPct val="220000"/>
              </a:lnSpc>
              <a:buNone/>
              <a:defRPr/>
            </a:pPr>
            <a:r>
              <a:rPr lang="ja-JP" altLang="en-US" sz="11200" dirty="0">
                <a:effectLst/>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　</a:t>
            </a:r>
            <a:r>
              <a:rPr lang="ja-JP" altLang="ja-JP" sz="11200" dirty="0">
                <a:effectLst/>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「経験の共有が</a:t>
            </a:r>
            <a:r>
              <a:rPr lang="ja-JP" altLang="ja-JP" sz="11200" dirty="0">
                <a:solidFill>
                  <a:srgbClr val="FF0000"/>
                </a:solidFill>
                <a:effectLst/>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共感</a:t>
            </a:r>
            <a:r>
              <a:rPr lang="ja-JP" altLang="ja-JP" sz="11200" dirty="0">
                <a:effectLst/>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を</a:t>
            </a:r>
            <a:r>
              <a:rPr lang="ja-JP" altLang="en-US" sz="11200" dirty="0">
                <a:effectLst/>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つく</a:t>
            </a:r>
            <a:r>
              <a:rPr lang="ja-JP" altLang="ja-JP" sz="11200" dirty="0">
                <a:effectLst/>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る」</a:t>
            </a:r>
            <a:r>
              <a:rPr lang="ja-JP" altLang="en-US" sz="11200" dirty="0">
                <a:effectLst/>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a:t>
            </a:r>
            <a:r>
              <a:rPr lang="ja-JP" altLang="en-US" sz="11200" dirty="0">
                <a:solidFill>
                  <a:srgbClr val="009644"/>
                </a:solidFill>
                <a:effectLst/>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森</a:t>
            </a:r>
            <a:r>
              <a:rPr lang="ja-JP" altLang="en-US" sz="11200" dirty="0">
                <a:effectLst/>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は</a:t>
            </a:r>
            <a:r>
              <a:rPr lang="ja-JP" altLang="en-US" sz="11200" dirty="0">
                <a:solidFill>
                  <a:srgbClr val="FF0000"/>
                </a:solidFill>
                <a:effectLst/>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共感</a:t>
            </a:r>
            <a:r>
              <a:rPr lang="ja-JP" altLang="en-US" sz="11200" dirty="0">
                <a:effectLst/>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をつくる場」</a:t>
            </a:r>
            <a:endParaRPr lang="en-US" altLang="ja-JP" sz="11200" b="1" dirty="0">
              <a:solidFill>
                <a:srgbClr val="002060"/>
              </a:solidFill>
              <a:latin typeface="UD デジタル 教科書体 NP-B" panose="02020700000000000000" pitchFamily="18" charset="-128"/>
              <a:ea typeface="UD デジタル 教科書体 NP-B" panose="02020700000000000000" pitchFamily="18" charset="-128"/>
            </a:endParaRPr>
          </a:p>
          <a:p>
            <a:pPr marL="0" indent="0" algn="ctr">
              <a:lnSpc>
                <a:spcPct val="220000"/>
              </a:lnSpc>
              <a:buNone/>
              <a:defRPr/>
            </a:pPr>
            <a:endParaRPr lang="en-US" altLang="ja-JP" sz="11200" b="1" dirty="0">
              <a:latin typeface="UD デジタル 教科書体 NP-B" panose="02020700000000000000" pitchFamily="18" charset="-128"/>
              <a:ea typeface="UD デジタル 教科書体 NP-B" panose="02020700000000000000" pitchFamily="18" charset="-128"/>
            </a:endParaRPr>
          </a:p>
          <a:p>
            <a:pPr marL="0" indent="0" algn="ctr">
              <a:lnSpc>
                <a:spcPct val="220000"/>
              </a:lnSpc>
              <a:buNone/>
              <a:defRPr/>
            </a:pPr>
            <a:r>
              <a:rPr lang="ja-JP" altLang="en-US" sz="11200" b="1" dirty="0">
                <a:solidFill>
                  <a:srgbClr val="FF0066"/>
                </a:solidFill>
                <a:latin typeface="UD デジタル 教科書体 NP-B" panose="02020700000000000000" pitchFamily="18" charset="-128"/>
                <a:ea typeface="UD デジタル 教科書体 NP-B" panose="02020700000000000000" pitchFamily="18" charset="-128"/>
              </a:rPr>
              <a:t>　　</a:t>
            </a:r>
            <a:endParaRPr lang="en-US" altLang="ja-JP" sz="8000" dirty="0">
              <a:latin typeface="ＭＳ Ｐゴシック" panose="020B0600070205080204" pitchFamily="50" charset="-128"/>
              <a:ea typeface="ＭＳ Ｐゴシック" panose="020B0600070205080204" pitchFamily="50" charset="-128"/>
            </a:endParaRPr>
          </a:p>
          <a:p>
            <a:pPr marL="0" indent="0" algn="ctr">
              <a:lnSpc>
                <a:spcPct val="150000"/>
              </a:lnSpc>
              <a:buNone/>
              <a:defRPr/>
            </a:pPr>
            <a:r>
              <a:rPr lang="ja-JP" altLang="en-US" sz="8000" b="1" dirty="0">
                <a:solidFill>
                  <a:srgbClr val="FF0066"/>
                </a:solidFill>
              </a:rPr>
              <a:t>　　</a:t>
            </a:r>
          </a:p>
          <a:p>
            <a:pPr marL="0" indent="0">
              <a:lnSpc>
                <a:spcPct val="150000"/>
              </a:lnSpc>
              <a:buNone/>
              <a:defRPr/>
            </a:pPr>
            <a:endParaRPr lang="en-US" altLang="ja-JP" dirty="0"/>
          </a:p>
          <a:p>
            <a:pPr>
              <a:defRPr/>
            </a:pPr>
            <a:endParaRPr lang="ja-JP" altLang="en-US" dirty="0"/>
          </a:p>
          <a:p>
            <a:pPr marL="0" indent="0">
              <a:buNone/>
              <a:defRPr/>
            </a:pPr>
            <a:endParaRPr lang="en-US" altLang="ja-JP" dirty="0"/>
          </a:p>
          <a:p>
            <a:pPr>
              <a:defRPr/>
            </a:pPr>
            <a:endParaRPr lang="ja-JP" altLang="en-US" dirty="0"/>
          </a:p>
        </p:txBody>
      </p:sp>
    </p:spTree>
    <p:extLst>
      <p:ext uri="{BB962C8B-B14F-4D97-AF65-F5344CB8AC3E}">
        <p14:creationId xmlns:p14="http://schemas.microsoft.com/office/powerpoint/2010/main" val="3807942611"/>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コンテンツ プレースホルダ 2">
            <a:extLst>
              <a:ext uri="{FF2B5EF4-FFF2-40B4-BE49-F238E27FC236}">
                <a16:creationId xmlns:a16="http://schemas.microsoft.com/office/drawing/2014/main" id="{8FE2F79F-C491-473C-AF7B-6593E11953C0}"/>
              </a:ext>
            </a:extLst>
          </p:cNvPr>
          <p:cNvSpPr>
            <a:spLocks noGrp="1" noChangeArrowheads="1"/>
          </p:cNvSpPr>
          <p:nvPr>
            <p:ph idx="1"/>
          </p:nvPr>
        </p:nvSpPr>
        <p:spPr>
          <a:xfrm>
            <a:off x="1542553" y="1566333"/>
            <a:ext cx="9207610" cy="4826516"/>
          </a:xfrm>
        </p:spPr>
        <p:txBody>
          <a:bodyPr/>
          <a:lstStyle/>
          <a:p>
            <a:pPr algn="ctr">
              <a:buFontTx/>
              <a:buNone/>
            </a:pPr>
            <a:endParaRPr lang="en-US" altLang="ja-JP" sz="2700" dirty="0"/>
          </a:p>
          <a:p>
            <a:pPr algn="ctr">
              <a:buFontTx/>
              <a:buNone/>
            </a:pPr>
            <a:endParaRPr lang="en-US" altLang="ja-JP" sz="2700" b="1" dirty="0">
              <a:solidFill>
                <a:srgbClr val="FF0000"/>
              </a:solidFill>
            </a:endParaRPr>
          </a:p>
          <a:p>
            <a:pPr algn="ctr">
              <a:buFontTx/>
              <a:buNone/>
            </a:pPr>
            <a:r>
              <a:rPr lang="ja-JP" altLang="en-US" sz="3600" b="1" dirty="0">
                <a:solidFill>
                  <a:srgbClr val="FF0066"/>
                </a:solidFill>
                <a:latin typeface="UD デジタル 教科書体 NP-B" panose="02020700000000000000" pitchFamily="18" charset="-128"/>
                <a:ea typeface="UD デジタル 教科書体 NP-B" panose="02020700000000000000" pitchFamily="18" charset="-128"/>
              </a:rPr>
              <a:t>豊か</a:t>
            </a:r>
            <a:r>
              <a:rPr lang="ja-JP" altLang="en-US" sz="3600" b="1" dirty="0">
                <a:solidFill>
                  <a:srgbClr val="002060"/>
                </a:solidFill>
                <a:latin typeface="UD デジタル 教科書体 NP-B" panose="02020700000000000000" pitchFamily="18" charset="-128"/>
                <a:ea typeface="UD デジタル 教科書体 NP-B" panose="02020700000000000000" pitchFamily="18" charset="-128"/>
              </a:rPr>
              <a:t>になった国</a:t>
            </a:r>
            <a:r>
              <a:rPr lang="en-US" altLang="ja-JP" sz="3600" b="1" dirty="0">
                <a:solidFill>
                  <a:srgbClr val="002060"/>
                </a:solidFill>
                <a:latin typeface="UD デジタル 教科書体 NP-B" panose="02020700000000000000" pitchFamily="18" charset="-128"/>
                <a:ea typeface="UD デジタル 教科書体 NP-B" panose="02020700000000000000" pitchFamily="18" charset="-128"/>
              </a:rPr>
              <a:t>｢</a:t>
            </a:r>
            <a:r>
              <a:rPr lang="ja-JP" altLang="en-US" sz="3600" b="1" dirty="0">
                <a:solidFill>
                  <a:srgbClr val="FF0066"/>
                </a:solidFill>
                <a:latin typeface="UD デジタル 教科書体 NP-B" panose="02020700000000000000" pitchFamily="18" charset="-128"/>
                <a:ea typeface="UD デジタル 教科書体 NP-B" panose="02020700000000000000" pitchFamily="18" charset="-128"/>
              </a:rPr>
              <a:t>日本</a:t>
            </a:r>
            <a:r>
              <a:rPr lang="ja-JP" altLang="en-US" sz="3600" b="1" dirty="0">
                <a:solidFill>
                  <a:srgbClr val="002060"/>
                </a:solidFill>
                <a:latin typeface="UD デジタル 教科書体 NP-B" panose="02020700000000000000" pitchFamily="18" charset="-128"/>
                <a:ea typeface="UD デジタル 教科書体 NP-B" panose="02020700000000000000" pitchFamily="18" charset="-128"/>
              </a:rPr>
              <a:t>」は、</a:t>
            </a:r>
          </a:p>
          <a:p>
            <a:pPr algn="ctr">
              <a:buFontTx/>
              <a:buNone/>
            </a:pPr>
            <a:endParaRPr lang="en-US" altLang="ja-JP" sz="3600" b="1" dirty="0">
              <a:solidFill>
                <a:srgbClr val="FF0000"/>
              </a:solidFill>
              <a:latin typeface="UD デジタル 教科書体 NP-B" panose="02020700000000000000" pitchFamily="18" charset="-128"/>
              <a:ea typeface="UD デジタル 教科書体 NP-B" panose="02020700000000000000" pitchFamily="18" charset="-128"/>
            </a:endParaRPr>
          </a:p>
          <a:p>
            <a:pPr algn="ctr">
              <a:buFontTx/>
              <a:buNone/>
            </a:pPr>
            <a:r>
              <a:rPr lang="ja-JP" altLang="en-US" sz="3600" b="1" dirty="0">
                <a:solidFill>
                  <a:srgbClr val="FF0000"/>
                </a:solidFill>
                <a:latin typeface="UD デジタル 教科書体 NP-B" panose="02020700000000000000" pitchFamily="18" charset="-128"/>
                <a:ea typeface="UD デジタル 教科書体 NP-B" panose="02020700000000000000" pitchFamily="18" charset="-128"/>
              </a:rPr>
              <a:t>幸せ</a:t>
            </a:r>
            <a:r>
              <a:rPr lang="ja-JP" altLang="en-US" sz="3600" b="1" dirty="0">
                <a:solidFill>
                  <a:srgbClr val="002060"/>
                </a:solidFill>
                <a:latin typeface="UD デジタル 教科書体 NP-B" panose="02020700000000000000" pitchFamily="18" charset="-128"/>
                <a:ea typeface="UD デジタル 教科書体 NP-B" panose="02020700000000000000" pitchFamily="18" charset="-128"/>
              </a:rPr>
              <a:t>になったのか　</a:t>
            </a:r>
            <a:r>
              <a:rPr lang="en-US" altLang="ja-JP" sz="3600" b="1" dirty="0">
                <a:solidFill>
                  <a:srgbClr val="002060"/>
                </a:solidFill>
                <a:latin typeface="UD デジタル 教科書体 NP-B" panose="02020700000000000000" pitchFamily="18" charset="-128"/>
                <a:ea typeface="UD デジタル 教科書体 NP-B" panose="02020700000000000000" pitchFamily="18" charset="-128"/>
              </a:rPr>
              <a:t>!?</a:t>
            </a:r>
          </a:p>
          <a:p>
            <a:pPr algn="ctr">
              <a:buFontTx/>
              <a:buNone/>
            </a:pPr>
            <a:endParaRPr lang="en-US" altLang="ja-JP" b="1" dirty="0">
              <a:solidFill>
                <a:srgbClr val="00206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タイトル 1">
            <a:extLst>
              <a:ext uri="{FF2B5EF4-FFF2-40B4-BE49-F238E27FC236}">
                <a16:creationId xmlns:a16="http://schemas.microsoft.com/office/drawing/2014/main" id="{EFD775FE-731E-4AA4-B5ED-0D30F14E4723}"/>
              </a:ext>
            </a:extLst>
          </p:cNvPr>
          <p:cNvSpPr>
            <a:spLocks noGrp="1" noChangeArrowheads="1"/>
          </p:cNvSpPr>
          <p:nvPr>
            <p:ph type="title"/>
          </p:nvPr>
        </p:nvSpPr>
        <p:spPr>
          <a:xfrm>
            <a:off x="2063750" y="96839"/>
            <a:ext cx="7886700" cy="847725"/>
          </a:xfrm>
        </p:spPr>
        <p:txBody>
          <a:bodyPr>
            <a:normAutofit/>
          </a:bodyPr>
          <a:lstStyle/>
          <a:p>
            <a:pPr algn="ctr"/>
            <a:r>
              <a:rPr lang="ja-JP" altLang="en-US" sz="2400" b="1" dirty="0">
                <a:solidFill>
                  <a:srgbClr val="002060"/>
                </a:solidFill>
                <a:latin typeface="ＭＳ Ｐゴシック" panose="020B0600070205080204" pitchFamily="50" charset="-128"/>
                <a:ea typeface="ＭＳ Ｐゴシック" panose="020B0600070205080204" pitchFamily="50" charset="-128"/>
              </a:rPr>
              <a:t>労働の</a:t>
            </a:r>
            <a:r>
              <a:rPr lang="ja-JP" altLang="en-US" sz="2400" b="1" dirty="0">
                <a:solidFill>
                  <a:srgbClr val="FF0066"/>
                </a:solidFill>
                <a:latin typeface="ＭＳ Ｐゴシック" panose="020B0600070205080204" pitchFamily="50" charset="-128"/>
                <a:ea typeface="ＭＳ Ｐゴシック" panose="020B0600070205080204" pitchFamily="50" charset="-128"/>
              </a:rPr>
              <a:t>意味</a:t>
            </a:r>
            <a:r>
              <a:rPr lang="ja-JP" altLang="en-US" sz="2400" b="1" dirty="0">
                <a:solidFill>
                  <a:srgbClr val="002060"/>
                </a:solidFill>
                <a:latin typeface="ＭＳ Ｐゴシック" panose="020B0600070205080204" pitchFamily="50" charset="-128"/>
                <a:ea typeface="ＭＳ Ｐゴシック" panose="020B0600070205080204" pitchFamily="50" charset="-128"/>
              </a:rPr>
              <a:t>の変化（戦後</a:t>
            </a:r>
            <a:r>
              <a:rPr lang="en-US" altLang="ja-JP" sz="2400" b="1" dirty="0">
                <a:solidFill>
                  <a:srgbClr val="002060"/>
                </a:solidFill>
                <a:latin typeface="ＭＳ Ｐゴシック" panose="020B0600070205080204" pitchFamily="50" charset="-128"/>
                <a:ea typeface="ＭＳ Ｐゴシック" panose="020B0600070205080204" pitchFamily="50" charset="-128"/>
              </a:rPr>
              <a:t>70</a:t>
            </a:r>
            <a:r>
              <a:rPr lang="ja-JP" altLang="en-US" sz="2400" b="1" dirty="0">
                <a:solidFill>
                  <a:srgbClr val="002060"/>
                </a:solidFill>
                <a:latin typeface="ＭＳ Ｐゴシック" panose="020B0600070205080204" pitchFamily="50" charset="-128"/>
                <a:ea typeface="ＭＳ Ｐゴシック" panose="020B0600070205080204" pitchFamily="50" charset="-128"/>
              </a:rPr>
              <a:t>年～現在）</a:t>
            </a:r>
          </a:p>
        </p:txBody>
      </p:sp>
      <p:sp>
        <p:nvSpPr>
          <p:cNvPr id="21507" name="コンテンツ プレースホルダー 2">
            <a:extLst>
              <a:ext uri="{FF2B5EF4-FFF2-40B4-BE49-F238E27FC236}">
                <a16:creationId xmlns:a16="http://schemas.microsoft.com/office/drawing/2014/main" id="{3AE4311F-57D2-41D9-A676-4D9E5DF5F34C}"/>
              </a:ext>
            </a:extLst>
          </p:cNvPr>
          <p:cNvSpPr>
            <a:spLocks noGrp="1" noChangeArrowheads="1"/>
          </p:cNvSpPr>
          <p:nvPr>
            <p:ph idx="1"/>
          </p:nvPr>
        </p:nvSpPr>
        <p:spPr>
          <a:xfrm>
            <a:off x="1094013" y="919163"/>
            <a:ext cx="10347913" cy="5816599"/>
          </a:xfrm>
        </p:spPr>
        <p:txBody>
          <a:bodyPr>
            <a:normAutofit/>
          </a:bodyPr>
          <a:lstStyle/>
          <a:p>
            <a:pPr marL="0" indent="0" algn="ctr">
              <a:buNone/>
              <a:defRPr/>
            </a:pPr>
            <a:r>
              <a:rPr lang="ja-JP" altLang="en-US" sz="3200" b="1" dirty="0">
                <a:latin typeface="ＭＳ Ｐゴシック" panose="020B0600070205080204" pitchFamily="50" charset="-128"/>
                <a:ea typeface="ＭＳ Ｐゴシック" panose="020B0600070205080204" pitchFamily="50" charset="-128"/>
              </a:rPr>
              <a:t>「　</a:t>
            </a:r>
            <a:r>
              <a:rPr lang="en-US" altLang="ja-JP" sz="3200" b="1" dirty="0">
                <a:solidFill>
                  <a:srgbClr val="FF0000"/>
                </a:solidFill>
                <a:latin typeface="UD デジタル 教科書体 NP-B" panose="02020700000000000000" pitchFamily="18" charset="-128"/>
                <a:ea typeface="UD デジタル 教科書体 NP-B" panose="02020700000000000000" pitchFamily="18" charset="-128"/>
              </a:rPr>
              <a:t>GDP</a:t>
            </a:r>
            <a:r>
              <a:rPr lang="ja-JP" altLang="en-US" sz="3200" dirty="0">
                <a:solidFill>
                  <a:srgbClr val="002060"/>
                </a:solidFill>
                <a:latin typeface="UD デジタル 教科書体 NP-B" panose="02020700000000000000" pitchFamily="18" charset="-128"/>
                <a:ea typeface="UD デジタル 教科書体 NP-B" panose="02020700000000000000" pitchFamily="18" charset="-128"/>
              </a:rPr>
              <a:t>を向上させるための労働　</a:t>
            </a:r>
            <a:r>
              <a:rPr lang="ja-JP" altLang="en-US" sz="3200" b="1" dirty="0">
                <a:latin typeface="ＭＳ Ｐゴシック" panose="020B0600070205080204" pitchFamily="50" charset="-128"/>
                <a:ea typeface="ＭＳ Ｐゴシック" panose="020B0600070205080204" pitchFamily="50" charset="-128"/>
              </a:rPr>
              <a:t>」</a:t>
            </a:r>
            <a:endParaRPr lang="en-US" altLang="ja-JP" sz="3200" b="1" dirty="0">
              <a:latin typeface="ＭＳ Ｐゴシック" panose="020B0600070205080204" pitchFamily="50" charset="-128"/>
              <a:ea typeface="ＭＳ Ｐゴシック" panose="020B0600070205080204" pitchFamily="50" charset="-128"/>
            </a:endParaRPr>
          </a:p>
          <a:p>
            <a:pPr marL="0" indent="0" algn="ctr">
              <a:buNone/>
              <a:defRPr/>
            </a:pPr>
            <a:r>
              <a:rPr lang="ja-JP" altLang="en-US" sz="1700" dirty="0">
                <a:solidFill>
                  <a:srgbClr val="002060"/>
                </a:solidFill>
                <a:latin typeface="ＭＳ Ｐゴシック" panose="020B0600070205080204" pitchFamily="50" charset="-128"/>
                <a:ea typeface="ＭＳ Ｐゴシック" panose="020B0600070205080204" pitchFamily="50" charset="-128"/>
              </a:rPr>
              <a:t>　</a:t>
            </a:r>
            <a:r>
              <a:rPr lang="ja-JP" altLang="en-US" sz="2400" b="1" dirty="0">
                <a:solidFill>
                  <a:srgbClr val="7030A0"/>
                </a:solidFill>
                <a:latin typeface="ＭＳ Ｐゴシック" panose="020B0600070205080204" pitchFamily="50" charset="-128"/>
                <a:ea typeface="ＭＳ Ｐゴシック" panose="020B0600070205080204" pitchFamily="50" charset="-128"/>
              </a:rPr>
              <a:t>（経済的価値のための労働）　</a:t>
            </a:r>
            <a:endParaRPr lang="en-US" altLang="ja-JP" sz="2400" b="1" dirty="0">
              <a:solidFill>
                <a:srgbClr val="7030A0"/>
              </a:solidFill>
              <a:latin typeface="ＭＳ Ｐゴシック" panose="020B0600070205080204" pitchFamily="50" charset="-128"/>
              <a:ea typeface="ＭＳ Ｐゴシック" panose="020B0600070205080204" pitchFamily="50" charset="-128"/>
            </a:endParaRPr>
          </a:p>
          <a:p>
            <a:pPr marL="0" indent="0">
              <a:lnSpc>
                <a:spcPct val="150000"/>
              </a:lnSpc>
              <a:buNone/>
              <a:defRPr/>
            </a:pPr>
            <a:r>
              <a:rPr lang="ja-JP" altLang="en-US" sz="2600" b="1" dirty="0">
                <a:solidFill>
                  <a:srgbClr val="7030A0"/>
                </a:solidFill>
                <a:latin typeface="ＭＳ Ｐゴシック" panose="020B0600070205080204" pitchFamily="50" charset="-128"/>
                <a:ea typeface="ＭＳ Ｐゴシック" panose="020B0600070205080204" pitchFamily="50" charset="-128"/>
              </a:rPr>
              <a:t>　経済的価値</a:t>
            </a:r>
            <a:r>
              <a:rPr lang="ja-JP" altLang="en-US" sz="2600" dirty="0">
                <a:solidFill>
                  <a:srgbClr val="002060"/>
                </a:solidFill>
                <a:latin typeface="ＭＳ Ｐゴシック" panose="020B0600070205080204" pitchFamily="50" charset="-128"/>
                <a:ea typeface="ＭＳ Ｐゴシック" panose="020B0600070205080204" pitchFamily="50" charset="-128"/>
              </a:rPr>
              <a:t>を重視して生きることが</a:t>
            </a:r>
            <a:r>
              <a:rPr lang="ja-JP" altLang="en-US" sz="2600" b="1" dirty="0">
                <a:solidFill>
                  <a:srgbClr val="FF0066"/>
                </a:solidFill>
                <a:latin typeface="ＭＳ Ｐゴシック" panose="020B0600070205080204" pitchFamily="50" charset="-128"/>
                <a:ea typeface="ＭＳ Ｐゴシック" panose="020B0600070205080204" pitchFamily="50" charset="-128"/>
              </a:rPr>
              <a:t>幸せ</a:t>
            </a:r>
            <a:r>
              <a:rPr lang="ja-JP" altLang="en-US" sz="2600" dirty="0">
                <a:solidFill>
                  <a:srgbClr val="002060"/>
                </a:solidFill>
                <a:latin typeface="ＭＳ Ｐゴシック" panose="020B0600070205080204" pitchFamily="50" charset="-128"/>
                <a:ea typeface="ＭＳ Ｐゴシック" panose="020B0600070205080204" pitchFamily="50" charset="-128"/>
              </a:rPr>
              <a:t>、という価値観。</a:t>
            </a:r>
            <a:endParaRPr lang="en-US" altLang="ja-JP" sz="2600" dirty="0">
              <a:solidFill>
                <a:srgbClr val="002060"/>
              </a:solidFill>
              <a:latin typeface="ＭＳ Ｐゴシック" panose="020B0600070205080204" pitchFamily="50" charset="-128"/>
              <a:ea typeface="ＭＳ Ｐゴシック" panose="020B0600070205080204" pitchFamily="50" charset="-128"/>
            </a:endParaRPr>
          </a:p>
          <a:p>
            <a:pPr marL="0" indent="0">
              <a:lnSpc>
                <a:spcPct val="150000"/>
              </a:lnSpc>
              <a:buNone/>
              <a:defRPr/>
            </a:pPr>
            <a:r>
              <a:rPr lang="ja-JP" altLang="en-US" sz="2600" dirty="0">
                <a:solidFill>
                  <a:srgbClr val="002060"/>
                </a:solidFill>
                <a:latin typeface="ＭＳ Ｐゴシック" panose="020B0600070205080204" pitchFamily="50" charset="-128"/>
                <a:ea typeface="ＭＳ Ｐゴシック" panose="020B0600070205080204" pitchFamily="50" charset="-128"/>
              </a:rPr>
              <a:t>　戦後、復興のための経済を建て直し、</a:t>
            </a:r>
            <a:r>
              <a:rPr lang="ja-JP" altLang="en-US" sz="2600" b="1" dirty="0">
                <a:solidFill>
                  <a:srgbClr val="002060"/>
                </a:solidFill>
                <a:latin typeface="ＭＳ Ｐゴシック" panose="020B0600070205080204" pitchFamily="50" charset="-128"/>
                <a:ea typeface="ＭＳ Ｐゴシック" panose="020B0600070205080204" pitchFamily="50" charset="-128"/>
              </a:rPr>
              <a:t>生産性</a:t>
            </a:r>
            <a:r>
              <a:rPr lang="ja-JP" altLang="en-US" sz="2600" dirty="0">
                <a:solidFill>
                  <a:srgbClr val="002060"/>
                </a:solidFill>
                <a:latin typeface="ＭＳ Ｐゴシック" panose="020B0600070205080204" pitchFamily="50" charset="-128"/>
                <a:ea typeface="ＭＳ Ｐゴシック" panose="020B0600070205080204" pitchFamily="50" charset="-128"/>
              </a:rPr>
              <a:t>を上げることが不可避。　　</a:t>
            </a:r>
            <a:endParaRPr lang="en-US" altLang="ja-JP" sz="2600" dirty="0">
              <a:solidFill>
                <a:srgbClr val="002060"/>
              </a:solidFill>
              <a:latin typeface="ＭＳ Ｐゴシック" panose="020B0600070205080204" pitchFamily="50" charset="-128"/>
              <a:ea typeface="ＭＳ Ｐゴシック" panose="020B0600070205080204" pitchFamily="50" charset="-128"/>
            </a:endParaRPr>
          </a:p>
          <a:p>
            <a:pPr marL="0" indent="0">
              <a:lnSpc>
                <a:spcPct val="150000"/>
              </a:lnSpc>
              <a:buNone/>
              <a:defRPr/>
            </a:pPr>
            <a:endParaRPr lang="en-US" altLang="ja-JP" sz="1800" dirty="0">
              <a:solidFill>
                <a:srgbClr val="002060"/>
              </a:solidFill>
              <a:latin typeface="ＭＳ Ｐゴシック" panose="020B0600070205080204" pitchFamily="50" charset="-128"/>
              <a:ea typeface="ＭＳ Ｐゴシック" panose="020B0600070205080204" pitchFamily="50" charset="-128"/>
            </a:endParaRPr>
          </a:p>
          <a:p>
            <a:pPr marL="0" indent="0">
              <a:lnSpc>
                <a:spcPct val="150000"/>
              </a:lnSpc>
              <a:buNone/>
              <a:defRPr/>
            </a:pPr>
            <a:r>
              <a:rPr lang="ja-JP" altLang="en-US" sz="2200" dirty="0">
                <a:solidFill>
                  <a:srgbClr val="002060"/>
                </a:solidFill>
                <a:latin typeface="ＭＳ Ｐゴシック" panose="020B0600070205080204" pitchFamily="50" charset="-128"/>
                <a:ea typeface="ＭＳ Ｐゴシック" panose="020B0600070205080204" pitchFamily="50" charset="-128"/>
              </a:rPr>
              <a:t>　　</a:t>
            </a:r>
            <a:r>
              <a:rPr lang="ja-JP" altLang="en-US" sz="2400" dirty="0">
                <a:solidFill>
                  <a:srgbClr val="002060"/>
                </a:solidFill>
                <a:latin typeface="ＭＳ Ｐゴシック" panose="020B0600070205080204" pitchFamily="50" charset="-128"/>
                <a:ea typeface="ＭＳ Ｐゴシック" panose="020B0600070205080204" pitchFamily="50" charset="-128"/>
              </a:rPr>
              <a:t>専業主婦は労働ではない、育児も、介護も、重要な労働とは言えない</a:t>
            </a:r>
            <a:r>
              <a:rPr lang="en-US" altLang="ja-JP" sz="2400" dirty="0">
                <a:solidFill>
                  <a:srgbClr val="002060"/>
                </a:solidFill>
                <a:latin typeface="ＭＳ Ｐゴシック" panose="020B0600070205080204" pitchFamily="50" charset="-128"/>
                <a:ea typeface="ＭＳ Ｐゴシック" panose="020B0600070205080204" pitchFamily="50" charset="-128"/>
              </a:rPr>
              <a:t>.</a:t>
            </a:r>
            <a:r>
              <a:rPr lang="ja-JP" altLang="en-US" sz="2400" dirty="0">
                <a:solidFill>
                  <a:srgbClr val="002060"/>
                </a:solidFill>
                <a:latin typeface="ＭＳ Ｐゴシック" panose="020B0600070205080204" pitchFamily="50" charset="-128"/>
                <a:ea typeface="ＭＳ Ｐゴシック" panose="020B0600070205080204" pitchFamily="50" charset="-128"/>
              </a:rPr>
              <a:t>。</a:t>
            </a:r>
            <a:endParaRPr lang="en-US" altLang="ja-JP" sz="2400" dirty="0">
              <a:solidFill>
                <a:srgbClr val="002060"/>
              </a:solidFill>
              <a:latin typeface="ＭＳ Ｐゴシック" panose="020B0600070205080204" pitchFamily="50" charset="-128"/>
              <a:ea typeface="ＭＳ Ｐゴシック" panose="020B0600070205080204" pitchFamily="50" charset="-128"/>
            </a:endParaRPr>
          </a:p>
          <a:p>
            <a:pPr marL="0" indent="0">
              <a:lnSpc>
                <a:spcPct val="150000"/>
              </a:lnSpc>
              <a:buNone/>
              <a:defRPr/>
            </a:pPr>
            <a:r>
              <a:rPr lang="ja-JP" altLang="en-US" sz="2400" dirty="0">
                <a:solidFill>
                  <a:srgbClr val="002060"/>
                </a:solidFill>
                <a:latin typeface="ＭＳ Ｐゴシック" panose="020B0600070205080204" pitchFamily="50" charset="-128"/>
                <a:ea typeface="ＭＳ Ｐゴシック" panose="020B0600070205080204" pitchFamily="50" charset="-128"/>
              </a:rPr>
              <a:t>　　年収は高い方が幸せ。どの会社に勤めているか、が社会的ステイタス。</a:t>
            </a:r>
            <a:endParaRPr lang="en-US" altLang="ja-JP" sz="2400" dirty="0">
              <a:solidFill>
                <a:srgbClr val="002060"/>
              </a:solidFill>
              <a:latin typeface="ＭＳ Ｐゴシック" panose="020B0600070205080204" pitchFamily="50" charset="-128"/>
              <a:ea typeface="ＭＳ Ｐゴシック" panose="020B0600070205080204" pitchFamily="50" charset="-128"/>
            </a:endParaRPr>
          </a:p>
          <a:p>
            <a:pPr marL="0" indent="0">
              <a:lnSpc>
                <a:spcPct val="150000"/>
              </a:lnSpc>
              <a:buNone/>
              <a:defRPr/>
            </a:pPr>
            <a:r>
              <a:rPr lang="ja-JP" altLang="en-US" sz="2400" dirty="0">
                <a:solidFill>
                  <a:srgbClr val="002060"/>
                </a:solidFill>
                <a:latin typeface="ＭＳ Ｐゴシック" panose="020B0600070205080204" pitchFamily="50" charset="-128"/>
                <a:ea typeface="ＭＳ Ｐゴシック" panose="020B0600070205080204" pitchFamily="50" charset="-128"/>
              </a:rPr>
              <a:t>　　大企業の方が中小企業より大切で社会的価値が大きい。</a:t>
            </a:r>
            <a:endParaRPr lang="en-US" altLang="ja-JP" sz="2400" dirty="0">
              <a:solidFill>
                <a:srgbClr val="002060"/>
              </a:solidFill>
              <a:latin typeface="ＭＳ Ｐゴシック" panose="020B0600070205080204" pitchFamily="50" charset="-128"/>
              <a:ea typeface="ＭＳ Ｐゴシック" panose="020B0600070205080204" pitchFamily="50" charset="-128"/>
            </a:endParaRPr>
          </a:p>
          <a:p>
            <a:pPr marL="0" indent="0">
              <a:lnSpc>
                <a:spcPct val="150000"/>
              </a:lnSpc>
              <a:buNone/>
              <a:defRPr/>
            </a:pPr>
            <a:r>
              <a:rPr lang="ja-JP" altLang="en-US" sz="2400" dirty="0">
                <a:solidFill>
                  <a:srgbClr val="002060"/>
                </a:solidFill>
                <a:latin typeface="ＭＳ Ｐゴシック" panose="020B0600070205080204" pitchFamily="50" charset="-128"/>
                <a:ea typeface="ＭＳ Ｐゴシック" panose="020B0600070205080204" pitchFamily="50" charset="-128"/>
              </a:rPr>
              <a:t>　　費用対効果で表せないものは価値ではない・・・　</a:t>
            </a:r>
            <a:r>
              <a:rPr lang="ja-JP" altLang="en-US" sz="2600" b="1" dirty="0">
                <a:solidFill>
                  <a:srgbClr val="009900"/>
                </a:solidFill>
                <a:latin typeface="ＭＳ Ｐゴシック" panose="020B0600070205080204" pitchFamily="50" charset="-128"/>
                <a:ea typeface="ＭＳ Ｐゴシック" panose="020B0600070205080204" pitchFamily="50" charset="-128"/>
              </a:rPr>
              <a:t>高度経済成長期の論理</a:t>
            </a:r>
            <a:endParaRPr lang="ja-JP" altLang="en-US" sz="3000" b="1" dirty="0">
              <a:latin typeface="ＭＳ Ｐゴシック" panose="020B0600070205080204" pitchFamily="50" charset="-128"/>
              <a:ea typeface="ＭＳ Ｐゴシック" panose="020B0600070205080204" pitchFamily="50" charset="-128"/>
            </a:endParaRPr>
          </a:p>
        </p:txBody>
      </p:sp>
      <p:sp>
        <p:nvSpPr>
          <p:cNvPr id="2" name="矢印: 下 1">
            <a:extLst>
              <a:ext uri="{FF2B5EF4-FFF2-40B4-BE49-F238E27FC236}">
                <a16:creationId xmlns:a16="http://schemas.microsoft.com/office/drawing/2014/main" id="{985D7C07-ADEA-4681-9A81-639721C9744D}"/>
              </a:ext>
            </a:extLst>
          </p:cNvPr>
          <p:cNvSpPr/>
          <p:nvPr/>
        </p:nvSpPr>
        <p:spPr>
          <a:xfrm>
            <a:off x="5836901" y="3429000"/>
            <a:ext cx="340397" cy="4327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タイトル 1">
            <a:extLst>
              <a:ext uri="{FF2B5EF4-FFF2-40B4-BE49-F238E27FC236}">
                <a16:creationId xmlns:a16="http://schemas.microsoft.com/office/drawing/2014/main" id="{BCFC44CA-E08F-48B7-BEA2-3DC361B276F4}"/>
              </a:ext>
            </a:extLst>
          </p:cNvPr>
          <p:cNvSpPr>
            <a:spLocks noGrp="1" noChangeArrowheads="1"/>
          </p:cNvSpPr>
          <p:nvPr>
            <p:ph type="title"/>
          </p:nvPr>
        </p:nvSpPr>
        <p:spPr>
          <a:xfrm>
            <a:off x="841827" y="195942"/>
            <a:ext cx="10816771" cy="1502229"/>
          </a:xfrm>
        </p:spPr>
        <p:txBody>
          <a:bodyPr>
            <a:noAutofit/>
          </a:bodyPr>
          <a:lstStyle/>
          <a:p>
            <a:pPr algn="ctr">
              <a:lnSpc>
                <a:spcPct val="100000"/>
              </a:lnSpc>
            </a:pPr>
            <a:r>
              <a:rPr lang="ja-JP" altLang="en-US" sz="2400" b="1">
                <a:solidFill>
                  <a:srgbClr val="002060"/>
                </a:solidFill>
                <a:latin typeface="ＭＳ Ｐゴシック" panose="020B0600070205080204" pitchFamily="50" charset="-128"/>
                <a:ea typeface="ＭＳ Ｐゴシック" panose="020B0600070205080204" pitchFamily="50" charset="-128"/>
              </a:rPr>
              <a:t>（</a:t>
            </a:r>
            <a:r>
              <a:rPr lang="ja-JP" altLang="en-US" sz="2400" b="1" dirty="0">
                <a:solidFill>
                  <a:srgbClr val="002060"/>
                </a:solidFill>
                <a:latin typeface="ＭＳ Ｐゴシック" panose="020B0600070205080204" pitchFamily="50" charset="-128"/>
                <a:ea typeface="ＭＳ Ｐゴシック" panose="020B0600070205080204" pitchFamily="50" charset="-128"/>
              </a:rPr>
              <a:t>現在～これからの</a:t>
            </a:r>
            <a:r>
              <a:rPr lang="en-US" altLang="ja-JP" sz="2400" b="1" dirty="0">
                <a:solidFill>
                  <a:srgbClr val="002060"/>
                </a:solidFill>
                <a:latin typeface="ＭＳ Ｐゴシック" panose="020B0600070205080204" pitchFamily="50" charset="-128"/>
                <a:ea typeface="ＭＳ Ｐゴシック" panose="020B0600070205080204" pitchFamily="50" charset="-128"/>
              </a:rPr>
              <a:t>20</a:t>
            </a:r>
            <a:r>
              <a:rPr lang="ja-JP" altLang="en-US" sz="2400" b="1" dirty="0">
                <a:solidFill>
                  <a:srgbClr val="002060"/>
                </a:solidFill>
                <a:latin typeface="ＭＳ Ｐゴシック" panose="020B0600070205080204" pitchFamily="50" charset="-128"/>
                <a:ea typeface="ＭＳ Ｐゴシック" panose="020B0600070205080204" pitchFamily="50" charset="-128"/>
              </a:rPr>
              <a:t>年）</a:t>
            </a:r>
            <a:br>
              <a:rPr lang="en-US" altLang="ja-JP" sz="2400" b="1" dirty="0">
                <a:solidFill>
                  <a:srgbClr val="002060"/>
                </a:solidFill>
                <a:latin typeface="ＭＳ Ｐゴシック" panose="020B0600070205080204" pitchFamily="50" charset="-128"/>
                <a:ea typeface="ＭＳ Ｐゴシック" panose="020B0600070205080204" pitchFamily="50" charset="-128"/>
              </a:rPr>
            </a:br>
            <a:r>
              <a:rPr lang="ja-JP" altLang="en-US" sz="3200" b="1" dirty="0">
                <a:latin typeface="ＭＳ Ｐゴシック" panose="020B0600070205080204" pitchFamily="50" charset="-128"/>
                <a:ea typeface="Meiryo UI" panose="020B0604030504040204" pitchFamily="50" charset="-128"/>
              </a:rPr>
              <a:t>「　</a:t>
            </a:r>
            <a:r>
              <a:rPr lang="ja-JP" altLang="en-US" sz="3200" b="1" dirty="0">
                <a:solidFill>
                  <a:srgbClr val="F51FD6"/>
                </a:solidFill>
                <a:latin typeface="UD デジタル 教科書体 NP-B" panose="02020700000000000000" pitchFamily="18" charset="-128"/>
                <a:ea typeface="UD デジタル 教科書体 NP-B" panose="02020700000000000000" pitchFamily="18" charset="-128"/>
              </a:rPr>
              <a:t>生きる意味</a:t>
            </a:r>
            <a:r>
              <a:rPr lang="ja-JP" altLang="en-US" sz="3200" dirty="0">
                <a:solidFill>
                  <a:srgbClr val="002060"/>
                </a:solidFill>
                <a:latin typeface="UD デジタル 教科書体 NP-B" panose="02020700000000000000" pitchFamily="18" charset="-128"/>
                <a:ea typeface="UD デジタル 教科書体 NP-B" panose="02020700000000000000" pitchFamily="18" charset="-128"/>
              </a:rPr>
              <a:t>を問う労働　</a:t>
            </a:r>
            <a:r>
              <a:rPr lang="ja-JP" altLang="en-US" sz="3200" b="1" dirty="0">
                <a:latin typeface="ＭＳ Ｐゴシック" panose="020B0600070205080204" pitchFamily="50" charset="-128"/>
                <a:ea typeface="Meiryo UI" panose="020B0604030504040204" pitchFamily="50" charset="-128"/>
              </a:rPr>
              <a:t>」</a:t>
            </a:r>
            <a:br>
              <a:rPr lang="en-US" altLang="ja-JP" sz="3200" b="1" dirty="0">
                <a:latin typeface="ＭＳ Ｐゴシック" panose="020B0600070205080204" pitchFamily="50" charset="-128"/>
                <a:ea typeface="Meiryo UI" panose="020B0604030504040204" pitchFamily="50" charset="-128"/>
              </a:rPr>
            </a:br>
            <a:r>
              <a:rPr lang="ja-JP" altLang="en-US" sz="2800" b="1" dirty="0">
                <a:solidFill>
                  <a:srgbClr val="7030A0"/>
                </a:solidFill>
                <a:latin typeface="ＭＳ Ｐゴシック" panose="020B0600070205080204" pitchFamily="50" charset="-128"/>
                <a:ea typeface="Meiryo UI" panose="020B0604030504040204" pitchFamily="50" charset="-128"/>
              </a:rPr>
              <a:t>（</a:t>
            </a:r>
            <a:r>
              <a:rPr lang="en-US" altLang="ja-JP" sz="3200" b="1" dirty="0">
                <a:solidFill>
                  <a:srgbClr val="FF0000"/>
                </a:solidFill>
                <a:latin typeface="ＭＳ Ｐゴシック" panose="020B0600070205080204" pitchFamily="50" charset="-128"/>
                <a:ea typeface="Meiryo UI" panose="020B0604030504040204" pitchFamily="50" charset="-128"/>
              </a:rPr>
              <a:t>meaning</a:t>
            </a:r>
            <a:r>
              <a:rPr lang="ja-JP" altLang="en-US" sz="3200" b="1" dirty="0">
                <a:solidFill>
                  <a:srgbClr val="FF0000"/>
                </a:solidFill>
                <a:latin typeface="ＭＳ Ｐゴシック" panose="020B0600070205080204" pitchFamily="50" charset="-128"/>
                <a:ea typeface="Meiryo UI" panose="020B0604030504040204" pitchFamily="50" charset="-128"/>
              </a:rPr>
              <a:t>　</a:t>
            </a:r>
            <a:r>
              <a:rPr lang="en-US" altLang="ja-JP" sz="3200" b="1" dirty="0">
                <a:solidFill>
                  <a:srgbClr val="FF0000"/>
                </a:solidFill>
                <a:latin typeface="ＭＳ Ｐゴシック" panose="020B0600070205080204" pitchFamily="50" charset="-128"/>
                <a:ea typeface="Meiryo UI" panose="020B0604030504040204" pitchFamily="50" charset="-128"/>
              </a:rPr>
              <a:t>of life</a:t>
            </a:r>
            <a:r>
              <a:rPr lang="ja-JP" altLang="en-US" sz="2800" b="1" dirty="0">
                <a:solidFill>
                  <a:srgbClr val="7030A0"/>
                </a:solidFill>
                <a:latin typeface="ＭＳ Ｐゴシック" panose="020B0600070205080204" pitchFamily="50" charset="-128"/>
                <a:ea typeface="Meiryo UI" panose="020B0604030504040204" pitchFamily="50" charset="-128"/>
              </a:rPr>
              <a:t>）</a:t>
            </a:r>
            <a:endParaRPr lang="ja-JP" altLang="en-US" sz="3200" dirty="0"/>
          </a:p>
        </p:txBody>
      </p:sp>
      <p:sp>
        <p:nvSpPr>
          <p:cNvPr id="22531" name="コンテンツ プレースホルダー 2">
            <a:extLst>
              <a:ext uri="{FF2B5EF4-FFF2-40B4-BE49-F238E27FC236}">
                <a16:creationId xmlns:a16="http://schemas.microsoft.com/office/drawing/2014/main" id="{2EC110E7-FD62-452C-A5ED-391AF596D8E6}"/>
              </a:ext>
            </a:extLst>
          </p:cNvPr>
          <p:cNvSpPr>
            <a:spLocks noGrp="1" noChangeArrowheads="1"/>
          </p:cNvSpPr>
          <p:nvPr>
            <p:ph idx="1"/>
          </p:nvPr>
        </p:nvSpPr>
        <p:spPr>
          <a:xfrm>
            <a:off x="1404257" y="1698171"/>
            <a:ext cx="10178143" cy="5078186"/>
          </a:xfrm>
        </p:spPr>
        <p:txBody>
          <a:bodyPr>
            <a:normAutofit/>
          </a:bodyPr>
          <a:lstStyle/>
          <a:p>
            <a:pPr marL="0" indent="0">
              <a:lnSpc>
                <a:spcPct val="150000"/>
              </a:lnSpc>
              <a:buNone/>
              <a:defRPr/>
            </a:pPr>
            <a:r>
              <a:rPr lang="ja-JP" altLang="en-US" sz="2500" dirty="0">
                <a:solidFill>
                  <a:srgbClr val="002060"/>
                </a:solidFill>
                <a:latin typeface="ＭＳ Ｐゴシック" panose="020B0600070205080204" pitchFamily="50" charset="-128"/>
                <a:ea typeface="Meiryo UI" panose="020B0604030504040204" pitchFamily="50" charset="-128"/>
              </a:rPr>
              <a:t>　</a:t>
            </a:r>
            <a:r>
              <a:rPr lang="ja-JP" altLang="en-US" sz="2600" dirty="0">
                <a:solidFill>
                  <a:srgbClr val="002060"/>
                </a:solidFill>
                <a:latin typeface="ＭＳ Ｐゴシック" panose="020B0600070205080204" pitchFamily="50" charset="-128"/>
                <a:ea typeface="ＭＳ Ｐゴシック" panose="020B0600070205080204" pitchFamily="50" charset="-128"/>
              </a:rPr>
              <a:t>地に足がつき、　コミュニティの中で</a:t>
            </a:r>
            <a:r>
              <a:rPr lang="ja-JP" altLang="en-US" sz="2600" b="1" dirty="0">
                <a:solidFill>
                  <a:srgbClr val="0070C0"/>
                </a:solidFill>
                <a:latin typeface="ＭＳ Ｐゴシック" panose="020B0600070205080204" pitchFamily="50" charset="-128"/>
                <a:ea typeface="ＭＳ Ｐゴシック" panose="020B0600070205080204" pitchFamily="50" charset="-128"/>
              </a:rPr>
              <a:t>必要とされる</a:t>
            </a:r>
            <a:r>
              <a:rPr lang="ja-JP" altLang="en-US" sz="2600" b="1" dirty="0">
                <a:solidFill>
                  <a:srgbClr val="002060"/>
                </a:solidFill>
                <a:latin typeface="ＭＳ Ｐゴシック" panose="020B0600070205080204" pitchFamily="50" charset="-128"/>
                <a:ea typeface="ＭＳ Ｐゴシック" panose="020B0600070205080204" pitchFamily="50" charset="-128"/>
              </a:rPr>
              <a:t>。</a:t>
            </a:r>
            <a:endParaRPr lang="en-US" altLang="ja-JP" sz="2600" dirty="0">
              <a:solidFill>
                <a:srgbClr val="002060"/>
              </a:solidFill>
              <a:latin typeface="ＭＳ Ｐゴシック" panose="020B0600070205080204" pitchFamily="50" charset="-128"/>
              <a:ea typeface="ＭＳ Ｐゴシック" panose="020B0600070205080204" pitchFamily="50" charset="-128"/>
            </a:endParaRPr>
          </a:p>
          <a:p>
            <a:pPr marL="0" indent="0">
              <a:lnSpc>
                <a:spcPct val="150000"/>
              </a:lnSpc>
              <a:buNone/>
              <a:defRPr/>
            </a:pPr>
            <a:r>
              <a:rPr lang="ja-JP" altLang="en-US" sz="2600" b="1" dirty="0">
                <a:solidFill>
                  <a:srgbClr val="009900"/>
                </a:solidFill>
                <a:latin typeface="ＭＳ Ｐゴシック" panose="020B0600070205080204" pitchFamily="50" charset="-128"/>
                <a:ea typeface="ＭＳ Ｐゴシック" panose="020B0600070205080204" pitchFamily="50" charset="-128"/>
              </a:rPr>
              <a:t>　自然</a:t>
            </a:r>
            <a:r>
              <a:rPr lang="ja-JP" altLang="en-US" sz="2600" dirty="0">
                <a:solidFill>
                  <a:srgbClr val="002060"/>
                </a:solidFill>
                <a:latin typeface="ＭＳ Ｐゴシック" panose="020B0600070205080204" pitchFamily="50" charset="-128"/>
                <a:ea typeface="ＭＳ Ｐゴシック" panose="020B0600070205080204" pitchFamily="50" charset="-128"/>
              </a:rPr>
              <a:t>の中で、その</a:t>
            </a:r>
            <a:r>
              <a:rPr lang="ja-JP" altLang="en-US" sz="2600" b="1" dirty="0">
                <a:solidFill>
                  <a:srgbClr val="009900"/>
                </a:solidFill>
                <a:latin typeface="ＭＳ Ｐゴシック" panose="020B0600070205080204" pitchFamily="50" charset="-128"/>
                <a:ea typeface="ＭＳ Ｐゴシック" panose="020B0600070205080204" pitchFamily="50" charset="-128"/>
              </a:rPr>
              <a:t>恵み</a:t>
            </a:r>
            <a:r>
              <a:rPr lang="ja-JP" altLang="en-US" sz="2600" dirty="0">
                <a:solidFill>
                  <a:srgbClr val="002060"/>
                </a:solidFill>
                <a:latin typeface="ＭＳ Ｐゴシック" panose="020B0600070205080204" pitchFamily="50" charset="-128"/>
                <a:ea typeface="ＭＳ Ｐゴシック" panose="020B0600070205080204" pitchFamily="50" charset="-128"/>
              </a:rPr>
              <a:t>を得ながら、</a:t>
            </a:r>
            <a:r>
              <a:rPr lang="ja-JP" altLang="en-US" sz="2600" b="1" dirty="0">
                <a:solidFill>
                  <a:srgbClr val="FF3399"/>
                </a:solidFill>
                <a:latin typeface="ＭＳ Ｐゴシック" panose="020B0600070205080204" pitchFamily="50" charset="-128"/>
                <a:ea typeface="ＭＳ Ｐゴシック" panose="020B0600070205080204" pitchFamily="50" charset="-128"/>
              </a:rPr>
              <a:t>必要最低限のモノ</a:t>
            </a:r>
            <a:r>
              <a:rPr lang="ja-JP" altLang="en-US" sz="2600" dirty="0">
                <a:solidFill>
                  <a:srgbClr val="002060"/>
                </a:solidFill>
                <a:latin typeface="ＭＳ Ｐゴシック" panose="020B0600070205080204" pitchFamily="50" charset="-128"/>
                <a:ea typeface="ＭＳ Ｐゴシック" panose="020B0600070205080204" pitchFamily="50" charset="-128"/>
              </a:rPr>
              <a:t>を持つ暮らし。</a:t>
            </a:r>
            <a:endParaRPr lang="en-US" altLang="ja-JP" sz="2600" dirty="0">
              <a:solidFill>
                <a:srgbClr val="002060"/>
              </a:solidFill>
              <a:latin typeface="ＭＳ Ｐゴシック" panose="020B0600070205080204" pitchFamily="50" charset="-128"/>
              <a:ea typeface="ＭＳ Ｐゴシック" panose="020B0600070205080204" pitchFamily="50" charset="-128"/>
            </a:endParaRPr>
          </a:p>
          <a:p>
            <a:pPr marL="0" indent="0">
              <a:lnSpc>
                <a:spcPct val="150000"/>
              </a:lnSpc>
              <a:buNone/>
              <a:defRPr/>
            </a:pPr>
            <a:r>
              <a:rPr lang="ja-JP" altLang="en-US" sz="2600" dirty="0">
                <a:solidFill>
                  <a:srgbClr val="002060"/>
                </a:solidFill>
                <a:latin typeface="ＭＳ Ｐゴシック" panose="020B0600070205080204" pitchFamily="50" charset="-128"/>
                <a:ea typeface="ＭＳ Ｐゴシック" panose="020B0600070205080204" pitchFamily="50" charset="-128"/>
              </a:rPr>
              <a:t>　多くの</a:t>
            </a:r>
            <a:r>
              <a:rPr lang="ja-JP" altLang="en-US" sz="2600" b="1" dirty="0">
                <a:solidFill>
                  <a:srgbClr val="C00000"/>
                </a:solidFill>
                <a:latin typeface="ＭＳ Ｐゴシック" panose="020B0600070205080204" pitchFamily="50" charset="-128"/>
                <a:ea typeface="ＭＳ Ｐゴシック" panose="020B0600070205080204" pitchFamily="50" charset="-128"/>
              </a:rPr>
              <a:t>人</a:t>
            </a:r>
            <a:r>
              <a:rPr lang="ja-JP" altLang="en-US" sz="2600" dirty="0">
                <a:solidFill>
                  <a:srgbClr val="002060"/>
                </a:solidFill>
                <a:latin typeface="ＭＳ Ｐゴシック" panose="020B0600070205080204" pitchFamily="50" charset="-128"/>
                <a:ea typeface="ＭＳ Ｐゴシック" panose="020B0600070205080204" pitchFamily="50" charset="-128"/>
              </a:rPr>
              <a:t>と、</a:t>
            </a:r>
            <a:r>
              <a:rPr lang="ja-JP" altLang="en-US" sz="2600" b="1" dirty="0">
                <a:solidFill>
                  <a:srgbClr val="ED7D31"/>
                </a:solidFill>
                <a:latin typeface="ＭＳ Ｐゴシック" panose="020B0600070205080204" pitchFamily="50" charset="-128"/>
                <a:ea typeface="ＭＳ Ｐゴシック" panose="020B0600070205080204" pitchFamily="50" charset="-128"/>
              </a:rPr>
              <a:t>世代</a:t>
            </a:r>
            <a:r>
              <a:rPr lang="ja-JP" altLang="en-US" sz="2600" dirty="0">
                <a:solidFill>
                  <a:srgbClr val="002060"/>
                </a:solidFill>
                <a:latin typeface="ＭＳ Ｐゴシック" panose="020B0600070205080204" pitchFamily="50" charset="-128"/>
                <a:ea typeface="ＭＳ Ｐゴシック" panose="020B0600070205080204" pitchFamily="50" charset="-128"/>
              </a:rPr>
              <a:t>がつながっている社会を実現する。　そのためには、</a:t>
            </a:r>
            <a:endParaRPr lang="en-US" altLang="ja-JP" sz="2600" dirty="0">
              <a:solidFill>
                <a:srgbClr val="002060"/>
              </a:solidFill>
              <a:latin typeface="ＭＳ Ｐゴシック" panose="020B0600070205080204" pitchFamily="50" charset="-128"/>
              <a:ea typeface="ＭＳ Ｐゴシック" panose="020B0600070205080204" pitchFamily="50" charset="-128"/>
            </a:endParaRPr>
          </a:p>
          <a:p>
            <a:pPr marL="0" indent="0">
              <a:lnSpc>
                <a:spcPct val="150000"/>
              </a:lnSpc>
              <a:buNone/>
              <a:defRPr/>
            </a:pPr>
            <a:r>
              <a:rPr lang="ja-JP" altLang="en-US" sz="2600" dirty="0">
                <a:solidFill>
                  <a:srgbClr val="002060"/>
                </a:solidFill>
                <a:latin typeface="ＭＳ Ｐゴシック" panose="020B0600070205080204" pitchFamily="50" charset="-128"/>
                <a:ea typeface="ＭＳ Ｐゴシック" panose="020B0600070205080204" pitchFamily="50" charset="-128"/>
              </a:rPr>
              <a:t>　お金より</a:t>
            </a:r>
            <a:r>
              <a:rPr lang="ja-JP" altLang="en-US" sz="2600" b="1" dirty="0">
                <a:solidFill>
                  <a:srgbClr val="FF0066"/>
                </a:solidFill>
                <a:latin typeface="ＭＳ Ｐゴシック" panose="020B0600070205080204" pitchFamily="50" charset="-128"/>
                <a:ea typeface="ＭＳ Ｐゴシック" panose="020B0600070205080204" pitchFamily="50" charset="-128"/>
              </a:rPr>
              <a:t>共感</a:t>
            </a:r>
            <a:r>
              <a:rPr lang="ja-JP" altLang="en-US" sz="2600" dirty="0">
                <a:solidFill>
                  <a:srgbClr val="002060"/>
                </a:solidFill>
                <a:latin typeface="ＭＳ Ｐゴシック" panose="020B0600070205080204" pitchFamily="50" charset="-128"/>
                <a:ea typeface="ＭＳ Ｐゴシック" panose="020B0600070205080204" pitchFamily="50" charset="-128"/>
              </a:rPr>
              <a:t>や</a:t>
            </a:r>
            <a:r>
              <a:rPr lang="ja-JP" altLang="en-US" sz="2600" b="1" dirty="0">
                <a:solidFill>
                  <a:srgbClr val="C00000"/>
                </a:solidFill>
                <a:latin typeface="ＭＳ Ｐゴシック" panose="020B0600070205080204" pitchFamily="50" charset="-128"/>
                <a:ea typeface="ＭＳ Ｐゴシック" panose="020B0600070205080204" pitchFamily="50" charset="-128"/>
              </a:rPr>
              <a:t>協働</a:t>
            </a:r>
            <a:r>
              <a:rPr lang="ja-JP" altLang="en-US" sz="2600" b="1" dirty="0">
                <a:solidFill>
                  <a:srgbClr val="002060"/>
                </a:solidFill>
                <a:latin typeface="ＭＳ Ｐゴシック" panose="020B0600070205080204" pitchFamily="50" charset="-128"/>
                <a:ea typeface="ＭＳ Ｐゴシック" panose="020B0600070205080204" pitchFamily="50" charset="-128"/>
              </a:rPr>
              <a:t>。　</a:t>
            </a:r>
            <a:r>
              <a:rPr lang="ja-JP" altLang="en-US" sz="2600" dirty="0">
                <a:solidFill>
                  <a:srgbClr val="002060"/>
                </a:solidFill>
                <a:latin typeface="ＭＳ Ｐゴシック" panose="020B0600070205080204" pitchFamily="50" charset="-128"/>
                <a:ea typeface="ＭＳ Ｐゴシック" panose="020B0600070205080204" pitchFamily="50" charset="-128"/>
              </a:rPr>
              <a:t>共感できなくても、</a:t>
            </a:r>
            <a:r>
              <a:rPr lang="ja-JP" altLang="en-US" sz="2600" b="1" dirty="0">
                <a:solidFill>
                  <a:srgbClr val="7030A0"/>
                </a:solidFill>
                <a:latin typeface="ＭＳ Ｐゴシック" panose="020B0600070205080204" pitchFamily="50" charset="-128"/>
                <a:ea typeface="ＭＳ Ｐゴシック" panose="020B0600070205080204" pitchFamily="50" charset="-128"/>
              </a:rPr>
              <a:t>共生</a:t>
            </a:r>
            <a:r>
              <a:rPr lang="ja-JP" altLang="en-US" sz="2600" b="1" dirty="0">
                <a:latin typeface="ＭＳ Ｐゴシック" panose="020B0600070205080204" pitchFamily="50" charset="-128"/>
                <a:ea typeface="ＭＳ Ｐゴシック" panose="020B0600070205080204" pitchFamily="50" charset="-128"/>
              </a:rPr>
              <a:t>（自治）</a:t>
            </a:r>
            <a:r>
              <a:rPr lang="ja-JP" altLang="en-US" sz="2600" b="1" dirty="0">
                <a:solidFill>
                  <a:srgbClr val="7030A0"/>
                </a:solidFill>
                <a:latin typeface="ＭＳ Ｐゴシック" panose="020B0600070205080204" pitchFamily="50" charset="-128"/>
                <a:ea typeface="ＭＳ Ｐゴシック" panose="020B0600070205080204" pitchFamily="50" charset="-128"/>
              </a:rPr>
              <a:t>。</a:t>
            </a:r>
            <a:endParaRPr lang="en-US" altLang="ja-JP" sz="2600" b="1" dirty="0">
              <a:solidFill>
                <a:srgbClr val="7030A0"/>
              </a:solidFill>
              <a:latin typeface="ＭＳ Ｐゴシック" panose="020B0600070205080204" pitchFamily="50" charset="-128"/>
              <a:ea typeface="ＭＳ Ｐゴシック" panose="020B0600070205080204" pitchFamily="50" charset="-128"/>
            </a:endParaRPr>
          </a:p>
          <a:p>
            <a:pPr marL="0" indent="0">
              <a:lnSpc>
                <a:spcPct val="150000"/>
              </a:lnSpc>
              <a:buNone/>
              <a:defRPr/>
            </a:pPr>
            <a:r>
              <a:rPr lang="ja-JP" altLang="en-US" sz="2600" b="1" dirty="0">
                <a:solidFill>
                  <a:srgbClr val="FF0000"/>
                </a:solidFill>
                <a:latin typeface="ＭＳ Ｐゴシック" panose="020B0600070205080204" pitchFamily="50" charset="-128"/>
                <a:ea typeface="ＭＳ Ｐゴシック" panose="020B0600070205080204" pitchFamily="50" charset="-128"/>
              </a:rPr>
              <a:t>　</a:t>
            </a:r>
            <a:r>
              <a:rPr lang="en-US" altLang="ja-JP" sz="2600" b="1" dirty="0">
                <a:solidFill>
                  <a:srgbClr val="FF0000"/>
                </a:solidFill>
                <a:latin typeface="ＭＳ Ｐゴシック" panose="020B0600070205080204" pitchFamily="50" charset="-128"/>
                <a:ea typeface="ＭＳ Ｐゴシック" panose="020B0600070205080204" pitchFamily="50" charset="-128"/>
              </a:rPr>
              <a:t>Do</a:t>
            </a:r>
            <a:r>
              <a:rPr lang="ja-JP" altLang="en-US" sz="2600" b="1" dirty="0">
                <a:solidFill>
                  <a:srgbClr val="002060"/>
                </a:solidFill>
                <a:latin typeface="ＭＳ Ｐゴシック" panose="020B0600070205080204" pitchFamily="50" charset="-128"/>
                <a:ea typeface="ＭＳ Ｐゴシック" panose="020B0600070205080204" pitchFamily="50" charset="-128"/>
              </a:rPr>
              <a:t>　</a:t>
            </a:r>
            <a:r>
              <a:rPr lang="ja-JP" altLang="en-US" sz="2600" dirty="0">
                <a:solidFill>
                  <a:srgbClr val="002060"/>
                </a:solidFill>
                <a:latin typeface="ＭＳ Ｐゴシック" panose="020B0600070205080204" pitchFamily="50" charset="-128"/>
                <a:ea typeface="ＭＳ Ｐゴシック" panose="020B0600070205080204" pitchFamily="50" charset="-128"/>
              </a:rPr>
              <a:t>より　</a:t>
            </a:r>
            <a:r>
              <a:rPr lang="en-US" altLang="ja-JP" sz="2600" b="1" dirty="0">
                <a:solidFill>
                  <a:srgbClr val="FF0000"/>
                </a:solidFill>
                <a:latin typeface="ＭＳ Ｐゴシック" panose="020B0600070205080204" pitchFamily="50" charset="-128"/>
                <a:ea typeface="ＭＳ Ｐゴシック" panose="020B0600070205080204" pitchFamily="50" charset="-128"/>
              </a:rPr>
              <a:t>Be</a:t>
            </a:r>
            <a:r>
              <a:rPr lang="ja-JP" altLang="en-US" sz="2600" b="1" dirty="0">
                <a:solidFill>
                  <a:srgbClr val="002060"/>
                </a:solidFill>
                <a:latin typeface="ＭＳ Ｐゴシック" panose="020B0600070205080204" pitchFamily="50" charset="-128"/>
                <a:ea typeface="ＭＳ Ｐゴシック" panose="020B0600070205080204" pitchFamily="50" charset="-128"/>
              </a:rPr>
              <a:t>　</a:t>
            </a:r>
            <a:r>
              <a:rPr lang="ja-JP" altLang="en-US" sz="2600" dirty="0">
                <a:solidFill>
                  <a:srgbClr val="002060"/>
                </a:solidFill>
                <a:latin typeface="ＭＳ Ｐゴシック" panose="020B0600070205080204" pitchFamily="50" charset="-128"/>
                <a:ea typeface="ＭＳ Ｐゴシック" panose="020B0600070205080204" pitchFamily="50" charset="-128"/>
              </a:rPr>
              <a:t>が大切。　</a:t>
            </a:r>
            <a:r>
              <a:rPr lang="ja-JP" altLang="en-US" sz="2600" b="1" dirty="0">
                <a:solidFill>
                  <a:srgbClr val="002060"/>
                </a:solidFill>
                <a:latin typeface="ＭＳ Ｐゴシック" panose="020B0600070205080204" pitchFamily="50" charset="-128"/>
                <a:ea typeface="ＭＳ Ｐゴシック" panose="020B0600070205080204" pitchFamily="50" charset="-128"/>
              </a:rPr>
              <a:t>働く</a:t>
            </a:r>
            <a:r>
              <a:rPr lang="ja-JP" altLang="en-US" sz="2600" dirty="0">
                <a:solidFill>
                  <a:srgbClr val="002060"/>
                </a:solidFill>
                <a:latin typeface="ＭＳ Ｐゴシック" panose="020B0600070205080204" pitchFamily="50" charset="-128"/>
                <a:ea typeface="ＭＳ Ｐゴシック" panose="020B0600070205080204" pitchFamily="50" charset="-128"/>
              </a:rPr>
              <a:t>ことは、</a:t>
            </a:r>
            <a:r>
              <a:rPr lang="ja-JP" altLang="en-US" sz="2600" b="1" dirty="0">
                <a:solidFill>
                  <a:srgbClr val="002060"/>
                </a:solidFill>
                <a:latin typeface="ＭＳ Ｐゴシック" panose="020B0600070205080204" pitchFamily="50" charset="-128"/>
                <a:ea typeface="ＭＳ Ｐゴシック" panose="020B0600070205080204" pitchFamily="50" charset="-128"/>
              </a:rPr>
              <a:t>生きる</a:t>
            </a:r>
            <a:r>
              <a:rPr lang="ja-JP" altLang="en-US" sz="2600" dirty="0">
                <a:solidFill>
                  <a:srgbClr val="002060"/>
                </a:solidFill>
                <a:latin typeface="ＭＳ Ｐゴシック" panose="020B0600070205080204" pitchFamily="50" charset="-128"/>
                <a:ea typeface="ＭＳ Ｐゴシック" panose="020B0600070205080204" pitchFamily="50" charset="-128"/>
              </a:rPr>
              <a:t>こと。</a:t>
            </a:r>
            <a:endParaRPr lang="en-US" altLang="ja-JP" sz="2600" dirty="0">
              <a:solidFill>
                <a:srgbClr val="002060"/>
              </a:solidFill>
              <a:latin typeface="ＭＳ Ｐゴシック" panose="020B0600070205080204" pitchFamily="50" charset="-128"/>
              <a:ea typeface="ＭＳ Ｐゴシック" panose="020B0600070205080204" pitchFamily="50" charset="-128"/>
            </a:endParaRPr>
          </a:p>
          <a:p>
            <a:pPr marL="0" indent="0">
              <a:lnSpc>
                <a:spcPct val="150000"/>
              </a:lnSpc>
              <a:buNone/>
              <a:defRPr/>
            </a:pPr>
            <a:r>
              <a:rPr lang="ja-JP" altLang="en-US" sz="2600" dirty="0">
                <a:solidFill>
                  <a:srgbClr val="002060"/>
                </a:solidFill>
                <a:latin typeface="ＭＳ Ｐゴシック" panose="020B0600070205080204" pitchFamily="50" charset="-128"/>
                <a:ea typeface="ＭＳ Ｐゴシック" panose="020B0600070205080204" pitchFamily="50" charset="-128"/>
              </a:rPr>
              <a:t>　お互いが持つ</a:t>
            </a:r>
            <a:r>
              <a:rPr lang="ja-JP" altLang="en-US" sz="2600" b="1" dirty="0">
                <a:solidFill>
                  <a:srgbClr val="7030A0"/>
                </a:solidFill>
                <a:latin typeface="ＭＳ Ｐゴシック" panose="020B0600070205080204" pitchFamily="50" charset="-128"/>
                <a:ea typeface="ＭＳ Ｐゴシック" panose="020B0600070205080204" pitchFamily="50" charset="-128"/>
              </a:rPr>
              <a:t>弱み</a:t>
            </a:r>
            <a:r>
              <a:rPr lang="ja-JP" altLang="en-US" sz="2600" dirty="0">
                <a:solidFill>
                  <a:srgbClr val="002060"/>
                </a:solidFill>
                <a:latin typeface="ＭＳ Ｐゴシック" panose="020B0600070205080204" pitchFamily="50" charset="-128"/>
                <a:ea typeface="ＭＳ Ｐゴシック" panose="020B0600070205080204" pitchFamily="50" charset="-128"/>
              </a:rPr>
              <a:t>を許容し、そこから社会づくりを考える・・・</a:t>
            </a:r>
            <a:endParaRPr lang="en-US" altLang="ja-JP" sz="2600" dirty="0">
              <a:solidFill>
                <a:srgbClr val="002060"/>
              </a:solidFill>
              <a:latin typeface="ＭＳ Ｐゴシック" panose="020B0600070205080204" pitchFamily="50" charset="-128"/>
              <a:ea typeface="ＭＳ Ｐゴシック" panose="020B0600070205080204" pitchFamily="50" charset="-128"/>
            </a:endParaRPr>
          </a:p>
          <a:p>
            <a:pPr marL="0" indent="0">
              <a:lnSpc>
                <a:spcPct val="150000"/>
              </a:lnSpc>
              <a:buNone/>
              <a:defRPr/>
            </a:pPr>
            <a:r>
              <a:rPr lang="en-US" altLang="ja-JP" sz="2600" dirty="0">
                <a:solidFill>
                  <a:srgbClr val="002060"/>
                </a:solidFill>
                <a:latin typeface="ＭＳ Ｐゴシック" panose="020B0600070205080204" pitchFamily="50" charset="-128"/>
                <a:ea typeface="ＭＳ Ｐゴシック" panose="020B0600070205080204" pitchFamily="50" charset="-128"/>
              </a:rPr>
              <a:t>  </a:t>
            </a:r>
            <a:r>
              <a:rPr lang="ja-JP" altLang="en-US" sz="2600" dirty="0">
                <a:solidFill>
                  <a:srgbClr val="002060"/>
                </a:solidFill>
                <a:latin typeface="ＭＳ Ｐゴシック" panose="020B0600070205080204" pitchFamily="50" charset="-128"/>
                <a:ea typeface="ＭＳ Ｐゴシック" panose="020B0600070205080204" pitchFamily="50" charset="-128"/>
              </a:rPr>
              <a:t>人生は、「</a:t>
            </a:r>
            <a:r>
              <a:rPr lang="ja-JP" altLang="en-US" sz="2600" b="1" dirty="0">
                <a:solidFill>
                  <a:srgbClr val="FF0000"/>
                </a:solidFill>
                <a:latin typeface="ＭＳ Ｐゴシック" panose="020B0600070205080204" pitchFamily="50" charset="-128"/>
                <a:ea typeface="ＭＳ Ｐゴシック" panose="020B0600070205080204" pitchFamily="50" charset="-128"/>
              </a:rPr>
              <a:t>職業選択</a:t>
            </a:r>
            <a:r>
              <a:rPr lang="ja-JP" altLang="en-US" sz="2600" dirty="0">
                <a:solidFill>
                  <a:srgbClr val="002060"/>
                </a:solidFill>
                <a:latin typeface="ＭＳ Ｐゴシック" panose="020B0600070205080204" pitchFamily="50" charset="-128"/>
                <a:ea typeface="ＭＳ Ｐゴシック" panose="020B0600070205080204" pitchFamily="50" charset="-128"/>
              </a:rPr>
              <a:t>」ではなく「</a:t>
            </a:r>
            <a:r>
              <a:rPr lang="ja-JP" altLang="en-US" sz="2600" b="1" dirty="0">
                <a:solidFill>
                  <a:srgbClr val="F51FD6"/>
                </a:solidFill>
                <a:latin typeface="ＭＳ Ｐゴシック" panose="020B0600070205080204" pitchFamily="50" charset="-128"/>
                <a:ea typeface="ＭＳ Ｐゴシック" panose="020B0600070205080204" pitchFamily="50" charset="-128"/>
              </a:rPr>
              <a:t>生き方づくり</a:t>
            </a:r>
            <a:r>
              <a:rPr lang="ja-JP" altLang="en-US" sz="2600" dirty="0">
                <a:solidFill>
                  <a:srgbClr val="002060"/>
                </a:solidFill>
                <a:latin typeface="ＭＳ Ｐゴシック" panose="020B0600070205080204" pitchFamily="50" charset="-128"/>
                <a:ea typeface="ＭＳ Ｐゴシック" panose="020B0600070205080204" pitchFamily="50" charset="-128"/>
              </a:rPr>
              <a:t>」</a:t>
            </a:r>
            <a:endParaRPr lang="en-US" altLang="ja-JP" sz="2600" dirty="0">
              <a:solidFill>
                <a:srgbClr val="002060"/>
              </a:solidFill>
              <a:latin typeface="ＭＳ Ｐゴシック" panose="020B0600070205080204" pitchFamily="50" charset="-128"/>
              <a:ea typeface="ＭＳ Ｐゴシック" panose="020B0600070205080204" pitchFamily="50"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7346" name="Picture 2">
            <a:extLst>
              <a:ext uri="{FF2B5EF4-FFF2-40B4-BE49-F238E27FC236}">
                <a16:creationId xmlns:a16="http://schemas.microsoft.com/office/drawing/2014/main" id="{A7B1301A-D264-4348-A3C2-03065D778F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672638" cy="760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85872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E7586-E1AA-E58C-F977-6EED006C7058}"/>
            </a:ext>
          </a:extLst>
        </p:cNvPr>
        <p:cNvGrpSpPr/>
        <p:nvPr/>
      </p:nvGrpSpPr>
      <p:grpSpPr>
        <a:xfrm>
          <a:off x="0" y="0"/>
          <a:ext cx="0" cy="0"/>
          <a:chOff x="0" y="0"/>
          <a:chExt cx="0" cy="0"/>
        </a:xfrm>
      </p:grpSpPr>
      <p:sp>
        <p:nvSpPr>
          <p:cNvPr id="4098" name="Rectangle 2">
            <a:extLst>
              <a:ext uri="{FF2B5EF4-FFF2-40B4-BE49-F238E27FC236}">
                <a16:creationId xmlns:a16="http://schemas.microsoft.com/office/drawing/2014/main" id="{CDBE385C-1226-033D-DE4E-18DF2FDFDFF6}"/>
              </a:ext>
            </a:extLst>
          </p:cNvPr>
          <p:cNvSpPr>
            <a:spLocks noGrp="1" noChangeArrowheads="1"/>
          </p:cNvSpPr>
          <p:nvPr>
            <p:ph type="ctrTitle"/>
          </p:nvPr>
        </p:nvSpPr>
        <p:spPr>
          <a:xfrm>
            <a:off x="100694" y="364066"/>
            <a:ext cx="11699420" cy="6206067"/>
          </a:xfrm>
        </p:spPr>
        <p:txBody>
          <a:bodyPr>
            <a:noAutofit/>
          </a:bodyPr>
          <a:lstStyle/>
          <a:p>
            <a:pPr algn="l" eaLnBrk="1" hangingPunct="1">
              <a:lnSpc>
                <a:spcPct val="200000"/>
              </a:lnSpc>
            </a:pPr>
            <a:r>
              <a:rPr lang="ja-JP" altLang="en-US" sz="3600" b="1" dirty="0">
                <a:solidFill>
                  <a:srgbClr val="002060"/>
                </a:solidFill>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t>　　　　　人生には２つの選択肢がある</a:t>
            </a:r>
            <a:r>
              <a:rPr lang="ja-JP" altLang="en-US" sz="2400" b="1" dirty="0">
                <a:solidFill>
                  <a:srgbClr val="002060"/>
                </a:solidFill>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t>（ホセ・ムヒカ）</a:t>
            </a:r>
            <a:br>
              <a:rPr lang="en-US" altLang="ja-JP" sz="3600" b="1" dirty="0">
                <a:solidFill>
                  <a:srgbClr val="002060"/>
                </a:solidFill>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br>
            <a:r>
              <a:rPr lang="ja-JP" altLang="en-US" sz="3600" b="1" dirty="0">
                <a:solidFill>
                  <a:srgbClr val="002060"/>
                </a:solidFill>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t>　　　　　</a:t>
            </a:r>
            <a:r>
              <a:rPr lang="ja-JP" altLang="en-US" sz="3200" b="1" dirty="0">
                <a:solidFill>
                  <a:srgbClr val="002060"/>
                </a:solidFill>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t>・ただ生まれたから、うまく生きる</a:t>
            </a:r>
            <a:br>
              <a:rPr lang="en-US" altLang="ja-JP" sz="3200" b="1" dirty="0">
                <a:solidFill>
                  <a:srgbClr val="002060"/>
                </a:solidFill>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br>
            <a:r>
              <a:rPr lang="ja-JP" altLang="en-US" sz="3200" b="1" dirty="0">
                <a:solidFill>
                  <a:srgbClr val="002060"/>
                </a:solidFill>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t>　　　　　  </a:t>
            </a:r>
            <a:r>
              <a:rPr lang="ja-JP" altLang="en-US" sz="3200" b="1" dirty="0">
                <a:effectLst/>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t>・</a:t>
            </a:r>
            <a:r>
              <a:rPr lang="ja-JP" altLang="en-US" sz="3200" b="1" dirty="0">
                <a:solidFill>
                  <a:srgbClr val="FF0066"/>
                </a:solidFill>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t>自分の人生を操縦する</a:t>
            </a:r>
            <a:br>
              <a:rPr lang="en-US" altLang="ja-JP" sz="3600" b="1" dirty="0">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br>
            <a:r>
              <a:rPr lang="en-US" altLang="ja-JP" sz="3600" b="1" dirty="0">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t>   </a:t>
            </a:r>
            <a:r>
              <a:rPr lang="ja-JP" altLang="en-US" sz="2800" b="1" dirty="0">
                <a:solidFill>
                  <a:srgbClr val="002060"/>
                </a:solidFill>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t>前者は、生きるための職業選択、そのために競争社会を受け入れる</a:t>
            </a:r>
            <a:br>
              <a:rPr lang="en-US" altLang="ja-JP" sz="2800" b="1" dirty="0">
                <a:solidFill>
                  <a:srgbClr val="002060"/>
                </a:solidFill>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br>
            <a:r>
              <a:rPr lang="ja-JP" altLang="en-US" sz="2800" b="1" dirty="0">
                <a:solidFill>
                  <a:srgbClr val="002060"/>
                </a:solidFill>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t>　後者は、</a:t>
            </a:r>
            <a:r>
              <a:rPr lang="ja-JP" altLang="en-US" sz="2800" b="1" dirty="0">
                <a:solidFill>
                  <a:srgbClr val="7030A0"/>
                </a:solidFill>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t>頭脳で考え、行動し、責任を自覚する　</a:t>
            </a:r>
            <a:r>
              <a:rPr lang="ja-JP" altLang="en-US" sz="2800" b="1" dirty="0">
                <a:solidFill>
                  <a:srgbClr val="002060"/>
                </a:solidFill>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t>それが</a:t>
            </a:r>
            <a:r>
              <a:rPr lang="ja-JP" altLang="en-US" sz="2800" b="1" dirty="0">
                <a:solidFill>
                  <a:srgbClr val="FF0066"/>
                </a:solidFill>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t>自由</a:t>
            </a:r>
            <a:r>
              <a:rPr lang="ja-JP" altLang="en-US" sz="2800" b="1" dirty="0">
                <a:solidFill>
                  <a:srgbClr val="002060"/>
                </a:solidFill>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t>の意味　　　</a:t>
            </a:r>
            <a:br>
              <a:rPr lang="en-US" altLang="ja-JP" sz="2800" b="1" dirty="0">
                <a:solidFill>
                  <a:schemeClr val="accent4">
                    <a:lumMod val="50000"/>
                  </a:schemeClr>
                </a:solidFill>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br>
            <a:r>
              <a:rPr lang="ja-JP" altLang="en-US" sz="2800" b="1" dirty="0">
                <a:solidFill>
                  <a:schemeClr val="accent4">
                    <a:lumMod val="50000"/>
                  </a:schemeClr>
                </a:solidFill>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t>　　</a:t>
            </a:r>
            <a:r>
              <a:rPr lang="ja-JP" altLang="en-US" sz="2800" b="1" dirty="0">
                <a:solidFill>
                  <a:srgbClr val="002060"/>
                </a:solidFill>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t>自己実現や、やりたい事のために、</a:t>
            </a:r>
            <a:r>
              <a:rPr lang="ja-JP" altLang="en-US" sz="2800" b="1" dirty="0">
                <a:solidFill>
                  <a:srgbClr val="7030A0"/>
                </a:solidFill>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t>時間と場をつくる努力</a:t>
            </a:r>
            <a:br>
              <a:rPr lang="en-US" altLang="ja-JP" sz="2800" b="1" dirty="0">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br>
            <a:r>
              <a:rPr lang="ja-JP" altLang="en-US" sz="2800" b="1" dirty="0">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t>　　　</a:t>
            </a:r>
            <a:r>
              <a:rPr lang="ja-JP" altLang="en-US" sz="2800" b="1" dirty="0">
                <a:solidFill>
                  <a:srgbClr val="002060"/>
                </a:solidFill>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t>人生で重要なことは「勝つこと」ではなく「</a:t>
            </a:r>
            <a:r>
              <a:rPr lang="ja-JP" altLang="en-US" sz="2800" b="1" dirty="0">
                <a:solidFill>
                  <a:srgbClr val="FF0066"/>
                </a:solidFill>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t>歩み続けること</a:t>
            </a:r>
            <a:r>
              <a:rPr lang="ja-JP" altLang="en-US" sz="2800" b="1" dirty="0">
                <a:solidFill>
                  <a:srgbClr val="002060"/>
                </a:solidFill>
                <a:latin typeface="UD デジタル 教科書体 NP-B" panose="02020700000000000000" pitchFamily="18" charset="-128"/>
                <a:ea typeface="UD デジタル 教科書体 NP-B" panose="02020700000000000000" pitchFamily="18" charset="-128"/>
                <a:cs typeface="ＭＳ Ｐゴシック" panose="020B0600070205080204" pitchFamily="50" charset="-128"/>
              </a:rPr>
              <a:t>」　　</a:t>
            </a:r>
            <a:endParaRPr lang="ja-JP" altLang="en-US" sz="2800" b="1" dirty="0">
              <a:solidFill>
                <a:srgbClr val="002060"/>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4962895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コンテンツ プレースホルダー 2"/>
          <p:cNvSpPr>
            <a:spLocks noGrp="1"/>
          </p:cNvSpPr>
          <p:nvPr>
            <p:ph idx="1"/>
          </p:nvPr>
        </p:nvSpPr>
        <p:spPr>
          <a:xfrm>
            <a:off x="0" y="643467"/>
            <a:ext cx="12191999" cy="6214533"/>
          </a:xfrm>
        </p:spPr>
        <p:txBody>
          <a:bodyPr>
            <a:normAutofit/>
          </a:bodyPr>
          <a:lstStyle/>
          <a:p>
            <a:pPr marL="400050" lvl="1" indent="0">
              <a:buNone/>
              <a:defRPr/>
            </a:pPr>
            <a:r>
              <a:rPr lang="ja-JP" altLang="en-US" dirty="0"/>
              <a:t>　　　</a:t>
            </a:r>
            <a:endParaRPr lang="en-US" altLang="ja-JP" dirty="0"/>
          </a:p>
          <a:p>
            <a:pPr marL="0" indent="0">
              <a:lnSpc>
                <a:spcPct val="150000"/>
              </a:lnSpc>
              <a:buNone/>
              <a:defRPr/>
            </a:pPr>
            <a:r>
              <a:rPr lang="ja-JP" altLang="en-US" dirty="0"/>
              <a:t>　　 　　　　　　</a:t>
            </a:r>
            <a:r>
              <a:rPr lang="ja-JP" altLang="en-US" dirty="0">
                <a:latin typeface="UD デジタル 教科書体 NP-B" panose="02020700000000000000" pitchFamily="18" charset="-128"/>
                <a:ea typeface="UD デジタル 教科書体 NP-B" panose="02020700000000000000" pitchFamily="18" charset="-128"/>
              </a:rPr>
              <a:t>地球上で、人間も、他の生き物も、生き続けるには</a:t>
            </a:r>
            <a:endParaRPr lang="en-US" altLang="ja-JP" sz="1100" dirty="0">
              <a:latin typeface="UD デジタル 教科書体 NP-B" panose="02020700000000000000" pitchFamily="18" charset="-128"/>
              <a:ea typeface="UD デジタル 教科書体 NP-B" panose="02020700000000000000" pitchFamily="18" charset="-128"/>
            </a:endParaRPr>
          </a:p>
          <a:p>
            <a:pPr marL="0" indent="0">
              <a:lnSpc>
                <a:spcPct val="200000"/>
              </a:lnSpc>
              <a:buNone/>
              <a:defRPr/>
            </a:pPr>
            <a:r>
              <a:rPr lang="ja-JP" altLang="en-US" sz="1800" dirty="0">
                <a:latin typeface="ＭＳ Ｐゴシック" panose="020B0600070205080204" pitchFamily="50" charset="-128"/>
                <a:ea typeface="ＭＳ Ｐゴシック" panose="020B0600070205080204" pitchFamily="50" charset="-128"/>
              </a:rPr>
              <a:t>　　</a:t>
            </a:r>
            <a:r>
              <a:rPr lang="ja-JP" altLang="en-US" sz="3600"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 　</a:t>
            </a:r>
            <a:r>
              <a:rPr lang="ja-JP" altLang="en-US" sz="3500" b="1" dirty="0">
                <a:solidFill>
                  <a:srgbClr val="2FC52F"/>
                </a:solidFill>
                <a:latin typeface="UD デジタル 教科書体 NP-B" panose="02020700000000000000" pitchFamily="18" charset="-128"/>
                <a:ea typeface="UD デジタル 教科書体 NP-B" panose="02020700000000000000" pitchFamily="18" charset="-128"/>
              </a:rPr>
              <a:t>環境</a:t>
            </a:r>
            <a:r>
              <a:rPr lang="ja-JP" altLang="en-US" sz="3500" dirty="0">
                <a:latin typeface="UD デジタル 教科書体 NP-B" panose="02020700000000000000" pitchFamily="18" charset="-128"/>
                <a:ea typeface="UD デジタル 教科書体 NP-B" panose="02020700000000000000" pitchFamily="18" charset="-128"/>
              </a:rPr>
              <a:t>・</a:t>
            </a:r>
            <a:r>
              <a:rPr lang="ja-JP" altLang="en-US" sz="3500" b="1" dirty="0">
                <a:solidFill>
                  <a:srgbClr val="FF3300"/>
                </a:solidFill>
                <a:latin typeface="UD デジタル 教科書体 NP-B" panose="02020700000000000000" pitchFamily="18" charset="-128"/>
                <a:ea typeface="UD デジタル 教科書体 NP-B" panose="02020700000000000000" pitchFamily="18" charset="-128"/>
              </a:rPr>
              <a:t>経済</a:t>
            </a:r>
            <a:r>
              <a:rPr lang="ja-JP" altLang="en-US" sz="3500" b="1" dirty="0">
                <a:latin typeface="UD デジタル 教科書体 NP-B" panose="02020700000000000000" pitchFamily="18" charset="-128"/>
                <a:ea typeface="UD デジタル 教科書体 NP-B" panose="02020700000000000000" pitchFamily="18" charset="-128"/>
              </a:rPr>
              <a:t>・</a:t>
            </a:r>
            <a:r>
              <a:rPr lang="ja-JP" altLang="en-US" sz="3500" b="1" dirty="0">
                <a:solidFill>
                  <a:srgbClr val="FF3300"/>
                </a:solidFill>
                <a:latin typeface="UD デジタル 教科書体 NP-B" panose="02020700000000000000" pitchFamily="18" charset="-128"/>
                <a:ea typeface="UD デジタル 教科書体 NP-B" panose="02020700000000000000" pitchFamily="18" charset="-128"/>
              </a:rPr>
              <a:t>社会</a:t>
            </a:r>
            <a:r>
              <a:rPr lang="ja-JP" altLang="en-US" b="1" dirty="0">
                <a:solidFill>
                  <a:srgbClr val="0070C0"/>
                </a:solidFill>
                <a:latin typeface="UD デジタル 教科書体 NP-B" panose="02020700000000000000" pitchFamily="18" charset="-128"/>
                <a:ea typeface="UD デジタル 教科書体 NP-B" panose="02020700000000000000" pitchFamily="18" charset="-128"/>
              </a:rPr>
              <a:t>の</a:t>
            </a:r>
            <a:r>
              <a:rPr lang="ja-JP" altLang="en-US" dirty="0">
                <a:solidFill>
                  <a:srgbClr val="0000FF"/>
                </a:solidFill>
                <a:latin typeface="UD デジタル 教科書体 NP-B" panose="02020700000000000000" pitchFamily="18" charset="-128"/>
                <a:ea typeface="UD デジタル 教科書体 NP-B" panose="02020700000000000000" pitchFamily="18" charset="-128"/>
              </a:rPr>
              <a:t>モデル 　</a:t>
            </a:r>
            <a:r>
              <a:rPr lang="ja-JP" altLang="en-US" b="1"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 　　</a:t>
            </a:r>
            <a:r>
              <a:rPr lang="ja-JP" altLang="en-US" sz="3500" b="1" dirty="0">
                <a:solidFill>
                  <a:srgbClr val="7030A0"/>
                </a:solidFill>
                <a:latin typeface="UD デジタル 教科書体 NP-B" panose="02020700000000000000" pitchFamily="18" charset="-128"/>
                <a:ea typeface="UD デジタル 教科書体 NP-B" panose="02020700000000000000" pitchFamily="18" charset="-128"/>
              </a:rPr>
              <a:t>生き方</a:t>
            </a:r>
            <a:r>
              <a:rPr lang="ja-JP" altLang="en-US" sz="3500" b="1" dirty="0">
                <a:solidFill>
                  <a:srgbClr val="0000FF"/>
                </a:solidFill>
                <a:latin typeface="UD デジタル 教科書体 NP-B" panose="02020700000000000000" pitchFamily="18" charset="-128"/>
                <a:ea typeface="UD デジタル 教科書体 NP-B" panose="02020700000000000000" pitchFamily="18" charset="-128"/>
              </a:rPr>
              <a:t>・</a:t>
            </a:r>
            <a:r>
              <a:rPr lang="ja-JP" altLang="en-US" sz="3500" b="1" dirty="0">
                <a:solidFill>
                  <a:srgbClr val="FF0066"/>
                </a:solidFill>
                <a:latin typeface="UD デジタル 教科書体 NP-B" panose="02020700000000000000" pitchFamily="18" charset="-128"/>
                <a:ea typeface="UD デジタル 教科書体 NP-B" panose="02020700000000000000" pitchFamily="18" charset="-128"/>
              </a:rPr>
              <a:t>働き方</a:t>
            </a:r>
            <a:r>
              <a:rPr lang="ja-JP" altLang="en-US" dirty="0">
                <a:solidFill>
                  <a:srgbClr val="0000FF"/>
                </a:solidFill>
                <a:latin typeface="UD デジタル 教科書体 NP-B" panose="02020700000000000000" pitchFamily="18" charset="-128"/>
                <a:ea typeface="UD デジタル 教科書体 NP-B" panose="02020700000000000000" pitchFamily="18" charset="-128"/>
              </a:rPr>
              <a:t>モデル</a:t>
            </a:r>
            <a:endParaRPr lang="en-US" altLang="ja-JP" dirty="0">
              <a:solidFill>
                <a:srgbClr val="0000FF"/>
              </a:solidFill>
              <a:latin typeface="UD デジタル 教科書体 NP-B" panose="02020700000000000000" pitchFamily="18" charset="-128"/>
              <a:ea typeface="UD デジタル 教科書体 NP-B" panose="02020700000000000000" pitchFamily="18" charset="-128"/>
            </a:endParaRPr>
          </a:p>
          <a:p>
            <a:pPr marL="0" indent="0">
              <a:lnSpc>
                <a:spcPct val="150000"/>
              </a:lnSpc>
              <a:buNone/>
              <a:defRPr/>
            </a:pPr>
            <a:r>
              <a:rPr lang="ja-JP" altLang="en-US" sz="2400" b="1" dirty="0">
                <a:solidFill>
                  <a:srgbClr val="0000FF"/>
                </a:solidFill>
                <a:latin typeface="ＭＳ Ｐゴシック" panose="020B0600070205080204" pitchFamily="50" charset="-128"/>
                <a:ea typeface="ＭＳ Ｐゴシック" panose="020B0600070205080204" pitchFamily="50" charset="-128"/>
              </a:rPr>
              <a:t>　（</a:t>
            </a:r>
            <a:r>
              <a:rPr lang="en-US" altLang="ja-JP" sz="2400" b="1" dirty="0">
                <a:solidFill>
                  <a:srgbClr val="0000FF"/>
                </a:solidFill>
                <a:latin typeface="ＭＳ Ｐゴシック" panose="020B0600070205080204" pitchFamily="50" charset="-128"/>
                <a:ea typeface="ＭＳ Ｐゴシック" panose="020B0600070205080204" pitchFamily="50" charset="-128"/>
              </a:rPr>
              <a:t>SDG</a:t>
            </a:r>
            <a:r>
              <a:rPr lang="ja-JP" altLang="en-US" sz="2400" b="1" dirty="0">
                <a:solidFill>
                  <a:srgbClr val="0000FF"/>
                </a:solidFill>
                <a:latin typeface="ＭＳ Ｐゴシック" panose="020B0600070205080204" pitchFamily="50" charset="-128"/>
                <a:ea typeface="ＭＳ Ｐゴシック" panose="020B0600070205080204" pitchFamily="50" charset="-128"/>
              </a:rPr>
              <a:t>ｓ、</a:t>
            </a:r>
            <a:r>
              <a:rPr lang="ja-JP" altLang="en-US" sz="2400" b="1" dirty="0">
                <a:solidFill>
                  <a:srgbClr val="C00000"/>
                </a:solidFill>
                <a:latin typeface="ＭＳ Ｐゴシック" panose="020B0600070205080204" pitchFamily="50" charset="-128"/>
                <a:ea typeface="ＭＳ Ｐゴシック" panose="020B0600070205080204" pitchFamily="50" charset="-128"/>
              </a:rPr>
              <a:t>起業</a:t>
            </a:r>
            <a:r>
              <a:rPr lang="ja-JP" altLang="en-US" sz="2400" b="1" dirty="0">
                <a:solidFill>
                  <a:srgbClr val="0000FF"/>
                </a:solidFill>
                <a:latin typeface="ＭＳ Ｐゴシック" panose="020B0600070205080204" pitchFamily="50" charset="-128"/>
                <a:ea typeface="ＭＳ Ｐゴシック" panose="020B0600070205080204" pitchFamily="50" charset="-128"/>
              </a:rPr>
              <a:t>、ゼロ</a:t>
            </a:r>
            <a:r>
              <a:rPr lang="ja-JP" altLang="en-US" sz="2400" b="1">
                <a:solidFill>
                  <a:srgbClr val="0000FF"/>
                </a:solidFill>
                <a:latin typeface="ＭＳ Ｐゴシック" panose="020B0600070205080204" pitchFamily="50" charset="-128"/>
                <a:ea typeface="ＭＳ Ｐゴシック" panose="020B0600070205080204" pitchFamily="50" charset="-128"/>
              </a:rPr>
              <a:t>・カーボン、</a:t>
            </a:r>
            <a:r>
              <a:rPr lang="ja-JP" altLang="en-US" sz="2400" b="1">
                <a:solidFill>
                  <a:srgbClr val="2B9226"/>
                </a:solidFill>
                <a:latin typeface="ＭＳ Ｐゴシック" panose="020B0600070205080204" pitchFamily="50" charset="-128"/>
                <a:ea typeface="ＭＳ Ｐゴシック" panose="020B0600070205080204" pitchFamily="50" charset="-128"/>
              </a:rPr>
              <a:t>環境</a:t>
            </a:r>
            <a:r>
              <a:rPr lang="ja-JP" altLang="en-US" sz="2400" b="1" dirty="0">
                <a:solidFill>
                  <a:srgbClr val="2B9226"/>
                </a:solidFill>
                <a:latin typeface="ＭＳ Ｐゴシック" panose="020B0600070205080204" pitchFamily="50" charset="-128"/>
                <a:ea typeface="ＭＳ Ｐゴシック" panose="020B0600070205080204" pitchFamily="50" charset="-128"/>
              </a:rPr>
              <a:t>保全、生物多様性</a:t>
            </a:r>
            <a:r>
              <a:rPr lang="ja-JP" altLang="en-US" sz="2400" b="1">
                <a:solidFill>
                  <a:srgbClr val="0000FF"/>
                </a:solidFill>
                <a:latin typeface="ＭＳ Ｐゴシック" panose="020B0600070205080204" pitchFamily="50" charset="-128"/>
                <a:ea typeface="ＭＳ Ｐゴシック" panose="020B0600070205080204" pitchFamily="50" charset="-128"/>
              </a:rPr>
              <a:t>） 　　　 </a:t>
            </a:r>
            <a:r>
              <a:rPr lang="ja-JP" altLang="en-US" sz="2400" b="1" dirty="0">
                <a:solidFill>
                  <a:srgbClr val="0000FF"/>
                </a:solidFill>
                <a:latin typeface="ＭＳ Ｐゴシック" panose="020B0600070205080204" pitchFamily="50" charset="-128"/>
                <a:ea typeface="ＭＳ Ｐゴシック" panose="020B0600070205080204" pitchFamily="50" charset="-128"/>
              </a:rPr>
              <a:t>（価値観づくり・人づくり）</a:t>
            </a:r>
            <a:endParaRPr lang="en-US" altLang="ja-JP" sz="2400" b="1" dirty="0">
              <a:solidFill>
                <a:srgbClr val="0000FF"/>
              </a:solidFill>
              <a:latin typeface="ＭＳ Ｐゴシック" panose="020B0600070205080204" pitchFamily="50" charset="-128"/>
              <a:ea typeface="ＭＳ Ｐゴシック" panose="020B0600070205080204" pitchFamily="50" charset="-128"/>
            </a:endParaRPr>
          </a:p>
          <a:p>
            <a:pPr marL="0" indent="0">
              <a:lnSpc>
                <a:spcPct val="100000"/>
              </a:lnSpc>
              <a:buNone/>
              <a:defRPr/>
            </a:pPr>
            <a:r>
              <a:rPr lang="ja-JP" altLang="en-US" sz="2400" b="1" dirty="0">
                <a:solidFill>
                  <a:srgbClr val="0000FF"/>
                </a:solidFill>
                <a:latin typeface="ＭＳ Ｐゴシック" panose="020B0600070205080204" pitchFamily="50" charset="-128"/>
                <a:ea typeface="ＭＳ Ｐゴシック" panose="020B0600070205080204" pitchFamily="50" charset="-128"/>
              </a:rPr>
              <a:t>　　　　　　　　　　　　</a:t>
            </a:r>
            <a:r>
              <a:rPr lang="ja-JP" altLang="en-US" sz="2400" b="1" dirty="0">
                <a:solidFill>
                  <a:srgbClr val="FF0000"/>
                </a:solidFill>
                <a:latin typeface="ＭＳ Ｐゴシック" panose="020B0600070205080204" pitchFamily="50" charset="-128"/>
                <a:ea typeface="ＭＳ Ｐゴシック" panose="020B0600070205080204" pitchFamily="50" charset="-128"/>
              </a:rPr>
              <a:t>社会</a:t>
            </a:r>
            <a:r>
              <a:rPr lang="ja-JP" altLang="en-US" sz="2400" b="1" dirty="0">
                <a:solidFill>
                  <a:srgbClr val="0000FF"/>
                </a:solidFill>
                <a:latin typeface="ＭＳ Ｐゴシック" panose="020B0600070205080204" pitchFamily="50" charset="-128"/>
                <a:ea typeface="ＭＳ Ｐゴシック" panose="020B0600070205080204" pitchFamily="50" charset="-128"/>
              </a:rPr>
              <a:t>課題　　　　　　　　　　　　　　　　　　　　　　　　　</a:t>
            </a:r>
            <a:r>
              <a:rPr lang="ja-JP" altLang="en-US" sz="2400" b="1" dirty="0">
                <a:solidFill>
                  <a:srgbClr val="FF0000"/>
                </a:solidFill>
                <a:latin typeface="ＭＳ Ｐゴシック" panose="020B0600070205080204" pitchFamily="50" charset="-128"/>
                <a:ea typeface="ＭＳ Ｐゴシック" panose="020B0600070205080204" pitchFamily="50" charset="-128"/>
              </a:rPr>
              <a:t>心の</a:t>
            </a:r>
            <a:r>
              <a:rPr lang="ja-JP" altLang="en-US" sz="2400" b="1" dirty="0">
                <a:solidFill>
                  <a:srgbClr val="0000FF"/>
                </a:solidFill>
                <a:latin typeface="ＭＳ Ｐゴシック" panose="020B0600070205080204" pitchFamily="50" charset="-128"/>
                <a:ea typeface="ＭＳ Ｐゴシック" panose="020B0600070205080204" pitchFamily="50" charset="-128"/>
              </a:rPr>
              <a:t>課題　　</a:t>
            </a:r>
            <a:endParaRPr lang="en-US" altLang="ja-JP" sz="2400" b="1" dirty="0">
              <a:solidFill>
                <a:srgbClr val="0000FF"/>
              </a:solidFill>
              <a:latin typeface="ＭＳ Ｐゴシック" panose="020B0600070205080204" pitchFamily="50" charset="-128"/>
              <a:ea typeface="ＭＳ Ｐゴシック" panose="020B0600070205080204" pitchFamily="50" charset="-128"/>
            </a:endParaRPr>
          </a:p>
          <a:p>
            <a:pPr marL="0" indent="0">
              <a:lnSpc>
                <a:spcPct val="200000"/>
              </a:lnSpc>
              <a:buNone/>
              <a:defRPr/>
            </a:pPr>
            <a:r>
              <a:rPr lang="ja-JP" altLang="en-US" sz="2400" b="1" dirty="0">
                <a:solidFill>
                  <a:srgbClr val="0000FF"/>
                </a:solidFill>
                <a:latin typeface="ＭＳ Ｐゴシック" panose="020B0600070205080204" pitchFamily="50" charset="-128"/>
                <a:ea typeface="ＭＳ Ｐゴシック" panose="020B0600070205080204" pitchFamily="50" charset="-128"/>
              </a:rPr>
              <a:t>　　　　　　　</a:t>
            </a:r>
            <a:r>
              <a:rPr lang="ja-JP" altLang="en-US" sz="3200" b="1" dirty="0">
                <a:latin typeface="UD デジタル 教科書体 NP-B" panose="02020700000000000000" pitchFamily="18" charset="-128"/>
                <a:ea typeface="UD デジタル 教科書体 NP-B" panose="02020700000000000000" pitchFamily="18" charset="-128"/>
              </a:rPr>
              <a:t>物質的、経済的豊かさ</a:t>
            </a:r>
            <a:r>
              <a:rPr lang="ja-JP" altLang="en-US" sz="3200" b="1" dirty="0">
                <a:solidFill>
                  <a:srgbClr val="FF0000"/>
                </a:solidFill>
                <a:latin typeface="UD デジタル 教科書体 NP-B" panose="02020700000000000000" pitchFamily="18" charset="-128"/>
                <a:ea typeface="UD デジタル 教科書体 NP-B" panose="02020700000000000000" pitchFamily="18" charset="-128"/>
              </a:rPr>
              <a:t>だけ</a:t>
            </a:r>
            <a:r>
              <a:rPr lang="ja-JP" altLang="en-US" sz="3200" b="1" dirty="0">
                <a:latin typeface="UD デジタル 教科書体 NP-B" panose="02020700000000000000" pitchFamily="18" charset="-128"/>
                <a:ea typeface="UD デジタル 教科書体 NP-B" panose="02020700000000000000" pitchFamily="18" charset="-128"/>
              </a:rPr>
              <a:t>でなく、</a:t>
            </a:r>
            <a:r>
              <a:rPr lang="ja-JP" altLang="en-US" sz="3200" b="1" dirty="0">
                <a:solidFill>
                  <a:srgbClr val="FF0000"/>
                </a:solidFill>
                <a:latin typeface="UD デジタル 教科書体 NP-B" panose="02020700000000000000" pitchFamily="18" charset="-128"/>
                <a:ea typeface="UD デジタル 教科書体 NP-B" panose="02020700000000000000" pitchFamily="18" charset="-128"/>
              </a:rPr>
              <a:t>生き方</a:t>
            </a:r>
            <a:r>
              <a:rPr lang="ja-JP" altLang="en-US" sz="3200" b="1" dirty="0">
                <a:latin typeface="UD デジタル 教科書体 NP-B" panose="02020700000000000000" pitchFamily="18" charset="-128"/>
                <a:ea typeface="UD デジタル 教科書体 NP-B" panose="02020700000000000000" pitchFamily="18" charset="-128"/>
              </a:rPr>
              <a:t>をつくる</a:t>
            </a:r>
            <a:endParaRPr lang="en-US" altLang="ja-JP" sz="3200" b="1" dirty="0">
              <a:latin typeface="UD デジタル 教科書体 NP-B" panose="02020700000000000000" pitchFamily="18" charset="-128"/>
              <a:ea typeface="UD デジタル 教科書体 NP-B" panose="02020700000000000000" pitchFamily="18" charset="-128"/>
            </a:endParaRPr>
          </a:p>
          <a:p>
            <a:pPr marL="0" indent="0" algn="ctr">
              <a:lnSpc>
                <a:spcPct val="100000"/>
              </a:lnSpc>
              <a:buNone/>
              <a:defRPr/>
            </a:pPr>
            <a:r>
              <a:rPr lang="ja-JP" altLang="en-US" b="1" dirty="0">
                <a:solidFill>
                  <a:srgbClr val="C00000"/>
                </a:solidFill>
                <a:latin typeface="UD デジタル 教科書体 NP-B" panose="02020700000000000000" pitchFamily="18" charset="-128"/>
                <a:ea typeface="UD デジタル 教科書体 NP-B" panose="02020700000000000000" pitchFamily="18" charset="-128"/>
              </a:rPr>
              <a:t>地方創生</a:t>
            </a:r>
            <a:r>
              <a:rPr lang="ja-JP" altLang="en-US" b="1" dirty="0">
                <a:latin typeface="UD デジタル 教科書体 NP-B" panose="02020700000000000000" pitchFamily="18" charset="-128"/>
                <a:ea typeface="UD デジタル 教科書体 NP-B" panose="02020700000000000000" pitchFamily="18" charset="-128"/>
              </a:rPr>
              <a:t>は、</a:t>
            </a:r>
            <a:r>
              <a:rPr lang="ja-JP" altLang="en-US" b="1" dirty="0">
                <a:solidFill>
                  <a:srgbClr val="FF0000"/>
                </a:solidFill>
                <a:latin typeface="UD デジタル 教科書体 NP-B" panose="02020700000000000000" pitchFamily="18" charset="-128"/>
                <a:ea typeface="UD デジタル 教科書体 NP-B" panose="02020700000000000000" pitchFamily="18" charset="-128"/>
              </a:rPr>
              <a:t>経済創生</a:t>
            </a:r>
            <a:r>
              <a:rPr lang="ja-JP" altLang="en-US" b="1" dirty="0">
                <a:latin typeface="UD デジタル 教科書体 NP-B" panose="02020700000000000000" pitchFamily="18" charset="-128"/>
                <a:ea typeface="UD デジタル 教科書体 NP-B" panose="02020700000000000000" pitchFamily="18" charset="-128"/>
              </a:rPr>
              <a:t>ではなく</a:t>
            </a:r>
            <a:r>
              <a:rPr lang="ja-JP" altLang="en-US" b="1" dirty="0">
                <a:solidFill>
                  <a:srgbClr val="FF0066"/>
                </a:solidFill>
                <a:latin typeface="UD デジタル 教科書体 NP-B" panose="02020700000000000000" pitchFamily="18" charset="-128"/>
                <a:ea typeface="UD デジタル 教科書体 NP-B" panose="02020700000000000000" pitchFamily="18" charset="-128"/>
              </a:rPr>
              <a:t>社会創生</a:t>
            </a:r>
            <a:endParaRPr lang="en-US" altLang="ja-JP" b="1" dirty="0">
              <a:solidFill>
                <a:srgbClr val="FF0066"/>
              </a:solidFill>
              <a:latin typeface="UD デジタル 教科書体 NP-B" panose="02020700000000000000" pitchFamily="18" charset="-128"/>
              <a:ea typeface="UD デジタル 教科書体 NP-B" panose="02020700000000000000" pitchFamily="18" charset="-128"/>
            </a:endParaRPr>
          </a:p>
          <a:p>
            <a:pPr marL="0" indent="0" algn="ctr">
              <a:lnSpc>
                <a:spcPct val="150000"/>
              </a:lnSpc>
              <a:buNone/>
              <a:defRPr/>
            </a:pPr>
            <a:r>
              <a:rPr lang="ja-JP" altLang="en-US" sz="3200" b="1" dirty="0">
                <a:solidFill>
                  <a:srgbClr val="009644"/>
                </a:solidFill>
                <a:latin typeface="UD デジタル 教科書体 NP-B" panose="02020700000000000000" pitchFamily="18" charset="-128"/>
                <a:ea typeface="UD デジタル 教科書体 NP-B" panose="02020700000000000000" pitchFamily="18" charset="-128"/>
              </a:rPr>
              <a:t>森</a:t>
            </a:r>
            <a:r>
              <a:rPr lang="ja-JP" altLang="en-US" sz="3200" b="1" dirty="0">
                <a:solidFill>
                  <a:srgbClr val="002060"/>
                </a:solidFill>
                <a:latin typeface="UD デジタル 教科書体 NP-B" panose="02020700000000000000" pitchFamily="18" charset="-128"/>
                <a:ea typeface="UD デジタル 教科書体 NP-B" panose="02020700000000000000" pitchFamily="18" charset="-128"/>
              </a:rPr>
              <a:t>は、そこに住む</a:t>
            </a:r>
            <a:r>
              <a:rPr lang="ja-JP" altLang="en-US" sz="3200" b="1" dirty="0">
                <a:solidFill>
                  <a:srgbClr val="FF0066"/>
                </a:solidFill>
                <a:latin typeface="UD デジタル 教科書体 NP-B" panose="02020700000000000000" pitchFamily="18" charset="-128"/>
                <a:ea typeface="UD デジタル 教科書体 NP-B" panose="02020700000000000000" pitchFamily="18" charset="-128"/>
              </a:rPr>
              <a:t>人の心</a:t>
            </a:r>
            <a:r>
              <a:rPr lang="ja-JP" altLang="en-US" sz="3200" b="1" dirty="0">
                <a:solidFill>
                  <a:srgbClr val="002060"/>
                </a:solidFill>
                <a:latin typeface="UD デジタル 教科書体 NP-B" panose="02020700000000000000" pitchFamily="18" charset="-128"/>
                <a:ea typeface="UD デジタル 教科書体 NP-B" panose="02020700000000000000" pitchFamily="18" charset="-128"/>
              </a:rPr>
              <a:t>を映す</a:t>
            </a:r>
            <a:r>
              <a:rPr lang="ja-JP" altLang="en-US" sz="3200" b="1" dirty="0">
                <a:solidFill>
                  <a:srgbClr val="002060"/>
                </a:solidFill>
                <a:latin typeface="ＭＳ Ｐゴシック" panose="020B0600070205080204" pitchFamily="50" charset="-128"/>
                <a:ea typeface="ＭＳ Ｐゴシック" panose="020B0600070205080204" pitchFamily="50" charset="-128"/>
              </a:rPr>
              <a:t>　</a:t>
            </a:r>
            <a:endParaRPr lang="ja-JP" altLang="en-US" sz="3200" b="1" dirty="0">
              <a:solidFill>
                <a:srgbClr val="002060"/>
              </a:solidFill>
              <a:latin typeface="UD デジタル 教科書体 NP-B" panose="02020700000000000000" pitchFamily="18" charset="-128"/>
              <a:ea typeface="UD デジタル 教科書体 NP-B" panose="02020700000000000000" pitchFamily="18" charset="-128"/>
            </a:endParaRPr>
          </a:p>
        </p:txBody>
      </p:sp>
      <p:sp>
        <p:nvSpPr>
          <p:cNvPr id="57347" name="タイトル 3"/>
          <p:cNvSpPr>
            <a:spLocks noGrp="1"/>
          </p:cNvSpPr>
          <p:nvPr>
            <p:ph type="title"/>
          </p:nvPr>
        </p:nvSpPr>
        <p:spPr>
          <a:xfrm>
            <a:off x="2027238" y="44451"/>
            <a:ext cx="8183562" cy="963082"/>
          </a:xfrm>
        </p:spPr>
        <p:txBody>
          <a:bodyPr/>
          <a:lstStyle/>
          <a:p>
            <a:pPr algn="ctr">
              <a:lnSpc>
                <a:spcPct val="200000"/>
              </a:lnSpc>
            </a:pPr>
            <a:r>
              <a:rPr lang="ja-JP" altLang="en-US" sz="3200" b="1">
                <a:solidFill>
                  <a:srgbClr val="002060"/>
                </a:solidFill>
                <a:latin typeface="ＭＳ Ｐゴシック" panose="020B0600070205080204" pitchFamily="50" charset="-128"/>
                <a:ea typeface="ＭＳ Ｐゴシック" panose="020B0600070205080204" pitchFamily="50" charset="-128"/>
              </a:rPr>
              <a:t>「未来」を見つけるキーワード</a:t>
            </a:r>
            <a:endParaRPr lang="ja-JP" altLang="en-US" sz="3200" b="1" dirty="0">
              <a:solidFill>
                <a:srgbClr val="3366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3525763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6ED9B892-4547-4121-AA7B-443CE7378EDD}"/>
              </a:ext>
            </a:extLst>
          </p:cNvPr>
          <p:cNvSpPr>
            <a:spLocks noGrp="1" noChangeArrowheads="1"/>
          </p:cNvSpPr>
          <p:nvPr>
            <p:ph type="body" idx="1"/>
          </p:nvPr>
        </p:nvSpPr>
        <p:spPr>
          <a:xfrm>
            <a:off x="838200" y="1825625"/>
            <a:ext cx="10534650" cy="4351338"/>
          </a:xfrm>
        </p:spPr>
        <p:txBody>
          <a:bodyPr>
            <a:normAutofit fontScale="55000" lnSpcReduction="20000"/>
          </a:bodyPr>
          <a:lstStyle/>
          <a:p>
            <a:pPr algn="r" eaLnBrk="1" hangingPunct="1">
              <a:buFontTx/>
              <a:buNone/>
              <a:defRPr/>
            </a:pPr>
            <a:endParaRPr lang="en-US" altLang="ja-JP" sz="1400" dirty="0"/>
          </a:p>
          <a:p>
            <a:pPr algn="r" eaLnBrk="1" hangingPunct="1">
              <a:buFontTx/>
              <a:buNone/>
              <a:defRPr/>
            </a:pPr>
            <a:endParaRPr lang="en-US" altLang="ja-JP" sz="1400" dirty="0"/>
          </a:p>
          <a:p>
            <a:pPr algn="r" eaLnBrk="1" hangingPunct="1">
              <a:buFontTx/>
              <a:buNone/>
              <a:defRPr/>
            </a:pPr>
            <a:endParaRPr lang="en-US" altLang="ja-JP" sz="1400" dirty="0"/>
          </a:p>
          <a:p>
            <a:pPr algn="r" eaLnBrk="1" hangingPunct="1">
              <a:buFontTx/>
              <a:buNone/>
              <a:defRPr/>
            </a:pPr>
            <a:endParaRPr lang="en-US" altLang="ja-JP" sz="1400" dirty="0"/>
          </a:p>
          <a:p>
            <a:pPr algn="r" eaLnBrk="1" hangingPunct="1">
              <a:buFontTx/>
              <a:buNone/>
              <a:defRPr/>
            </a:pPr>
            <a:endParaRPr lang="en-US" altLang="ja-JP" sz="1400" dirty="0"/>
          </a:p>
          <a:p>
            <a:pPr algn="r" eaLnBrk="1" hangingPunct="1">
              <a:buFontTx/>
              <a:buNone/>
              <a:defRPr/>
            </a:pPr>
            <a:endParaRPr lang="en-US" altLang="ja-JP" sz="1400" dirty="0"/>
          </a:p>
          <a:p>
            <a:pPr algn="r" eaLnBrk="1" hangingPunct="1">
              <a:buFontTx/>
              <a:buNone/>
              <a:defRPr/>
            </a:pPr>
            <a:endParaRPr lang="en-US" altLang="ja-JP" sz="1400" dirty="0"/>
          </a:p>
          <a:p>
            <a:pPr algn="r" eaLnBrk="1" hangingPunct="1">
              <a:buFontTx/>
              <a:buNone/>
              <a:defRPr/>
            </a:pPr>
            <a:endParaRPr lang="en-US" altLang="ja-JP" sz="1400" dirty="0"/>
          </a:p>
          <a:p>
            <a:pPr algn="r" eaLnBrk="1" hangingPunct="1">
              <a:buFontTx/>
              <a:buNone/>
              <a:defRPr/>
            </a:pPr>
            <a:endParaRPr lang="en-US" altLang="ja-JP" sz="1400" dirty="0"/>
          </a:p>
          <a:p>
            <a:pPr algn="r" eaLnBrk="1" hangingPunct="1">
              <a:buFontTx/>
              <a:buNone/>
              <a:defRPr/>
            </a:pPr>
            <a:endParaRPr lang="en-US" altLang="ja-JP" sz="1400" dirty="0"/>
          </a:p>
          <a:p>
            <a:pPr algn="r" eaLnBrk="1" hangingPunct="1">
              <a:buFontTx/>
              <a:buNone/>
              <a:defRPr/>
            </a:pPr>
            <a:endParaRPr lang="en-US" altLang="ja-JP" sz="1400" dirty="0"/>
          </a:p>
          <a:p>
            <a:pPr algn="r" eaLnBrk="1" hangingPunct="1">
              <a:buFontTx/>
              <a:buNone/>
              <a:defRPr/>
            </a:pPr>
            <a:endParaRPr lang="en-US" altLang="ja-JP" sz="1400" dirty="0"/>
          </a:p>
          <a:p>
            <a:pPr algn="r" eaLnBrk="1" hangingPunct="1">
              <a:buFontTx/>
              <a:buNone/>
              <a:defRPr/>
            </a:pPr>
            <a:endParaRPr lang="en-US" altLang="ja-JP" sz="1400" dirty="0"/>
          </a:p>
          <a:p>
            <a:pPr algn="r" eaLnBrk="1" hangingPunct="1">
              <a:buFontTx/>
              <a:buNone/>
              <a:defRPr/>
            </a:pPr>
            <a:endParaRPr lang="en-US" altLang="ja-JP" sz="1400" dirty="0"/>
          </a:p>
          <a:p>
            <a:pPr algn="r" eaLnBrk="1" hangingPunct="1">
              <a:buFontTx/>
              <a:buNone/>
              <a:defRPr/>
            </a:pPr>
            <a:endParaRPr lang="en-US" altLang="ja-JP" sz="1400" dirty="0"/>
          </a:p>
          <a:p>
            <a:pPr algn="r" eaLnBrk="1" hangingPunct="1">
              <a:buFontTx/>
              <a:buNone/>
              <a:defRPr/>
            </a:pPr>
            <a:endParaRPr lang="en-US" altLang="ja-JP" sz="1400" dirty="0"/>
          </a:p>
          <a:p>
            <a:pPr algn="r" eaLnBrk="1" hangingPunct="1">
              <a:buFontTx/>
              <a:buNone/>
              <a:defRPr/>
            </a:pPr>
            <a:endParaRPr lang="en-US" altLang="ja-JP" sz="1400" dirty="0"/>
          </a:p>
          <a:p>
            <a:pPr algn="r" eaLnBrk="1" hangingPunct="1">
              <a:buFontTx/>
              <a:buNone/>
              <a:defRPr/>
            </a:pPr>
            <a:r>
              <a:rPr lang="ja-JP" altLang="en-US" sz="3800" b="1" dirty="0"/>
              <a:t>撮影　武藤盈</a:t>
            </a:r>
            <a:endParaRPr lang="en-US" altLang="ja-JP" sz="3800" b="1" dirty="0"/>
          </a:p>
          <a:p>
            <a:pPr algn="r" eaLnBrk="1" hangingPunct="1">
              <a:buFontTx/>
              <a:buNone/>
              <a:defRPr/>
            </a:pPr>
            <a:r>
              <a:rPr lang="ja-JP" altLang="en-US" sz="3800" b="1" dirty="0"/>
              <a:t>昭和</a:t>
            </a:r>
            <a:r>
              <a:rPr lang="en-US" altLang="ja-JP" sz="3800" b="1" dirty="0"/>
              <a:t>35</a:t>
            </a:r>
            <a:r>
              <a:rPr lang="ja-JP" altLang="en-US" sz="3800" b="1" dirty="0"/>
              <a:t>年（１９６０）　　</a:t>
            </a:r>
            <a:r>
              <a:rPr lang="ja-JP" altLang="en-US" sz="3800" dirty="0"/>
              <a:t>　　</a:t>
            </a:r>
            <a:endParaRPr lang="ja-JP" altLang="ja-JP" sz="3800" dirty="0"/>
          </a:p>
        </p:txBody>
      </p:sp>
      <p:pic>
        <p:nvPicPr>
          <p:cNvPr id="31748" name="Picture 4" descr="写真">
            <a:extLst>
              <a:ext uri="{FF2B5EF4-FFF2-40B4-BE49-F238E27FC236}">
                <a16:creationId xmlns:a16="http://schemas.microsoft.com/office/drawing/2014/main" id="{47CFCFFB-4A00-4469-8024-2E5E62793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4" y="333376"/>
            <a:ext cx="5113337"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A45F65B-DD85-3014-571E-BE44C44E80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7463" y="3636875"/>
            <a:ext cx="4884537" cy="348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33" name="Rectangle 1"/>
          <p:cNvSpPr>
            <a:spLocks noChangeArrowheads="1"/>
          </p:cNvSpPr>
          <p:nvPr/>
        </p:nvSpPr>
        <p:spPr bwMode="auto">
          <a:xfrm>
            <a:off x="411060" y="43104"/>
            <a:ext cx="11459361" cy="6885539"/>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indent="66675" algn="ctr">
              <a:defRPr/>
            </a:pPr>
            <a:r>
              <a:rPr lang="ja-JP" altLang="en-US" sz="3200" b="1" dirty="0">
                <a:solidFill>
                  <a:srgbClr val="002060"/>
                </a:solidFill>
                <a:latin typeface="+mn-ea"/>
                <a:cs typeface="Times New Roman" pitchFamily="18" charset="0"/>
              </a:rPr>
              <a:t>江戸の職業</a:t>
            </a:r>
            <a:endParaRPr lang="en-US" altLang="ja-JP" sz="3200" b="1" dirty="0">
              <a:solidFill>
                <a:srgbClr val="002060"/>
              </a:solidFill>
              <a:latin typeface="+mn-ea"/>
              <a:cs typeface="Times New Roman" pitchFamily="18" charset="0"/>
            </a:endParaRPr>
          </a:p>
          <a:p>
            <a:pPr indent="66675" algn="ctr">
              <a:defRPr/>
            </a:pPr>
            <a:endParaRPr lang="en-US" altLang="ja-JP" sz="3200" b="1" dirty="0">
              <a:solidFill>
                <a:srgbClr val="002060"/>
              </a:solidFill>
              <a:latin typeface="+mn-ea"/>
              <a:cs typeface="Times New Roman" pitchFamily="18" charset="0"/>
            </a:endParaRPr>
          </a:p>
          <a:p>
            <a:pPr indent="66675">
              <a:lnSpc>
                <a:spcPct val="150000"/>
              </a:lnSpc>
              <a:defRPr/>
            </a:pPr>
            <a:r>
              <a:rPr lang="ja-JP" altLang="en-US" sz="3200" b="1" dirty="0">
                <a:solidFill>
                  <a:srgbClr val="000000"/>
                </a:solidFill>
                <a:latin typeface="+mn-ea"/>
                <a:cs typeface="Times New Roman" pitchFamily="18" charset="0"/>
              </a:rPr>
              <a:t>　</a:t>
            </a:r>
            <a:r>
              <a:rPr lang="ja-JP" altLang="en-US" sz="2800" dirty="0">
                <a:solidFill>
                  <a:srgbClr val="000000"/>
                </a:solidFill>
                <a:latin typeface="UD デジタル 教科書体 NP-B" panose="02020700000000000000" pitchFamily="18" charset="-128"/>
                <a:ea typeface="UD デジタル 教科書体 NP-B" panose="02020700000000000000" pitchFamily="18" charset="-128"/>
                <a:cs typeface="Times New Roman" pitchFamily="18" charset="0"/>
              </a:rPr>
              <a:t>研師</a:t>
            </a:r>
            <a:r>
              <a:rPr lang="ja-JP" altLang="en-US"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（刃物）、</a:t>
            </a:r>
            <a:r>
              <a:rPr lang="ja-JP" altLang="en-US" sz="2800" dirty="0">
                <a:solidFill>
                  <a:srgbClr val="000000"/>
                </a:solidFill>
                <a:latin typeface="UD デジタル 教科書体 NP-B" panose="02020700000000000000" pitchFamily="18" charset="-128"/>
                <a:ea typeface="UD デジタル 教科書体 NP-B" panose="02020700000000000000" pitchFamily="18" charset="-128"/>
                <a:cs typeface="Times New Roman" pitchFamily="18" charset="0"/>
              </a:rPr>
              <a:t>めたて屋</a:t>
            </a:r>
            <a:r>
              <a:rPr lang="ja-JP" altLang="en-US"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（ノコギリ）、</a:t>
            </a:r>
            <a:r>
              <a:rPr lang="ja-JP" altLang="en-US" sz="2800" dirty="0">
                <a:solidFill>
                  <a:srgbClr val="000000"/>
                </a:solidFill>
                <a:latin typeface="UD デジタル 教科書体 NP-B" panose="02020700000000000000" pitchFamily="18" charset="-128"/>
                <a:ea typeface="UD デジタル 教科書体 NP-B" panose="02020700000000000000" pitchFamily="18" charset="-128"/>
                <a:cs typeface="Times New Roman" pitchFamily="18" charset="0"/>
              </a:rPr>
              <a:t>雪駄直し</a:t>
            </a:r>
            <a:r>
              <a:rPr lang="ja-JP" altLang="en-US"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（下駄）、</a:t>
            </a:r>
            <a:r>
              <a:rPr lang="ja-JP" altLang="en-US" sz="2800" dirty="0">
                <a:solidFill>
                  <a:srgbClr val="000000"/>
                </a:solidFill>
                <a:latin typeface="UD デジタル 教科書体 NP-B" panose="02020700000000000000" pitchFamily="18" charset="-128"/>
                <a:ea typeface="UD デジタル 教科書体 NP-B" panose="02020700000000000000" pitchFamily="18" charset="-128"/>
                <a:cs typeface="Times New Roman" pitchFamily="18" charset="0"/>
              </a:rPr>
              <a:t>鋳掛け屋</a:t>
            </a:r>
            <a:r>
              <a:rPr lang="ja-JP" altLang="en-US"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（鍋釜）、</a:t>
            </a:r>
            <a:endParaRPr lang="en-US" altLang="ja-JP"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endParaRPr>
          </a:p>
          <a:p>
            <a:pPr indent="66675">
              <a:lnSpc>
                <a:spcPct val="150000"/>
              </a:lnSpc>
              <a:defRPr/>
            </a:pPr>
            <a:r>
              <a:rPr lang="ja-JP" altLang="en-US"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　</a:t>
            </a:r>
            <a:r>
              <a:rPr lang="ja-JP" altLang="en-US" sz="2800" dirty="0">
                <a:solidFill>
                  <a:srgbClr val="000000"/>
                </a:solidFill>
                <a:latin typeface="UD デジタル 教科書体 NP-B" panose="02020700000000000000" pitchFamily="18" charset="-128"/>
                <a:ea typeface="UD デジタル 教科書体 NP-B" panose="02020700000000000000" pitchFamily="18" charset="-128"/>
                <a:cs typeface="Times New Roman" pitchFamily="18" charset="0"/>
              </a:rPr>
              <a:t>羅宇屋</a:t>
            </a:r>
            <a:r>
              <a:rPr lang="ja-JP" altLang="en-US"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（煙管）、</a:t>
            </a:r>
            <a:r>
              <a:rPr lang="ja-JP" altLang="ja-JP" sz="2800" dirty="0">
                <a:solidFill>
                  <a:srgbClr val="000000"/>
                </a:solidFill>
                <a:latin typeface="UD デジタル 教科書体 NP-B" panose="02020700000000000000" pitchFamily="18" charset="-128"/>
                <a:ea typeface="UD デジタル 教科書体 NP-B" panose="02020700000000000000" pitchFamily="18" charset="-128"/>
                <a:cs typeface="Times New Roman" pitchFamily="18" charset="0"/>
              </a:rPr>
              <a:t>焼継屋</a:t>
            </a:r>
            <a:r>
              <a:rPr lang="ja-JP" altLang="en-US"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（漆や白玉粉を用いた茶碗や皿などの修理）</a:t>
            </a:r>
            <a:endParaRPr lang="en-US" altLang="ja-JP"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endParaRPr>
          </a:p>
          <a:p>
            <a:pPr indent="66675">
              <a:lnSpc>
                <a:spcPct val="150000"/>
              </a:lnSpc>
              <a:defRPr/>
            </a:pPr>
            <a:r>
              <a:rPr lang="ja-JP" altLang="en-US"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　　→　数々の</a:t>
            </a:r>
            <a:r>
              <a:rPr lang="ja-JP" altLang="en-US" sz="2800" b="1" dirty="0">
                <a:solidFill>
                  <a:srgbClr val="C00000"/>
                </a:solidFill>
                <a:latin typeface="ＭＳ Ｐゴシック" panose="020B0600070205080204" pitchFamily="50" charset="-128"/>
                <a:ea typeface="ＭＳ Ｐゴシック" panose="020B0600070205080204" pitchFamily="50" charset="-128"/>
                <a:cs typeface="Times New Roman" pitchFamily="18" charset="0"/>
              </a:rPr>
              <a:t>修理業</a:t>
            </a:r>
            <a:endParaRPr lang="en-US" altLang="ja-JP" sz="2800" b="1" dirty="0">
              <a:solidFill>
                <a:srgbClr val="C00000"/>
              </a:solidFill>
              <a:latin typeface="ＭＳ Ｐゴシック" panose="020B0600070205080204" pitchFamily="50" charset="-128"/>
              <a:ea typeface="ＭＳ Ｐゴシック" panose="020B0600070205080204" pitchFamily="50" charset="-128"/>
              <a:cs typeface="Times New Roman" pitchFamily="18" charset="0"/>
            </a:endParaRPr>
          </a:p>
          <a:p>
            <a:pPr indent="0">
              <a:lnSpc>
                <a:spcPct val="150000"/>
              </a:lnSpc>
              <a:buNone/>
              <a:defRPr/>
            </a:pPr>
            <a:r>
              <a:rPr lang="ja-JP" altLang="en-US"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　</a:t>
            </a:r>
            <a:r>
              <a:rPr lang="ja-JP" altLang="ja-JP"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幕末には</a:t>
            </a:r>
            <a:r>
              <a:rPr lang="ja-JP" altLang="en-US"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a:t>
            </a:r>
            <a:r>
              <a:rPr lang="ja-JP" altLang="ja-JP" sz="2800" dirty="0">
                <a:solidFill>
                  <a:srgbClr val="000000"/>
                </a:solidFill>
                <a:latin typeface="UD デジタル 教科書体 NP-B" panose="02020700000000000000" pitchFamily="18" charset="-128"/>
                <a:ea typeface="UD デジタル 教科書体 NP-B" panose="02020700000000000000" pitchFamily="18" charset="-128"/>
                <a:cs typeface="Times New Roman" pitchFamily="18" charset="0"/>
              </a:rPr>
              <a:t>古着屋</a:t>
            </a:r>
            <a:r>
              <a:rPr lang="ja-JP" altLang="ja-JP"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が</a:t>
            </a:r>
            <a:r>
              <a:rPr lang="en-US" altLang="ja-JP" sz="2800" b="1"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3987</a:t>
            </a:r>
            <a:r>
              <a:rPr lang="ja-JP" altLang="en-US"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軒、</a:t>
            </a:r>
            <a:r>
              <a:rPr lang="ja-JP" altLang="en-US" sz="2800" dirty="0">
                <a:solidFill>
                  <a:srgbClr val="000000"/>
                </a:solidFill>
                <a:latin typeface="UD デジタル 教科書体 NP-B" panose="02020700000000000000" pitchFamily="18" charset="-128"/>
                <a:ea typeface="UD デジタル 教科書体 NP-B" panose="02020700000000000000" pitchFamily="18" charset="-128"/>
                <a:cs typeface="Times New Roman" pitchFamily="18" charset="0"/>
              </a:rPr>
              <a:t>古道具屋</a:t>
            </a:r>
            <a:r>
              <a:rPr lang="ja-JP" altLang="en-US"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が</a:t>
            </a:r>
            <a:r>
              <a:rPr lang="en-US" altLang="ja-JP" sz="2800" b="1"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3672</a:t>
            </a:r>
            <a:r>
              <a:rPr lang="ja-JP" altLang="en-US"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軒、など</a:t>
            </a:r>
            <a:endParaRPr lang="en-US" altLang="ja-JP"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endParaRPr>
          </a:p>
          <a:p>
            <a:pPr indent="0">
              <a:lnSpc>
                <a:spcPct val="150000"/>
              </a:lnSpc>
              <a:buNone/>
              <a:defRPr/>
            </a:pPr>
            <a:r>
              <a:rPr lang="ja-JP" altLang="en-US" sz="2800" b="1"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　　</a:t>
            </a:r>
            <a:r>
              <a:rPr lang="ja-JP" altLang="en-US"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 →　</a:t>
            </a:r>
            <a:r>
              <a:rPr lang="ja-JP" altLang="en-US" sz="2800" b="1" dirty="0">
                <a:solidFill>
                  <a:srgbClr val="C00000"/>
                </a:solidFill>
                <a:latin typeface="ＭＳ Ｐゴシック" panose="020B0600070205080204" pitchFamily="50" charset="-128"/>
                <a:ea typeface="ＭＳ Ｐゴシック" panose="020B0600070205080204" pitchFamily="50" charset="-128"/>
                <a:cs typeface="Times New Roman" pitchFamily="18" charset="0"/>
              </a:rPr>
              <a:t>リサイクル業</a:t>
            </a:r>
            <a:r>
              <a:rPr lang="ja-JP" altLang="en-US"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（そば屋は</a:t>
            </a:r>
            <a:r>
              <a:rPr lang="en-US" altLang="ja-JP" sz="2800" b="1"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3763</a:t>
            </a:r>
            <a:r>
              <a:rPr lang="ja-JP" altLang="en-US"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軒）</a:t>
            </a:r>
            <a:endParaRPr lang="en-US" altLang="ja-JP"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endParaRPr>
          </a:p>
          <a:p>
            <a:pPr indent="0">
              <a:lnSpc>
                <a:spcPct val="150000"/>
              </a:lnSpc>
              <a:buNone/>
              <a:defRPr/>
            </a:pPr>
            <a:endParaRPr lang="en-US" altLang="ja-JP"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endParaRPr>
          </a:p>
          <a:p>
            <a:pPr indent="0">
              <a:lnSpc>
                <a:spcPct val="150000"/>
              </a:lnSpc>
              <a:buNone/>
              <a:defRPr/>
            </a:pPr>
            <a:r>
              <a:rPr lang="ja-JP" altLang="en-US"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それらは、</a:t>
            </a:r>
            <a:r>
              <a:rPr lang="ja-JP" altLang="en-US" sz="2800" b="1" dirty="0">
                <a:solidFill>
                  <a:srgbClr val="000000"/>
                </a:solidFill>
                <a:latin typeface="UD デジタル 教科書体 NP-B" panose="02020700000000000000" pitchFamily="18" charset="-128"/>
                <a:ea typeface="UD デジタル 教科書体 NP-B" panose="02020700000000000000" pitchFamily="18" charset="-128"/>
                <a:cs typeface="Times New Roman" pitchFamily="18" charset="0"/>
              </a:rPr>
              <a:t>マーケットが育てた</a:t>
            </a:r>
            <a:r>
              <a:rPr lang="ja-JP" altLang="en-US"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職業</a:t>
            </a:r>
            <a:endParaRPr lang="en-US" altLang="ja-JP"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endParaRPr>
          </a:p>
          <a:p>
            <a:pPr indent="0">
              <a:lnSpc>
                <a:spcPct val="150000"/>
              </a:lnSpc>
              <a:buNone/>
              <a:defRPr/>
            </a:pPr>
            <a:r>
              <a:rPr lang="ja-JP" altLang="en-US"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その基盤は、</a:t>
            </a:r>
            <a:r>
              <a:rPr lang="ja-JP" altLang="en-US" sz="2800" dirty="0">
                <a:solidFill>
                  <a:srgbClr val="FF0000"/>
                </a:solidFill>
                <a:latin typeface="UD デジタル 教科書体 NP-B" panose="02020700000000000000" pitchFamily="18" charset="-128"/>
                <a:ea typeface="UD デジタル 教科書体 NP-B" panose="02020700000000000000" pitchFamily="18" charset="-128"/>
                <a:cs typeface="Times New Roman" pitchFamily="18" charset="0"/>
              </a:rPr>
              <a:t>市民の価値観</a:t>
            </a:r>
            <a:r>
              <a:rPr lang="ja-JP" altLang="en-US"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rPr>
              <a:t>（鎖国）</a:t>
            </a:r>
            <a:endParaRPr lang="en-US" altLang="ja-JP" sz="2800" dirty="0">
              <a:solidFill>
                <a:srgbClr val="000000"/>
              </a:solidFill>
              <a:latin typeface="ＭＳ Ｐゴシック" panose="020B0600070205080204" pitchFamily="50" charset="-128"/>
              <a:ea typeface="ＭＳ Ｐゴシック" panose="020B0600070205080204" pitchFamily="50" charset="-128"/>
              <a:cs typeface="Times New Roman" pitchFamily="18" charset="0"/>
            </a:endParaRPr>
          </a:p>
          <a:p>
            <a:pPr indent="66675">
              <a:lnSpc>
                <a:spcPct val="150000"/>
              </a:lnSpc>
              <a:defRPr/>
            </a:pPr>
            <a:endParaRPr lang="en-US" altLang="ja-JP" sz="2800" dirty="0">
              <a:solidFill>
                <a:srgbClr val="000000"/>
              </a:solidFill>
              <a:latin typeface="ＭＳ 明朝" pitchFamily="17" charset="-128"/>
              <a:cs typeface="Times New Roman" pitchFamily="18" charset="0"/>
            </a:endParaRPr>
          </a:p>
        </p:txBody>
      </p:sp>
      <p:sp>
        <p:nvSpPr>
          <p:cNvPr id="3" name="正方形/長方形 2">
            <a:extLst>
              <a:ext uri="{FF2B5EF4-FFF2-40B4-BE49-F238E27FC236}">
                <a16:creationId xmlns:a16="http://schemas.microsoft.com/office/drawing/2014/main" id="{E358A4B7-6003-5EEC-44CF-65D813C082EC}"/>
              </a:ext>
            </a:extLst>
          </p:cNvPr>
          <p:cNvSpPr/>
          <p:nvPr/>
        </p:nvSpPr>
        <p:spPr>
          <a:xfrm>
            <a:off x="7231310" y="3636875"/>
            <a:ext cx="5058562" cy="314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67429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a:extLst>
              <a:ext uri="{FF2B5EF4-FFF2-40B4-BE49-F238E27FC236}">
                <a16:creationId xmlns:a16="http://schemas.microsoft.com/office/drawing/2014/main" id="{5B6492FE-279E-4279-9B7A-03D20BC61613}"/>
              </a:ext>
            </a:extLst>
          </p:cNvPr>
          <p:cNvSpPr>
            <a:spLocks noGrp="1" noChangeArrowheads="1"/>
          </p:cNvSpPr>
          <p:nvPr>
            <p:ph type="ctrTitle"/>
          </p:nvPr>
        </p:nvSpPr>
        <p:spPr>
          <a:xfrm>
            <a:off x="922788" y="729842"/>
            <a:ext cx="10278611" cy="4646830"/>
          </a:xfrm>
        </p:spPr>
        <p:txBody>
          <a:bodyPr>
            <a:normAutofit/>
          </a:bodyPr>
          <a:lstStyle/>
          <a:p>
            <a:pPr>
              <a:lnSpc>
                <a:spcPct val="200000"/>
              </a:lnSpc>
            </a:pPr>
            <a:r>
              <a:rPr lang="ja-JP" altLang="en-US" sz="3200" b="1" dirty="0">
                <a:solidFill>
                  <a:srgbClr val="002060"/>
                </a:solidFill>
                <a:latin typeface="ＭＳ Ｐゴシック" panose="020B0600070205080204" pitchFamily="50" charset="-128"/>
                <a:ea typeface="ＭＳ Ｐゴシック" panose="020B0600070205080204" pitchFamily="50" charset="-128"/>
              </a:rPr>
              <a:t>　</a:t>
            </a:r>
            <a:r>
              <a:rPr lang="ja-JP" altLang="en-US" sz="4000" b="1" dirty="0">
                <a:solidFill>
                  <a:srgbClr val="C00000"/>
                </a:solidFill>
                <a:latin typeface="UD デジタル 教科書体 NP-B" panose="02020700000000000000" pitchFamily="18" charset="-128"/>
                <a:ea typeface="UD デジタル 教科書体 NP-B" panose="02020700000000000000" pitchFamily="18" charset="-128"/>
              </a:rPr>
              <a:t>労働生産性</a:t>
            </a:r>
            <a:r>
              <a:rPr lang="ja-JP" altLang="en-US" sz="3600" b="1" dirty="0">
                <a:solidFill>
                  <a:srgbClr val="002060"/>
                </a:solidFill>
                <a:latin typeface="UD デジタル 教科書体 NP-B" panose="02020700000000000000" pitchFamily="18" charset="-128"/>
                <a:ea typeface="UD デジタル 教科書体 NP-B" panose="02020700000000000000" pitchFamily="18" charset="-128"/>
              </a:rPr>
              <a:t>ではなく、</a:t>
            </a:r>
            <a:br>
              <a:rPr lang="en-US" altLang="ja-JP" sz="3600" b="1" dirty="0">
                <a:solidFill>
                  <a:srgbClr val="002060"/>
                </a:solidFill>
                <a:latin typeface="UD デジタル 教科書体 NP-B" panose="02020700000000000000" pitchFamily="18" charset="-128"/>
                <a:ea typeface="UD デジタル 教科書体 NP-B" panose="02020700000000000000" pitchFamily="18" charset="-128"/>
              </a:rPr>
            </a:br>
            <a:r>
              <a:rPr lang="ja-JP" altLang="en-US" sz="4000" b="1" dirty="0">
                <a:solidFill>
                  <a:srgbClr val="FF0066"/>
                </a:solidFill>
                <a:latin typeface="UD デジタル 教科書体 NP-B" panose="02020700000000000000" pitchFamily="18" charset="-128"/>
                <a:ea typeface="UD デジタル 教科書体 NP-B" panose="02020700000000000000" pitchFamily="18" charset="-128"/>
              </a:rPr>
              <a:t>資源生産性</a:t>
            </a:r>
            <a:r>
              <a:rPr lang="ja-JP" altLang="en-US" sz="3600" b="1" dirty="0">
                <a:solidFill>
                  <a:srgbClr val="002060"/>
                </a:solidFill>
                <a:latin typeface="UD デジタル 教科書体 NP-B" panose="02020700000000000000" pitchFamily="18" charset="-128"/>
                <a:ea typeface="UD デジタル 教科書体 NP-B" panose="02020700000000000000" pitchFamily="18" charset="-128"/>
              </a:rPr>
              <a:t>を目指した江戸時代</a:t>
            </a:r>
            <a:br>
              <a:rPr lang="en-US" altLang="ja-JP" sz="3600" b="1" dirty="0">
                <a:solidFill>
                  <a:srgbClr val="002060"/>
                </a:solidFill>
                <a:latin typeface="UD デジタル 教科書体 NP-B" panose="02020700000000000000" pitchFamily="18" charset="-128"/>
                <a:ea typeface="UD デジタル 教科書体 NP-B" panose="02020700000000000000" pitchFamily="18" charset="-128"/>
              </a:rPr>
            </a:br>
            <a:r>
              <a:rPr lang="ja-JP" altLang="en-US" sz="3600" b="1" dirty="0">
                <a:solidFill>
                  <a:srgbClr val="002060"/>
                </a:solidFill>
                <a:latin typeface="UD デジタル 教科書体 NP-B" panose="02020700000000000000" pitchFamily="18" charset="-128"/>
                <a:ea typeface="UD デジタル 教科書体 NP-B" panose="02020700000000000000" pitchFamily="18" charset="-128"/>
              </a:rPr>
              <a:t>　</a:t>
            </a:r>
            <a:endParaRPr lang="ja-JP" altLang="en-US" sz="3100" b="1" dirty="0">
              <a:solidFill>
                <a:srgbClr val="FF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616080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正方形/長方形 2"/>
          <p:cNvSpPr>
            <a:spLocks noChangeArrowheads="1"/>
          </p:cNvSpPr>
          <p:nvPr/>
        </p:nvSpPr>
        <p:spPr bwMode="auto">
          <a:xfrm flipV="1">
            <a:off x="3810000" y="4860925"/>
            <a:ext cx="4572000" cy="368300"/>
          </a:xfrm>
          <a:prstGeom prst="rect">
            <a:avLst/>
          </a:prstGeom>
          <a:noFill/>
          <a:ln w="9525">
            <a:noFill/>
            <a:miter lim="800000"/>
            <a:headEnd/>
            <a:tailEnd/>
          </a:ln>
        </p:spPr>
        <p:txBody>
          <a:bodyPr>
            <a:spAutoFit/>
          </a:bodyPr>
          <a:lstStyle/>
          <a:p>
            <a:pPr eaLnBrk="0" hangingPunct="0">
              <a:tabLst>
                <a:tab pos="228600" algn="l"/>
              </a:tabLst>
            </a:pPr>
            <a:r>
              <a:rPr lang="ja-JP" altLang="en-US">
                <a:latin typeface="Century" pitchFamily="18" charset="0"/>
                <a:cs typeface="Times New Roman" pitchFamily="18" charset="0"/>
              </a:rPr>
              <a:t>　</a:t>
            </a:r>
            <a:r>
              <a:rPr lang="ja-JP" altLang="ja-JP">
                <a:latin typeface="Century" pitchFamily="18" charset="0"/>
                <a:cs typeface="Times New Roman" pitchFamily="18" charset="0"/>
              </a:rPr>
              <a:t>。</a:t>
            </a:r>
            <a:endParaRPr lang="en-US" altLang="ja-JP">
              <a:latin typeface="Century" pitchFamily="18" charset="0"/>
              <a:cs typeface="Times New Roman" pitchFamily="18" charset="0"/>
            </a:endParaRPr>
          </a:p>
        </p:txBody>
      </p:sp>
      <p:pic>
        <p:nvPicPr>
          <p:cNvPr id="60420" name="Picture 3" descr="C:\Users\juichi.shibusawa\Desktop\幕末写真0710\馬の旅.jpg"/>
          <p:cNvPicPr>
            <a:picLocks noChangeAspect="1" noChangeArrowheads="1"/>
          </p:cNvPicPr>
          <p:nvPr/>
        </p:nvPicPr>
        <p:blipFill>
          <a:blip r:embed="rId2" cstate="print"/>
          <a:srcRect/>
          <a:stretch>
            <a:fillRect/>
          </a:stretch>
        </p:blipFill>
        <p:spPr bwMode="auto">
          <a:xfrm>
            <a:off x="6973094" y="1806972"/>
            <a:ext cx="4392612" cy="4751884"/>
          </a:xfrm>
          <a:prstGeom prst="rect">
            <a:avLst/>
          </a:prstGeom>
          <a:noFill/>
          <a:ln w="9525">
            <a:noFill/>
            <a:miter lim="800000"/>
            <a:headEnd/>
            <a:tailEnd/>
          </a:ln>
        </p:spPr>
      </p:pic>
      <p:sp>
        <p:nvSpPr>
          <p:cNvPr id="60418" name="正方形/長方形 1"/>
          <p:cNvSpPr>
            <a:spLocks noChangeArrowheads="1"/>
          </p:cNvSpPr>
          <p:nvPr/>
        </p:nvSpPr>
        <p:spPr bwMode="auto">
          <a:xfrm>
            <a:off x="596901" y="336552"/>
            <a:ext cx="11010900" cy="6355586"/>
          </a:xfrm>
          <a:prstGeom prst="rect">
            <a:avLst/>
          </a:prstGeom>
          <a:noFill/>
          <a:ln w="9525">
            <a:noFill/>
            <a:miter lim="800000"/>
            <a:headEnd/>
            <a:tailEnd/>
          </a:ln>
        </p:spPr>
        <p:txBody>
          <a:bodyPr wrap="square">
            <a:spAutoFit/>
          </a:bodyPr>
          <a:lstStyle/>
          <a:p>
            <a:pPr eaLnBrk="0" hangingPunct="0">
              <a:lnSpc>
                <a:spcPct val="150000"/>
              </a:lnSpc>
              <a:defRPr/>
            </a:pPr>
            <a:r>
              <a:rPr lang="ja-JP" altLang="ja-JP" sz="3200" b="1" dirty="0">
                <a:latin typeface="Century" pitchFamily="18" charset="0"/>
                <a:cs typeface="Times New Roman" pitchFamily="18" charset="0"/>
              </a:rPr>
              <a:t>イザベラ・バード</a:t>
            </a:r>
            <a:endParaRPr lang="en-US" altLang="ja-JP" sz="3200" b="1" dirty="0">
              <a:latin typeface="Century" pitchFamily="18" charset="0"/>
              <a:cs typeface="Times New Roman" pitchFamily="18" charset="0"/>
            </a:endParaRPr>
          </a:p>
          <a:p>
            <a:pPr eaLnBrk="0" hangingPunct="0">
              <a:lnSpc>
                <a:spcPct val="150000"/>
              </a:lnSpc>
              <a:defRPr/>
            </a:pPr>
            <a:r>
              <a:rPr lang="ja-JP" altLang="ja-JP" sz="2400" dirty="0">
                <a:latin typeface="Century" pitchFamily="18" charset="0"/>
                <a:ea typeface="ＭＳ Ｐゴシック" pitchFamily="50" charset="-128"/>
                <a:cs typeface="Times New Roman" pitchFamily="18" charset="0"/>
              </a:rPr>
              <a:t>（英国婦人一人で東北、北海道を旅行「日本奥地紀行」、１８７８年</a:t>
            </a:r>
            <a:r>
              <a:rPr lang="ja-JP" altLang="en-US" sz="2400" dirty="0">
                <a:latin typeface="Century" pitchFamily="18" charset="0"/>
                <a:ea typeface="ＭＳ Ｐゴシック" pitchFamily="50" charset="-128"/>
                <a:cs typeface="Times New Roman" pitchFamily="18" charset="0"/>
              </a:rPr>
              <a:t>、奥会津で</a:t>
            </a:r>
            <a:r>
              <a:rPr lang="ja-JP" altLang="ja-JP" sz="2400" dirty="0">
                <a:latin typeface="Century" pitchFamily="18" charset="0"/>
                <a:ea typeface="ＭＳ Ｐゴシック" pitchFamily="50" charset="-128"/>
                <a:cs typeface="Times New Roman" pitchFamily="18" charset="0"/>
              </a:rPr>
              <a:t>）</a:t>
            </a:r>
            <a:endParaRPr lang="en-US" altLang="ja-JP" sz="2000" dirty="0">
              <a:latin typeface="Century" pitchFamily="18" charset="0"/>
              <a:ea typeface="ＭＳ Ｐゴシック" pitchFamily="50" charset="-128"/>
              <a:cs typeface="Times New Roman" pitchFamily="18" charset="0"/>
            </a:endParaRPr>
          </a:p>
          <a:p>
            <a:pPr eaLnBrk="0" hangingPunct="0">
              <a:lnSpc>
                <a:spcPct val="150000"/>
              </a:lnSpc>
              <a:tabLst>
                <a:tab pos="228600" algn="l"/>
              </a:tabLst>
            </a:pPr>
            <a:r>
              <a:rPr lang="ja-JP" altLang="en-US" sz="2000" dirty="0">
                <a:latin typeface="Century" pitchFamily="18" charset="0"/>
                <a:cs typeface="Times New Roman" pitchFamily="18" charset="0"/>
              </a:rPr>
              <a:t>　</a:t>
            </a:r>
            <a:endParaRPr lang="en-US" altLang="ja-JP" sz="2000" dirty="0">
              <a:latin typeface="Century" pitchFamily="18" charset="0"/>
              <a:cs typeface="Times New Roman" pitchFamily="18" charset="0"/>
            </a:endParaRPr>
          </a:p>
          <a:p>
            <a:pPr eaLnBrk="0" hangingPunct="0">
              <a:lnSpc>
                <a:spcPct val="150000"/>
              </a:lnSpc>
              <a:tabLst>
                <a:tab pos="228600" algn="l"/>
              </a:tabLst>
            </a:pPr>
            <a:r>
              <a:rPr lang="ja-JP" altLang="en-US" sz="2600" dirty="0">
                <a:latin typeface="Century" pitchFamily="18" charset="0"/>
                <a:cs typeface="Times New Roman" pitchFamily="18" charset="0"/>
              </a:rPr>
              <a:t>「</a:t>
            </a:r>
            <a:r>
              <a:rPr lang="ja-JP" altLang="ja-JP" sz="2600" dirty="0">
                <a:latin typeface="UD デジタル 教科書体 NP-B" panose="02020700000000000000" pitchFamily="18" charset="-128"/>
                <a:ea typeface="UD デジタル 教科書体 NP-B" panose="02020700000000000000" pitchFamily="18" charset="-128"/>
                <a:cs typeface="Times New Roman" pitchFamily="18" charset="0"/>
              </a:rPr>
              <a:t>その日の旅程を終えて宿に着いた時、</a:t>
            </a:r>
            <a:endParaRPr lang="en-US" altLang="ja-JP" sz="2600" dirty="0">
              <a:latin typeface="UD デジタル 教科書体 NP-B" panose="02020700000000000000" pitchFamily="18" charset="-128"/>
              <a:ea typeface="UD デジタル 教科書体 NP-B" panose="02020700000000000000" pitchFamily="18" charset="-128"/>
              <a:cs typeface="Times New Roman" pitchFamily="18" charset="0"/>
            </a:endParaRPr>
          </a:p>
          <a:p>
            <a:pPr eaLnBrk="0" hangingPunct="0">
              <a:lnSpc>
                <a:spcPct val="150000"/>
              </a:lnSpc>
              <a:tabLst>
                <a:tab pos="228600" algn="l"/>
              </a:tabLst>
            </a:pPr>
            <a:r>
              <a:rPr lang="ja-JP" altLang="ja-JP" sz="2600" dirty="0">
                <a:latin typeface="UD デジタル 教科書体 NP-B" panose="02020700000000000000" pitchFamily="18" charset="-128"/>
                <a:ea typeface="UD デジタル 教科書体 NP-B" panose="02020700000000000000" pitchFamily="18" charset="-128"/>
                <a:cs typeface="Times New Roman" pitchFamily="18" charset="0"/>
              </a:rPr>
              <a:t>馬の革帯が一つ無くなっていた。</a:t>
            </a:r>
            <a:endParaRPr lang="en-US" altLang="ja-JP" sz="2600" dirty="0">
              <a:latin typeface="UD デジタル 教科書体 NP-B" panose="02020700000000000000" pitchFamily="18" charset="-128"/>
              <a:ea typeface="UD デジタル 教科書体 NP-B" panose="02020700000000000000" pitchFamily="18" charset="-128"/>
              <a:cs typeface="Times New Roman" pitchFamily="18" charset="0"/>
            </a:endParaRPr>
          </a:p>
          <a:p>
            <a:pPr eaLnBrk="0" hangingPunct="0">
              <a:lnSpc>
                <a:spcPct val="150000"/>
              </a:lnSpc>
              <a:tabLst>
                <a:tab pos="228600" algn="l"/>
              </a:tabLst>
            </a:pPr>
            <a:r>
              <a:rPr lang="ja-JP" altLang="ja-JP" sz="2600" dirty="0">
                <a:latin typeface="UD デジタル 教科書体 NP-B" panose="02020700000000000000" pitchFamily="18" charset="-128"/>
                <a:ea typeface="UD デジタル 教科書体 NP-B" panose="02020700000000000000" pitchFamily="18" charset="-128"/>
                <a:cs typeface="Times New Roman" pitchFamily="18" charset="0"/>
              </a:rPr>
              <a:t>もう暗くなっていたのに、</a:t>
            </a:r>
            <a:endParaRPr lang="en-US" altLang="ja-JP" sz="2600" dirty="0">
              <a:latin typeface="UD デジタル 教科書体 NP-B" panose="02020700000000000000" pitchFamily="18" charset="-128"/>
              <a:ea typeface="UD デジタル 教科書体 NP-B" panose="02020700000000000000" pitchFamily="18" charset="-128"/>
              <a:cs typeface="Times New Roman" pitchFamily="18" charset="0"/>
            </a:endParaRPr>
          </a:p>
          <a:p>
            <a:pPr eaLnBrk="0" hangingPunct="0">
              <a:lnSpc>
                <a:spcPct val="150000"/>
              </a:lnSpc>
              <a:tabLst>
                <a:tab pos="228600" algn="l"/>
              </a:tabLst>
            </a:pPr>
            <a:r>
              <a:rPr lang="ja-JP" altLang="ja-JP" sz="2600" dirty="0">
                <a:latin typeface="UD デジタル 教科書体 NP-B" panose="02020700000000000000" pitchFamily="18" charset="-128"/>
                <a:ea typeface="UD デジタル 教科書体 NP-B" panose="02020700000000000000" pitchFamily="18" charset="-128"/>
                <a:cs typeface="Times New Roman" pitchFamily="18" charset="0"/>
              </a:rPr>
              <a:t>その男はそれを探しに一里も引き返し、</a:t>
            </a:r>
            <a:endParaRPr lang="en-US" altLang="ja-JP" sz="2600" dirty="0">
              <a:latin typeface="UD デジタル 教科書体 NP-B" panose="02020700000000000000" pitchFamily="18" charset="-128"/>
              <a:ea typeface="UD デジタル 教科書体 NP-B" panose="02020700000000000000" pitchFamily="18" charset="-128"/>
              <a:cs typeface="Times New Roman" pitchFamily="18" charset="0"/>
            </a:endParaRPr>
          </a:p>
          <a:p>
            <a:pPr eaLnBrk="0" hangingPunct="0">
              <a:lnSpc>
                <a:spcPct val="150000"/>
              </a:lnSpc>
              <a:tabLst>
                <a:tab pos="228600" algn="l"/>
              </a:tabLst>
            </a:pPr>
            <a:r>
              <a:rPr lang="ja-JP" altLang="ja-JP" sz="2600" dirty="0">
                <a:latin typeface="UD デジタル 教科書体 NP-B" panose="02020700000000000000" pitchFamily="18" charset="-128"/>
                <a:ea typeface="UD デジタル 教科書体 NP-B" panose="02020700000000000000" pitchFamily="18" charset="-128"/>
                <a:cs typeface="Times New Roman" pitchFamily="18" charset="0"/>
              </a:rPr>
              <a:t>私が何銭か与えようとしたのを、</a:t>
            </a:r>
            <a:endParaRPr lang="en-US" altLang="ja-JP" sz="2600" dirty="0">
              <a:latin typeface="UD デジタル 教科書体 NP-B" panose="02020700000000000000" pitchFamily="18" charset="-128"/>
              <a:ea typeface="UD デジタル 教科書体 NP-B" panose="02020700000000000000" pitchFamily="18" charset="-128"/>
              <a:cs typeface="Times New Roman" pitchFamily="18" charset="0"/>
            </a:endParaRPr>
          </a:p>
          <a:p>
            <a:pPr eaLnBrk="0" hangingPunct="0">
              <a:lnSpc>
                <a:spcPct val="150000"/>
              </a:lnSpc>
              <a:tabLst>
                <a:tab pos="228600" algn="l"/>
              </a:tabLst>
            </a:pPr>
            <a:r>
              <a:rPr lang="ja-JP" altLang="ja-JP" sz="2600" dirty="0">
                <a:latin typeface="UD デジタル 教科書体 NP-B" panose="02020700000000000000" pitchFamily="18" charset="-128"/>
                <a:ea typeface="UD デジタル 教科書体 NP-B" panose="02020700000000000000" pitchFamily="18" charset="-128"/>
                <a:cs typeface="Times New Roman" pitchFamily="18" charset="0"/>
              </a:rPr>
              <a:t>目的地まで全ての物をきちんと届けるの</a:t>
            </a:r>
            <a:r>
              <a:rPr lang="ja-JP" altLang="en-US" sz="2600" dirty="0">
                <a:latin typeface="UD デジタル 教科書体 NP-B" panose="02020700000000000000" pitchFamily="18" charset="-128"/>
                <a:ea typeface="UD デジタル 教科書体 NP-B" panose="02020700000000000000" pitchFamily="18" charset="-128"/>
                <a:cs typeface="Times New Roman" pitchFamily="18" charset="0"/>
              </a:rPr>
              <a:t>が</a:t>
            </a:r>
            <a:endParaRPr lang="en-US" altLang="ja-JP" sz="2600" dirty="0">
              <a:latin typeface="UD デジタル 教科書体 NP-B" panose="02020700000000000000" pitchFamily="18" charset="-128"/>
              <a:ea typeface="UD デジタル 教科書体 NP-B" panose="02020700000000000000" pitchFamily="18" charset="-128"/>
              <a:cs typeface="Times New Roman" pitchFamily="18" charset="0"/>
            </a:endParaRPr>
          </a:p>
          <a:p>
            <a:pPr eaLnBrk="0" hangingPunct="0">
              <a:lnSpc>
                <a:spcPct val="150000"/>
              </a:lnSpc>
              <a:tabLst>
                <a:tab pos="228600" algn="l"/>
              </a:tabLst>
            </a:pPr>
            <a:r>
              <a:rPr lang="ja-JP" altLang="ja-JP" sz="2600" dirty="0">
                <a:latin typeface="UD デジタル 教科書体 NP-B" panose="02020700000000000000" pitchFamily="18" charset="-128"/>
                <a:ea typeface="UD デジタル 教科書体 NP-B" panose="02020700000000000000" pitchFamily="18" charset="-128"/>
                <a:cs typeface="Times New Roman" pitchFamily="18" charset="0"/>
              </a:rPr>
              <a:t>自分の</a:t>
            </a:r>
            <a:r>
              <a:rPr lang="ja-JP" altLang="ja-JP" sz="2600" b="1" dirty="0">
                <a:solidFill>
                  <a:srgbClr val="FF0066"/>
                </a:solidFill>
                <a:latin typeface="UD デジタル 教科書体 NP-B" panose="02020700000000000000" pitchFamily="18" charset="-128"/>
                <a:ea typeface="UD デジタル 教科書体 NP-B" panose="02020700000000000000" pitchFamily="18" charset="-128"/>
                <a:cs typeface="Times New Roman" pitchFamily="18" charset="0"/>
              </a:rPr>
              <a:t>責任</a:t>
            </a:r>
            <a:r>
              <a:rPr lang="ja-JP" altLang="ja-JP" sz="2600" dirty="0">
                <a:latin typeface="UD デジタル 教科書体 NP-B" panose="02020700000000000000" pitchFamily="18" charset="-128"/>
                <a:ea typeface="UD デジタル 教科書体 NP-B" panose="02020700000000000000" pitchFamily="18" charset="-128"/>
                <a:cs typeface="Times New Roman" pitchFamily="18" charset="0"/>
              </a:rPr>
              <a:t>だといって拒んだ</a:t>
            </a:r>
            <a:r>
              <a:rPr lang="ja-JP" altLang="en-US" sz="2600" dirty="0">
                <a:latin typeface="Century" pitchFamily="18" charset="0"/>
                <a:cs typeface="Times New Roman" pitchFamily="18" charset="0"/>
              </a:rPr>
              <a:t>」</a:t>
            </a:r>
            <a:endParaRPr lang="ja-JP" altLang="ja-JP" sz="2800" dirty="0"/>
          </a:p>
          <a:p>
            <a:pPr eaLnBrk="0" hangingPunct="0">
              <a:tabLst>
                <a:tab pos="228600" algn="l"/>
              </a:tabLst>
            </a:pPr>
            <a:r>
              <a:rPr lang="ja-JP" altLang="en-US" sz="2000" dirty="0">
                <a:latin typeface="Century" pitchFamily="18" charset="0"/>
                <a:cs typeface="Times New Roman" pitchFamily="18" charset="0"/>
              </a:rPr>
              <a:t>　　</a:t>
            </a:r>
            <a:endParaRPr lang="ja-JP" altLang="ja-JP" sz="2000" dirty="0"/>
          </a:p>
        </p:txBody>
      </p:sp>
    </p:spTree>
    <p:extLst>
      <p:ext uri="{BB962C8B-B14F-4D97-AF65-F5344CB8AC3E}">
        <p14:creationId xmlns:p14="http://schemas.microsoft.com/office/powerpoint/2010/main" val="2952375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32000" y="347970"/>
            <a:ext cx="8229600" cy="648072"/>
          </a:xfrm>
        </p:spPr>
        <p:txBody>
          <a:bodyPr>
            <a:normAutofit/>
          </a:bodyPr>
          <a:lstStyle/>
          <a:p>
            <a:pPr algn="ctr"/>
            <a:r>
              <a:rPr lang="ja-JP" altLang="en-US" sz="3200" b="1" dirty="0">
                <a:solidFill>
                  <a:srgbClr val="002060"/>
                </a:solidFill>
              </a:rPr>
              <a:t>栄一の考えた合本主義</a:t>
            </a:r>
            <a:r>
              <a:rPr lang="ja-JP" altLang="en-US" sz="2800" b="1" dirty="0">
                <a:solidFill>
                  <a:srgbClr val="002060"/>
                </a:solidFill>
              </a:rPr>
              <a:t>（資本主義）</a:t>
            </a:r>
          </a:p>
        </p:txBody>
      </p:sp>
      <p:sp>
        <p:nvSpPr>
          <p:cNvPr id="3" name="コンテンツ プレースホルダ 2"/>
          <p:cNvSpPr>
            <a:spLocks noGrp="1"/>
          </p:cNvSpPr>
          <p:nvPr>
            <p:ph idx="1"/>
          </p:nvPr>
        </p:nvSpPr>
        <p:spPr>
          <a:xfrm>
            <a:off x="342900" y="996042"/>
            <a:ext cx="11607800" cy="5011057"/>
          </a:xfrm>
        </p:spPr>
        <p:txBody>
          <a:bodyPr>
            <a:noAutofit/>
          </a:bodyPr>
          <a:lstStyle/>
          <a:p>
            <a:pPr>
              <a:lnSpc>
                <a:spcPct val="150000"/>
              </a:lnSpc>
              <a:buNone/>
            </a:pPr>
            <a:r>
              <a:rPr lang="ja-JP" altLang="en-US" sz="2600" dirty="0">
                <a:latin typeface="+mn-ea"/>
              </a:rPr>
              <a:t>・　</a:t>
            </a:r>
            <a:r>
              <a:rPr lang="ja-JP" altLang="en-US" sz="2600" b="1" dirty="0">
                <a:latin typeface="+mn-ea"/>
              </a:rPr>
              <a:t>士農工商への反感</a:t>
            </a:r>
            <a:r>
              <a:rPr lang="ja-JP" altLang="en-US" sz="2600" dirty="0">
                <a:latin typeface="+mn-ea"/>
              </a:rPr>
              <a:t>。</a:t>
            </a:r>
            <a:endParaRPr lang="en-US" altLang="ja-JP" sz="2600" dirty="0">
              <a:latin typeface="+mn-ea"/>
            </a:endParaRPr>
          </a:p>
          <a:p>
            <a:pPr>
              <a:lnSpc>
                <a:spcPct val="150000"/>
              </a:lnSpc>
              <a:buNone/>
            </a:pPr>
            <a:r>
              <a:rPr lang="ja-JP" altLang="en-US" sz="2600" dirty="0">
                <a:latin typeface="+mn-ea"/>
              </a:rPr>
              <a:t>　　　</a:t>
            </a:r>
            <a:r>
              <a:rPr lang="ja-JP" altLang="en-US" sz="2400" dirty="0">
                <a:latin typeface="+mn-ea"/>
              </a:rPr>
              <a:t>経済の世界では、</a:t>
            </a:r>
            <a:r>
              <a:rPr lang="ja-JP" altLang="en-US" b="1" dirty="0">
                <a:solidFill>
                  <a:srgbClr val="006600"/>
                </a:solidFill>
                <a:latin typeface="UD デジタル 教科書体 NP-B" panose="02020700000000000000" pitchFamily="18" charset="-128"/>
                <a:ea typeface="UD デジタル 教科書体 NP-B" panose="02020700000000000000" pitchFamily="18" charset="-128"/>
              </a:rPr>
              <a:t>皆が平等　</a:t>
            </a:r>
            <a:r>
              <a:rPr lang="ja-JP" altLang="en-US" sz="2400" dirty="0">
                <a:latin typeface="+mn-ea"/>
              </a:rPr>
              <a:t>（栄一の考えた、社会の</a:t>
            </a:r>
            <a:r>
              <a:rPr lang="ja-JP" altLang="en-US" sz="2400" b="1" dirty="0">
                <a:solidFill>
                  <a:srgbClr val="FF0066"/>
                </a:solidFill>
                <a:latin typeface="+mn-ea"/>
              </a:rPr>
              <a:t>あるべき姿</a:t>
            </a:r>
            <a:r>
              <a:rPr lang="ja-JP" altLang="en-US" sz="2400" dirty="0">
                <a:latin typeface="+mn-ea"/>
              </a:rPr>
              <a:t>）</a:t>
            </a:r>
            <a:endParaRPr lang="en-US" altLang="ja-JP" sz="2400" dirty="0">
              <a:latin typeface="+mn-ea"/>
            </a:endParaRPr>
          </a:p>
          <a:p>
            <a:pPr>
              <a:lnSpc>
                <a:spcPct val="150000"/>
              </a:lnSpc>
              <a:buNone/>
            </a:pPr>
            <a:r>
              <a:rPr lang="ja-JP" altLang="en-US" sz="2600" dirty="0">
                <a:latin typeface="+mn-ea"/>
              </a:rPr>
              <a:t>・　合理的に民間の富を国造り（富国強兵、将来づくり）に向ける</a:t>
            </a:r>
            <a:endParaRPr lang="en-US" altLang="ja-JP" sz="2600" dirty="0">
              <a:latin typeface="+mn-ea"/>
            </a:endParaRPr>
          </a:p>
          <a:p>
            <a:pPr>
              <a:lnSpc>
                <a:spcPct val="150000"/>
              </a:lnSpc>
              <a:spcBef>
                <a:spcPts val="0"/>
              </a:spcBef>
              <a:buNone/>
            </a:pPr>
            <a:r>
              <a:rPr lang="ja-JP" altLang="en-US" sz="2600" dirty="0">
                <a:latin typeface="+mn-ea"/>
              </a:rPr>
              <a:t>・　「</a:t>
            </a:r>
            <a:r>
              <a:rPr lang="ja-JP" altLang="en-US" sz="2600" b="1" dirty="0">
                <a:solidFill>
                  <a:srgbClr val="FF0000"/>
                </a:solidFill>
                <a:latin typeface="+mn-ea"/>
              </a:rPr>
              <a:t>信用</a:t>
            </a:r>
            <a:r>
              <a:rPr lang="ja-JP" altLang="en-US" sz="2600" dirty="0">
                <a:latin typeface="+mn-ea"/>
              </a:rPr>
              <a:t>」と「</a:t>
            </a:r>
            <a:r>
              <a:rPr lang="ja-JP" altLang="en-US" sz="2600" b="1" dirty="0">
                <a:solidFill>
                  <a:srgbClr val="FF0000"/>
                </a:solidFill>
                <a:latin typeface="+mn-ea"/>
              </a:rPr>
              <a:t>責任</a:t>
            </a:r>
            <a:r>
              <a:rPr lang="ja-JP" altLang="en-US" sz="2600" dirty="0">
                <a:latin typeface="+mn-ea"/>
              </a:rPr>
              <a:t>」</a:t>
            </a:r>
            <a:r>
              <a:rPr lang="ja-JP" altLang="en-US" sz="2600" dirty="0" err="1">
                <a:latin typeface="+mn-ea"/>
              </a:rPr>
              <a:t>こそが</a:t>
            </a:r>
            <a:r>
              <a:rPr lang="ja-JP" altLang="en-US" sz="2600" b="1" dirty="0">
                <a:latin typeface="+mn-ea"/>
              </a:rPr>
              <a:t>経済の原資</a:t>
            </a:r>
            <a:endParaRPr lang="en-US" altLang="ja-JP" sz="2600" b="1" dirty="0">
              <a:latin typeface="+mn-ea"/>
            </a:endParaRPr>
          </a:p>
          <a:p>
            <a:pPr>
              <a:lnSpc>
                <a:spcPct val="150000"/>
              </a:lnSpc>
              <a:spcBef>
                <a:spcPts val="0"/>
              </a:spcBef>
              <a:buNone/>
            </a:pPr>
            <a:r>
              <a:rPr lang="ja-JP" altLang="en-US" sz="2600" dirty="0">
                <a:latin typeface="+mn-ea"/>
              </a:rPr>
              <a:t>　　　「高利貸し」から「バンカー」の誕生　→　</a:t>
            </a:r>
            <a:r>
              <a:rPr lang="ja-JP" altLang="en-US" sz="2600" b="1" dirty="0">
                <a:solidFill>
                  <a:srgbClr val="FF0066"/>
                </a:solidFill>
                <a:latin typeface="+mn-ea"/>
              </a:rPr>
              <a:t>「金銭」の調達から「信用」の調達に</a:t>
            </a:r>
            <a:endParaRPr lang="en-US" altLang="ja-JP" sz="2600" b="1" dirty="0">
              <a:solidFill>
                <a:srgbClr val="FF0066"/>
              </a:solidFill>
              <a:latin typeface="+mn-ea"/>
            </a:endParaRPr>
          </a:p>
          <a:p>
            <a:pPr>
              <a:lnSpc>
                <a:spcPct val="150000"/>
              </a:lnSpc>
              <a:buNone/>
            </a:pPr>
            <a:r>
              <a:rPr lang="ja-JP" altLang="en-US" sz="2600" dirty="0">
                <a:latin typeface="+mn-ea"/>
              </a:rPr>
              <a:t>　　　「</a:t>
            </a:r>
            <a:r>
              <a:rPr lang="ja-JP" altLang="en-US" sz="2600" b="1" dirty="0">
                <a:solidFill>
                  <a:srgbClr val="FF0000"/>
                </a:solidFill>
                <a:latin typeface="+mn-ea"/>
              </a:rPr>
              <a:t>信用</a:t>
            </a:r>
            <a:r>
              <a:rPr lang="ja-JP" altLang="en-US" sz="2600" dirty="0">
                <a:latin typeface="+mn-ea"/>
              </a:rPr>
              <a:t>」とは、未来社会のビジョンの「共有」と「実践」「</a:t>
            </a:r>
            <a:r>
              <a:rPr lang="ja-JP" altLang="en-US" sz="2600" b="1" dirty="0">
                <a:solidFill>
                  <a:srgbClr val="FF0000"/>
                </a:solidFill>
                <a:latin typeface="+mn-ea"/>
              </a:rPr>
              <a:t>責任</a:t>
            </a:r>
            <a:r>
              <a:rPr lang="ja-JP" altLang="en-US" sz="2600" dirty="0">
                <a:latin typeface="+mn-ea"/>
              </a:rPr>
              <a:t>」 （</a:t>
            </a:r>
            <a:r>
              <a:rPr lang="ja-JP" altLang="en-US" sz="2600" b="1" dirty="0">
                <a:latin typeface="+mn-ea"/>
              </a:rPr>
              <a:t>論語と算盤</a:t>
            </a:r>
            <a:r>
              <a:rPr lang="ja-JP" altLang="en-US" sz="2600" dirty="0">
                <a:latin typeface="+mn-ea"/>
              </a:rPr>
              <a:t>）</a:t>
            </a:r>
            <a:endParaRPr lang="en-US" altLang="ja-JP" sz="2600" dirty="0">
              <a:latin typeface="+mn-ea"/>
            </a:endParaRPr>
          </a:p>
          <a:p>
            <a:pPr>
              <a:lnSpc>
                <a:spcPct val="150000"/>
              </a:lnSpc>
              <a:buNone/>
            </a:pPr>
            <a:r>
              <a:rPr lang="ja-JP" altLang="en-US" sz="2600" dirty="0">
                <a:latin typeface="+mn-ea"/>
              </a:rPr>
              <a:t>・　</a:t>
            </a:r>
            <a:r>
              <a:rPr lang="ja-JP" altLang="en-US" sz="2600" b="1" dirty="0">
                <a:solidFill>
                  <a:srgbClr val="0070C0"/>
                </a:solidFill>
                <a:latin typeface="+mn-ea"/>
              </a:rPr>
              <a:t>孫・敬三</a:t>
            </a:r>
            <a:r>
              <a:rPr lang="ja-JP" altLang="en-US" sz="2600" dirty="0">
                <a:latin typeface="+mn-ea"/>
              </a:rPr>
              <a:t>（日銀総裁、大蔵大臣など歴任）の</a:t>
            </a:r>
            <a:r>
              <a:rPr lang="ja-JP" altLang="en-US" sz="2600" b="1" dirty="0">
                <a:solidFill>
                  <a:srgbClr val="0070C0"/>
                </a:solidFill>
                <a:latin typeface="+mn-ea"/>
              </a:rPr>
              <a:t>不安</a:t>
            </a:r>
            <a:endParaRPr lang="en-US" altLang="ja-JP" sz="2600" b="1" dirty="0">
              <a:solidFill>
                <a:srgbClr val="0070C0"/>
              </a:solidFill>
              <a:latin typeface="+mn-ea"/>
            </a:endParaRPr>
          </a:p>
          <a:p>
            <a:pPr>
              <a:lnSpc>
                <a:spcPct val="150000"/>
              </a:lnSpc>
              <a:buNone/>
            </a:pPr>
            <a:r>
              <a:rPr lang="ja-JP" altLang="en-US" sz="2600" dirty="0">
                <a:latin typeface="+mn-ea"/>
              </a:rPr>
              <a:t>　　「</a:t>
            </a:r>
            <a:r>
              <a:rPr lang="ja-JP" altLang="en-US" sz="2600" dirty="0">
                <a:latin typeface="UD デジタル 教科書体 NP-B" panose="02020700000000000000" pitchFamily="18" charset="-128"/>
                <a:ea typeface="UD デジタル 教科書体 NP-B" panose="02020700000000000000" pitchFamily="18" charset="-128"/>
              </a:rPr>
              <a:t>爺さんが資本主義という、</a:t>
            </a:r>
            <a:r>
              <a:rPr lang="ja-JP" altLang="en-US" sz="2600" b="1" dirty="0">
                <a:solidFill>
                  <a:srgbClr val="0070C0"/>
                </a:solidFill>
                <a:latin typeface="UD デジタル 教科書体 NP-B" panose="02020700000000000000" pitchFamily="18" charset="-128"/>
                <a:ea typeface="UD デジタル 教科書体 NP-B" panose="02020700000000000000" pitchFamily="18" charset="-128"/>
              </a:rPr>
              <a:t>とんでもないもの</a:t>
            </a:r>
            <a:r>
              <a:rPr lang="ja-JP" altLang="en-US" sz="2600" dirty="0">
                <a:latin typeface="UD デジタル 教科書体 NP-B" panose="02020700000000000000" pitchFamily="18" charset="-128"/>
                <a:ea typeface="UD デジタル 教科書体 NP-B" panose="02020700000000000000" pitchFamily="18" charset="-128"/>
              </a:rPr>
              <a:t>を、この国に持ち込んだ。</a:t>
            </a:r>
            <a:r>
              <a:rPr lang="ja-JP" altLang="en-US" sz="2600" dirty="0">
                <a:latin typeface="+mn-ea"/>
              </a:rPr>
              <a:t>」　　</a:t>
            </a:r>
          </a:p>
        </p:txBody>
      </p:sp>
    </p:spTree>
    <p:extLst>
      <p:ext uri="{BB962C8B-B14F-4D97-AF65-F5344CB8AC3E}">
        <p14:creationId xmlns:p14="http://schemas.microsoft.com/office/powerpoint/2010/main" val="306529506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2645</TotalTime>
  <Words>3307</Words>
  <Application>Microsoft Office PowerPoint</Application>
  <PresentationFormat>ワイド画面</PresentationFormat>
  <Paragraphs>365</Paragraphs>
  <Slides>52</Slides>
  <Notes>10</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52</vt:i4>
      </vt:variant>
    </vt:vector>
  </HeadingPairs>
  <TitlesOfParts>
    <vt:vector size="65" baseType="lpstr">
      <vt:lpstr>HGS創英角ｺﾞｼｯｸUB</vt:lpstr>
      <vt:lpstr>HG丸ｺﾞｼｯｸM-PRO</vt:lpstr>
      <vt:lpstr>ＭＳ Ｐゴシック</vt:lpstr>
      <vt:lpstr>ＭＳ ゴシック</vt:lpstr>
      <vt:lpstr>ＭＳ 明朝</vt:lpstr>
      <vt:lpstr>UD デジタル 教科書体 NP-B</vt:lpstr>
      <vt:lpstr>UD デジタル 教科書体 NP-B</vt:lpstr>
      <vt:lpstr>Arial</vt:lpstr>
      <vt:lpstr>Calibri</vt:lpstr>
      <vt:lpstr>Calibri Light</vt:lpstr>
      <vt:lpstr>Century</vt:lpstr>
      <vt:lpstr>Times New Roman</vt:lpstr>
      <vt:lpstr>Office テーマ</vt:lpstr>
      <vt:lpstr>森から持続可能な未来を考える</vt:lpstr>
      <vt:lpstr>略　歴</vt:lpstr>
      <vt:lpstr>渋沢　栄一</vt:lpstr>
      <vt:lpstr>ゼロ・カーボンな江戸の社会</vt:lpstr>
      <vt:lpstr>PowerPoint プレゼンテーション</vt:lpstr>
      <vt:lpstr>PowerPoint プレゼンテーション</vt:lpstr>
      <vt:lpstr>　労働生産性ではなく、 資源生産性を目指した江戸時代 　</vt:lpstr>
      <vt:lpstr>PowerPoint プレゼンテーション</vt:lpstr>
      <vt:lpstr>栄一の考えた合本主義（資本主義）</vt:lpstr>
      <vt:lpstr>暴走をはじめた資本主義 （1990年以降のグローバル経済）</vt:lpstr>
      <vt:lpstr>PowerPoint プレゼンテーション</vt:lpstr>
      <vt:lpstr>「直進する時間」と「循環する時間」 </vt:lpstr>
      <vt:lpstr>森と生活史の視点から</vt:lpstr>
      <vt:lpstr>日本の国土</vt:lpstr>
      <vt:lpstr>PowerPoint プレゼンテーション</vt:lpstr>
      <vt:lpstr>日本の自然の多様性 </vt:lpstr>
      <vt:lpstr>PowerPoint プレゼンテーション</vt:lpstr>
      <vt:lpstr>　　　　　　　　　森林利用の歴史</vt:lpstr>
      <vt:lpstr>鵜養（うやしない）の位置</vt:lpstr>
      <vt:lpstr>PowerPoint プレゼンテーション</vt:lpstr>
      <vt:lpstr>キーワードは循環  ①　森の循環 </vt:lpstr>
      <vt:lpstr>PowerPoint プレゼンテーション</vt:lpstr>
      <vt:lpstr>PowerPoint プレゼンテーション</vt:lpstr>
      <vt:lpstr> 斜面の、みどりは「ワラビ」</vt:lpstr>
      <vt:lpstr>　　　　ワラビ（蕨）</vt:lpstr>
      <vt:lpstr>②　森・川・海の循環  </vt:lpstr>
      <vt:lpstr>　　　　　　　　　　　　　　　　　　　　　　　　　　　金比羅さん</vt:lpstr>
      <vt:lpstr>太政官符（国の出す政令） 西暦821年、平安時代、弘仁12年 </vt:lpstr>
      <vt:lpstr>森・川・海の物質循環</vt:lpstr>
      <vt:lpstr>PowerPoint プレゼンテーション</vt:lpstr>
      <vt:lpstr>海の種類と形成</vt:lpstr>
      <vt:lpstr>海から森へ</vt:lpstr>
      <vt:lpstr>PowerPoint プレゼンテーション</vt:lpstr>
      <vt:lpstr>PowerPoint プレゼンテーション</vt:lpstr>
      <vt:lpstr>持続可能な　循環社会が壊れたのは、   戦争（第2次世界大戦）　　1945年  </vt:lpstr>
      <vt:lpstr>PowerPoint プレゼンテーション</vt:lpstr>
      <vt:lpstr>PowerPoint プレゼンテーション</vt:lpstr>
      <vt:lpstr>PowerPoint プレゼンテーション</vt:lpstr>
      <vt:lpstr>都市/農村人口推移　都市化の進展</vt:lpstr>
      <vt:lpstr>時代を編み出す「横の糸・社会」  それは、  自然と暮らしの「循環」　 </vt:lpstr>
      <vt:lpstr>時代を編み出す「縦の糸・時間」  それは  　世代と世代、人の「つながり」 </vt:lpstr>
      <vt:lpstr>奈良県川上村250年の森　世代と世代、循環をつなぐ仕組み</vt:lpstr>
      <vt:lpstr>PowerPoint プレゼンテーション</vt:lpstr>
      <vt:lpstr>　関係性喪失　｢無縁社会」という現実</vt:lpstr>
      <vt:lpstr>無縁社会の本質</vt:lpstr>
      <vt:lpstr>PowerPoint プレゼンテーション</vt:lpstr>
      <vt:lpstr>PowerPoint プレゼンテーション</vt:lpstr>
      <vt:lpstr>労働の意味の変化（戦後70年～現在）</vt:lpstr>
      <vt:lpstr>（現在～これからの20年） 「　生きる意味を問う労働　」 （meaning　of life）</vt:lpstr>
      <vt:lpstr>　　　　　人生には２つの選択肢がある（ホセ・ムヒカ） 　　　　　・ただ生まれたから、うまく生きる 　　　　　  ・自分の人生を操縦する    前者は、生きるための職業選択、そのために競争社会を受け入れる 　後者は、頭脳で考え、行動し、責任を自覚する　それが自由の意味　　　 　　自己実現や、やりたい事のために、時間と場をつくる努力 　　　人生で重要なことは「勝つこと」ではなく「歩み続けること」　　</vt:lpstr>
      <vt:lpstr>「未来」を見つけるキーワード</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オーストリアにおける木材フロー</dc:title>
  <dc:creator>Juichi</dc:creator>
  <cp:lastModifiedBy>寿一 juichi</cp:lastModifiedBy>
  <cp:revision>238</cp:revision>
  <dcterms:created xsi:type="dcterms:W3CDTF">2017-05-03T02:34:58Z</dcterms:created>
  <dcterms:modified xsi:type="dcterms:W3CDTF">2025-08-18T07:11:59Z</dcterms:modified>
</cp:coreProperties>
</file>