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63" r:id="rId4"/>
    <p:sldId id="264" r:id="rId5"/>
    <p:sldId id="265" r:id="rId6"/>
    <p:sldId id="266" r:id="rId7"/>
    <p:sldId id="267" r:id="rId8"/>
    <p:sldId id="268" r:id="rId9"/>
    <p:sldId id="270" r:id="rId10"/>
    <p:sldId id="269" r:id="rId11"/>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4" autoAdjust="0"/>
    <p:restoredTop sz="94660"/>
  </p:normalViewPr>
  <p:slideViewPr>
    <p:cSldViewPr snapToGrid="0">
      <p:cViewPr varScale="1">
        <p:scale>
          <a:sx n="66" d="100"/>
          <a:sy n="66" d="100"/>
        </p:scale>
        <p:origin x="14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4F51F38B-5085-45D8-97A4-EC31E4D1A6E4}" type="datetimeFigureOut">
              <a:rPr kumimoji="1" lang="ja-JP" altLang="en-US" smtClean="0"/>
              <a:t>2025/5/16</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877AADF3-A7FC-4D3B-B3E5-AD8D564128C4}" type="slidenum">
              <a:rPr kumimoji="1" lang="ja-JP" altLang="en-US" smtClean="0"/>
              <a:t>‹#›</a:t>
            </a:fld>
            <a:endParaRPr kumimoji="1" lang="ja-JP" altLang="en-US"/>
          </a:p>
        </p:txBody>
      </p:sp>
    </p:spTree>
    <p:extLst>
      <p:ext uri="{BB962C8B-B14F-4D97-AF65-F5344CB8AC3E}">
        <p14:creationId xmlns:p14="http://schemas.microsoft.com/office/powerpoint/2010/main" val="29833160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202829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405871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222889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88102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183584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347605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377751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290858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224622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191459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5642F6-A5E7-4885-89E6-5CC67AB5C403}" type="datetimeFigureOut">
              <a:rPr kumimoji="1" lang="ja-JP" altLang="en-US" smtClean="0"/>
              <a:t>2025/5/16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24742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642F6-A5E7-4885-89E6-5CC67AB5C403}" type="datetimeFigureOut">
              <a:rPr kumimoji="1" lang="ja-JP" altLang="en-US" smtClean="0"/>
              <a:t>2025/5/16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94E41-E0E3-4AEF-9331-6DB81B538FE4}" type="slidenum">
              <a:rPr kumimoji="1" lang="ja-JP" altLang="en-US" smtClean="0"/>
              <a:t>‹#›</a:t>
            </a:fld>
            <a:endParaRPr kumimoji="1" lang="ja-JP" altLang="en-US"/>
          </a:p>
        </p:txBody>
      </p:sp>
    </p:spTree>
    <p:extLst>
      <p:ext uri="{BB962C8B-B14F-4D97-AF65-F5344CB8AC3E}">
        <p14:creationId xmlns:p14="http://schemas.microsoft.com/office/powerpoint/2010/main" val="1301523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D17419-2268-477C-9D5F-E59DBE2B2F28}"/>
              </a:ext>
            </a:extLst>
          </p:cNvPr>
          <p:cNvSpPr txBox="1"/>
          <p:nvPr/>
        </p:nvSpPr>
        <p:spPr>
          <a:xfrm>
            <a:off x="75460" y="1136172"/>
            <a:ext cx="8993079" cy="1200329"/>
          </a:xfrm>
          <a:prstGeom prst="rect">
            <a:avLst/>
          </a:prstGeom>
          <a:noFill/>
        </p:spPr>
        <p:txBody>
          <a:bodyPr wrap="square" rtlCol="0">
            <a:spAutoFit/>
          </a:bodyPr>
          <a:lstStyle/>
          <a:p>
            <a:pPr algn="ctr"/>
            <a:r>
              <a:rPr kumimoji="1" lang="ja-JP" altLang="en-US" sz="3600" b="1" dirty="0">
                <a:latin typeface="ＭＳ 明朝" panose="02020609040205080304" pitchFamily="17" charset="-128"/>
                <a:ea typeface="ＭＳ 明朝" panose="02020609040205080304" pitchFamily="17" charset="-128"/>
              </a:rPr>
              <a:t>建設機械による労働災害を防止する</a:t>
            </a:r>
            <a:endParaRPr kumimoji="1"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～労働災害発生事例から～</a:t>
            </a:r>
          </a:p>
        </p:txBody>
      </p:sp>
      <p:sp>
        <p:nvSpPr>
          <p:cNvPr id="6" name="テキスト ボックス 5">
            <a:extLst>
              <a:ext uri="{FF2B5EF4-FFF2-40B4-BE49-F238E27FC236}">
                <a16:creationId xmlns:a16="http://schemas.microsoft.com/office/drawing/2014/main" id="{FBC3F5DE-889F-4997-8D33-761DD4D30380}"/>
              </a:ext>
            </a:extLst>
          </p:cNvPr>
          <p:cNvSpPr txBox="1"/>
          <p:nvPr/>
        </p:nvSpPr>
        <p:spPr>
          <a:xfrm>
            <a:off x="337351" y="4784581"/>
            <a:ext cx="8611340" cy="523220"/>
          </a:xfrm>
          <a:prstGeom prst="rect">
            <a:avLst/>
          </a:prstGeom>
          <a:noFill/>
        </p:spPr>
        <p:txBody>
          <a:bodyPr wrap="square" rtlCol="0">
            <a:spAutoFit/>
          </a:bodyPr>
          <a:lstStyle/>
          <a:p>
            <a:pPr algn="ctr"/>
            <a:r>
              <a:rPr kumimoji="1" lang="ja-JP" altLang="en-US" sz="2800" b="1" dirty="0">
                <a:latin typeface="ＭＳ 明朝" panose="02020609040205080304" pitchFamily="17" charset="-128"/>
                <a:ea typeface="ＭＳ 明朝" panose="02020609040205080304" pitchFamily="17" charset="-128"/>
              </a:rPr>
              <a:t>令和７年５月１６日</a:t>
            </a:r>
          </a:p>
        </p:txBody>
      </p:sp>
      <p:sp>
        <p:nvSpPr>
          <p:cNvPr id="7" name="テキスト ボックス 6">
            <a:extLst>
              <a:ext uri="{FF2B5EF4-FFF2-40B4-BE49-F238E27FC236}">
                <a16:creationId xmlns:a16="http://schemas.microsoft.com/office/drawing/2014/main" id="{3A36BE31-CE20-4EEB-9129-1CD54AD96A06}"/>
              </a:ext>
            </a:extLst>
          </p:cNvPr>
          <p:cNvSpPr txBox="1"/>
          <p:nvPr/>
        </p:nvSpPr>
        <p:spPr>
          <a:xfrm>
            <a:off x="337351" y="5291420"/>
            <a:ext cx="8611340"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（一社）日本林業土木連合協会</a:t>
            </a:r>
            <a:endParaRPr kumimoji="1" lang="en-US" altLang="ja-JP" sz="24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7251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1E7691A-9583-4E44-B68F-D02A63B2FF5D}"/>
              </a:ext>
            </a:extLst>
          </p:cNvPr>
          <p:cNvGrpSpPr/>
          <p:nvPr/>
        </p:nvGrpSpPr>
        <p:grpSpPr>
          <a:xfrm>
            <a:off x="239697" y="93497"/>
            <a:ext cx="8664606" cy="552380"/>
            <a:chOff x="239697" y="93497"/>
            <a:chExt cx="8664606" cy="552380"/>
          </a:xfrm>
        </p:grpSpPr>
        <p:sp>
          <p:nvSpPr>
            <p:cNvPr id="3" name="テキスト ボックス 2">
              <a:extLst>
                <a:ext uri="{FF2B5EF4-FFF2-40B4-BE49-F238E27FC236}">
                  <a16:creationId xmlns:a16="http://schemas.microsoft.com/office/drawing/2014/main" id="{16AE63E6-FFB1-4019-B0F1-4AB4D3AC912B}"/>
                </a:ext>
              </a:extLst>
            </p:cNvPr>
            <p:cNvSpPr txBox="1"/>
            <p:nvPr/>
          </p:nvSpPr>
          <p:spPr>
            <a:xfrm>
              <a:off x="239697" y="93497"/>
              <a:ext cx="8664606"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建設機械に起因する死亡災害発生事例</a:t>
              </a:r>
            </a:p>
          </p:txBody>
        </p:sp>
        <p:cxnSp>
          <p:nvCxnSpPr>
            <p:cNvPr id="4" name="直線コネクタ 3">
              <a:extLst>
                <a:ext uri="{FF2B5EF4-FFF2-40B4-BE49-F238E27FC236}">
                  <a16:creationId xmlns:a16="http://schemas.microsoft.com/office/drawing/2014/main" id="{2F05C276-D429-4B33-B08A-16DCBCDF4571}"/>
                </a:ext>
              </a:extLst>
            </p:cNvPr>
            <p:cNvCxnSpPr>
              <a:cxnSpLocks/>
            </p:cNvCxnSpPr>
            <p:nvPr/>
          </p:nvCxnSpPr>
          <p:spPr>
            <a:xfrm>
              <a:off x="239697" y="645877"/>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C39B347C-F6B4-454C-AC22-D7A4BEE48C94}"/>
              </a:ext>
            </a:extLst>
          </p:cNvPr>
          <p:cNvSpPr txBox="1"/>
          <p:nvPr/>
        </p:nvSpPr>
        <p:spPr>
          <a:xfrm>
            <a:off x="159798" y="852252"/>
            <a:ext cx="8851037" cy="1169551"/>
          </a:xfrm>
          <a:prstGeom prst="rect">
            <a:avLst/>
          </a:prstGeom>
          <a:solidFill>
            <a:schemeClr val="accent5">
              <a:lumMod val="20000"/>
              <a:lumOff val="80000"/>
            </a:schemeClr>
          </a:solidFill>
          <a:ln>
            <a:no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転倒</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豪雨災害復旧工事現場において、被災者が幅員</a:t>
            </a:r>
            <a:r>
              <a:rPr kumimoji="1" lang="en-US" altLang="ja-JP" sz="1400" b="1" dirty="0">
                <a:latin typeface="ＭＳ 明朝" panose="02020609040205080304" pitchFamily="17" charset="-128"/>
                <a:ea typeface="ＭＳ 明朝" panose="02020609040205080304" pitchFamily="17" charset="-128"/>
              </a:rPr>
              <a:t>1.5</a:t>
            </a:r>
            <a:r>
              <a:rPr kumimoji="1" lang="ja-JP" altLang="en-US" sz="1400" b="1" dirty="0">
                <a:latin typeface="ＭＳ 明朝" panose="02020609040205080304" pitchFamily="17" charset="-128"/>
                <a:ea typeface="ＭＳ 明朝" panose="02020609040205080304" pitchFamily="17" charset="-128"/>
              </a:rPr>
              <a:t>ｍ、勾配約</a:t>
            </a:r>
            <a:r>
              <a:rPr kumimoji="1" lang="en-US" altLang="ja-JP" sz="1400" b="1" dirty="0">
                <a:latin typeface="ＭＳ 明朝" panose="02020609040205080304" pitchFamily="17" charset="-128"/>
                <a:ea typeface="ＭＳ 明朝" panose="02020609040205080304" pitchFamily="17" charset="-128"/>
              </a:rPr>
              <a:t>20</a:t>
            </a:r>
            <a:r>
              <a:rPr kumimoji="1" lang="ja-JP" altLang="en-US" sz="1400" b="1" dirty="0">
                <a:latin typeface="ＭＳ 明朝" panose="02020609040205080304" pitchFamily="17" charset="-128"/>
                <a:ea typeface="ＭＳ 明朝" panose="02020609040205080304" pitchFamily="17" charset="-128"/>
              </a:rPr>
              <a:t>度のコンクリート舗装の直線路面上においてバックホウ（機体重量約 </a:t>
            </a:r>
            <a:r>
              <a:rPr kumimoji="1" lang="en-US" altLang="ja-JP" sz="1400" b="1" dirty="0">
                <a:latin typeface="ＭＳ 明朝" panose="02020609040205080304" pitchFamily="17" charset="-128"/>
                <a:ea typeface="ＭＳ 明朝" panose="02020609040205080304" pitchFamily="17" charset="-128"/>
              </a:rPr>
              <a:t>0.5</a:t>
            </a:r>
            <a:r>
              <a:rPr kumimoji="1" lang="ja-JP" altLang="en-US" sz="1400" b="1" dirty="0">
                <a:latin typeface="ＭＳ 明朝" panose="02020609040205080304" pitchFamily="17" charset="-128"/>
                <a:ea typeface="ＭＳ 明朝" panose="02020609040205080304" pitchFamily="17" charset="-128"/>
              </a:rPr>
              <a:t>ｔ）を運転し、路面に隣接する法面の表面掘削を行っていたところ、路面下り面側に約５ｍ転落し、当該機械と路面との間に胸部をはさまれた。病院で治療を受けていたが、後日死亡した。</a:t>
            </a:r>
          </a:p>
        </p:txBody>
      </p:sp>
      <p:sp>
        <p:nvSpPr>
          <p:cNvPr id="6" name="テキスト ボックス 5">
            <a:extLst>
              <a:ext uri="{FF2B5EF4-FFF2-40B4-BE49-F238E27FC236}">
                <a16:creationId xmlns:a16="http://schemas.microsoft.com/office/drawing/2014/main" id="{14F55B5D-3095-4898-876F-40D49F4BF995}"/>
              </a:ext>
            </a:extLst>
          </p:cNvPr>
          <p:cNvSpPr txBox="1"/>
          <p:nvPr/>
        </p:nvSpPr>
        <p:spPr>
          <a:xfrm>
            <a:off x="159798" y="2108201"/>
            <a:ext cx="8851037" cy="1169551"/>
          </a:xfrm>
          <a:prstGeom prst="rect">
            <a:avLst/>
          </a:prstGeom>
          <a:solidFill>
            <a:schemeClr val="accent6">
              <a:lumMod val="20000"/>
              <a:lumOff val="80000"/>
            </a:schemeClr>
          </a:solidFill>
          <a:ln>
            <a:no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墜落・転落</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勾配が</a:t>
            </a:r>
            <a:r>
              <a:rPr kumimoji="1" lang="en-US" altLang="ja-JP" sz="1400" b="1" dirty="0">
                <a:latin typeface="ＭＳ 明朝" panose="02020609040205080304" pitchFamily="17" charset="-128"/>
                <a:ea typeface="ＭＳ 明朝" panose="02020609040205080304" pitchFamily="17" charset="-128"/>
              </a:rPr>
              <a:t>22</a:t>
            </a:r>
            <a:r>
              <a:rPr kumimoji="1" lang="ja-JP" altLang="en-US" sz="1400" b="1" dirty="0">
                <a:latin typeface="ＭＳ 明朝" panose="02020609040205080304" pitchFamily="17" charset="-128"/>
                <a:ea typeface="ＭＳ 明朝" panose="02020609040205080304" pitchFamily="17" charset="-128"/>
              </a:rPr>
              <a:t>度～</a:t>
            </a:r>
            <a:r>
              <a:rPr kumimoji="1" lang="en-US" altLang="ja-JP" sz="1400" b="1" dirty="0">
                <a:latin typeface="ＭＳ 明朝" panose="02020609040205080304" pitchFamily="17" charset="-128"/>
                <a:ea typeface="ＭＳ 明朝" panose="02020609040205080304" pitchFamily="17" charset="-128"/>
              </a:rPr>
              <a:t>35</a:t>
            </a:r>
            <a:r>
              <a:rPr kumimoji="1" lang="ja-JP" altLang="en-US" sz="1400" b="1" dirty="0">
                <a:latin typeface="ＭＳ 明朝" panose="02020609040205080304" pitchFamily="17" charset="-128"/>
                <a:ea typeface="ＭＳ 明朝" panose="02020609040205080304" pitchFamily="17" charset="-128"/>
              </a:rPr>
              <a:t>度程度の地山の法面にて被災者はバックホウを運転し、重機搬入路の整形作業を行っていたが、現場監視を行っていた現場代理人が大きな音がしたのを聞き、音がした方を見ると被災者の運転するバックホウが転倒していた。その後すぐに被災者がバックホウの下から這い出てきたので、病院に搬送したが、搬送先の病院で約１時間後に死亡した。</a:t>
            </a:r>
          </a:p>
        </p:txBody>
      </p:sp>
      <p:sp>
        <p:nvSpPr>
          <p:cNvPr id="7" name="テキスト ボックス 6">
            <a:extLst>
              <a:ext uri="{FF2B5EF4-FFF2-40B4-BE49-F238E27FC236}">
                <a16:creationId xmlns:a16="http://schemas.microsoft.com/office/drawing/2014/main" id="{3A7517BA-B042-4A79-AF7C-9260082E879F}"/>
              </a:ext>
            </a:extLst>
          </p:cNvPr>
          <p:cNvSpPr txBox="1"/>
          <p:nvPr/>
        </p:nvSpPr>
        <p:spPr>
          <a:xfrm>
            <a:off x="159798" y="3364150"/>
            <a:ext cx="8851037" cy="954107"/>
          </a:xfrm>
          <a:prstGeom prst="rect">
            <a:avLst/>
          </a:prstGeom>
          <a:solidFill>
            <a:schemeClr val="accent5">
              <a:lumMod val="20000"/>
              <a:lumOff val="80000"/>
            </a:schemeClr>
          </a:solidFill>
          <a:ln>
            <a:no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激突され</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側壁のコンクリート打設作業のため、生コンが</a:t>
            </a:r>
            <a:r>
              <a:rPr kumimoji="1" lang="en-US" altLang="ja-JP" sz="1400" b="1" dirty="0">
                <a:latin typeface="ＭＳ 明朝" panose="02020609040205080304" pitchFamily="17" charset="-128"/>
                <a:ea typeface="ＭＳ 明朝" panose="02020609040205080304" pitchFamily="17" charset="-128"/>
              </a:rPr>
              <a:t>0.3</a:t>
            </a:r>
            <a:r>
              <a:rPr kumimoji="1" lang="ja-JP" altLang="en-US" sz="1400" b="1" dirty="0">
                <a:latin typeface="ＭＳ 明朝" panose="02020609040205080304" pitchFamily="17" charset="-128"/>
                <a:ea typeface="ＭＳ 明朝" panose="02020609040205080304" pitchFamily="17" charset="-128"/>
              </a:rPr>
              <a:t>ｍ</a:t>
            </a:r>
            <a:r>
              <a:rPr kumimoji="1" lang="en-US" altLang="ja-JP" sz="1400" b="1" dirty="0">
                <a:latin typeface="ＭＳ 明朝" panose="02020609040205080304" pitchFamily="17" charset="-128"/>
                <a:ea typeface="ＭＳ 明朝" panose="02020609040205080304" pitchFamily="17" charset="-128"/>
              </a:rPr>
              <a:t>3</a:t>
            </a:r>
            <a:r>
              <a:rPr kumimoji="1" lang="ja-JP" altLang="en-US" sz="1400" b="1" dirty="0">
                <a:latin typeface="ＭＳ 明朝" panose="02020609040205080304" pitchFamily="17" charset="-128"/>
                <a:ea typeface="ＭＳ 明朝" panose="02020609040205080304" pitchFamily="17" charset="-128"/>
              </a:rPr>
              <a:t>入っているコンクリートホッパーをバックホウで吊り、対岸側の打設位置に移動させた時、</a:t>
            </a:r>
            <a:r>
              <a:rPr kumimoji="1" lang="ja-JP" altLang="en-US" sz="1400" b="1" dirty="0">
                <a:solidFill>
                  <a:srgbClr val="FF0000"/>
                </a:solidFill>
                <a:latin typeface="ＭＳ 明朝" panose="02020609040205080304" pitchFamily="17" charset="-128"/>
                <a:ea typeface="ＭＳ 明朝" panose="02020609040205080304" pitchFamily="17" charset="-128"/>
              </a:rPr>
              <a:t>バックホウの前方の路肩が崩れ、バックホウが右側に横転。堰堤にかかる足場上でバックホウを誘導していた被災者が、倒れたバックホウのバケットと堰堤の間にはさまれた</a:t>
            </a:r>
            <a:r>
              <a:rPr kumimoji="1" lang="ja-JP" altLang="en-US" sz="1400" b="1" dirty="0">
                <a:latin typeface="ＭＳ 明朝" panose="02020609040205080304" pitchFamily="17" charset="-128"/>
                <a:ea typeface="ＭＳ 明朝" panose="02020609040205080304" pitchFamily="17" charset="-128"/>
              </a:rPr>
              <a:t>。</a:t>
            </a:r>
          </a:p>
        </p:txBody>
      </p:sp>
      <p:sp>
        <p:nvSpPr>
          <p:cNvPr id="8" name="テキスト ボックス 7">
            <a:extLst>
              <a:ext uri="{FF2B5EF4-FFF2-40B4-BE49-F238E27FC236}">
                <a16:creationId xmlns:a16="http://schemas.microsoft.com/office/drawing/2014/main" id="{57FF6B4E-0F7F-4EC7-AA0A-CD19D3A29E86}"/>
              </a:ext>
            </a:extLst>
          </p:cNvPr>
          <p:cNvSpPr txBox="1"/>
          <p:nvPr/>
        </p:nvSpPr>
        <p:spPr>
          <a:xfrm>
            <a:off x="159798" y="4393993"/>
            <a:ext cx="8851037" cy="954107"/>
          </a:xfrm>
          <a:prstGeom prst="rect">
            <a:avLst/>
          </a:prstGeom>
          <a:solidFill>
            <a:schemeClr val="accent6">
              <a:lumMod val="20000"/>
              <a:lumOff val="80000"/>
            </a:schemeClr>
          </a:solidFill>
          <a:ln>
            <a:no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激突され</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オペレータが山腹斜面の倒木をＲＣＭ掘削機のアームで山腹斜面の下部に落とそうとしたところ、</a:t>
            </a:r>
            <a:r>
              <a:rPr kumimoji="1" lang="ja-JP" altLang="en-US" sz="1400" b="1" dirty="0">
                <a:solidFill>
                  <a:srgbClr val="FF0000"/>
                </a:solidFill>
                <a:latin typeface="ＭＳ 明朝" panose="02020609040205080304" pitchFamily="17" charset="-128"/>
                <a:ea typeface="ＭＳ 明朝" panose="02020609040205080304" pitchFamily="17" charset="-128"/>
              </a:rPr>
              <a:t>意に反して倒木が一回転して</a:t>
            </a:r>
            <a:r>
              <a:rPr kumimoji="1" lang="ja-JP" altLang="en-US" sz="1400" b="1" dirty="0">
                <a:latin typeface="ＭＳ 明朝" panose="02020609040205080304" pitchFamily="17" charset="-128"/>
                <a:ea typeface="ＭＳ 明朝" panose="02020609040205080304" pitchFamily="17" charset="-128"/>
              </a:rPr>
              <a:t>、ＲＣＭ掘削機から目測９ｍ離れた位置を移動していた被災者に激突し、被災者は山腹斜面を目測１０ｍ滑落した。同日夕方、被災者は全身打撲による臓器損傷により死亡が確認された。</a:t>
            </a:r>
          </a:p>
        </p:txBody>
      </p:sp>
      <p:sp>
        <p:nvSpPr>
          <p:cNvPr id="9" name="テキスト ボックス 8">
            <a:extLst>
              <a:ext uri="{FF2B5EF4-FFF2-40B4-BE49-F238E27FC236}">
                <a16:creationId xmlns:a16="http://schemas.microsoft.com/office/drawing/2014/main" id="{1B6943B2-AC2A-4C79-B641-1389E8258BA4}"/>
              </a:ext>
            </a:extLst>
          </p:cNvPr>
          <p:cNvSpPr txBox="1"/>
          <p:nvPr/>
        </p:nvSpPr>
        <p:spPr>
          <a:xfrm>
            <a:off x="159798" y="5445160"/>
            <a:ext cx="8851037" cy="1169551"/>
          </a:xfrm>
          <a:prstGeom prst="rect">
            <a:avLst/>
          </a:prstGeom>
          <a:solidFill>
            <a:schemeClr val="accent5">
              <a:lumMod val="20000"/>
              <a:lumOff val="80000"/>
            </a:schemeClr>
          </a:solidFill>
          <a:ln>
            <a:no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墜落・転落</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国道沿いの道路改良工事現場において、コンクリート擁壁の路肩で作業を行っていたバックホウがバランスを崩して約５ｍ下の川底へ転落し、運転者はバックホウの下敷きとなり、頭部を圧迫されて死亡した。転落の直前までバックホウのバケットフックに土砂の入ったワイヤーモッコを掛け、道路上へ吊り上げる作業を行っていた。</a:t>
            </a:r>
            <a:r>
              <a:rPr kumimoji="1" lang="ja-JP" altLang="en-US" sz="1400" b="1" dirty="0">
                <a:solidFill>
                  <a:srgbClr val="FF0000"/>
                </a:solidFill>
                <a:latin typeface="ＭＳ 明朝" panose="02020609040205080304" pitchFamily="17" charset="-128"/>
                <a:ea typeface="ＭＳ 明朝" panose="02020609040205080304" pitchFamily="17" charset="-128"/>
              </a:rPr>
              <a:t>当該バックホウはクレーン機能を備えているが、適切に使用されていなかった</a:t>
            </a:r>
            <a:r>
              <a:rPr kumimoji="1" lang="ja-JP" altLang="en-US" sz="1400" b="1" dirty="0">
                <a:latin typeface="ＭＳ 明朝" panose="02020609040205080304" pitchFamily="17" charset="-128"/>
                <a:ea typeface="ＭＳ 明朝" panose="02020609040205080304" pitchFamily="17" charset="-128"/>
              </a:rPr>
              <a:t>。</a:t>
            </a:r>
          </a:p>
        </p:txBody>
      </p:sp>
      <p:sp>
        <p:nvSpPr>
          <p:cNvPr id="10" name="テキスト ボックス 9">
            <a:extLst>
              <a:ext uri="{FF2B5EF4-FFF2-40B4-BE49-F238E27FC236}">
                <a16:creationId xmlns:a16="http://schemas.microsoft.com/office/drawing/2014/main" id="{A5066FAA-11B9-45C1-B50B-8F0E84C4F3CB}"/>
              </a:ext>
            </a:extLst>
          </p:cNvPr>
          <p:cNvSpPr txBox="1"/>
          <p:nvPr/>
        </p:nvSpPr>
        <p:spPr>
          <a:xfrm>
            <a:off x="7093258" y="6593387"/>
            <a:ext cx="1811045" cy="215444"/>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出典：災害事例（厚生労働省）</a:t>
            </a:r>
          </a:p>
        </p:txBody>
      </p:sp>
    </p:spTree>
    <p:extLst>
      <p:ext uri="{BB962C8B-B14F-4D97-AF65-F5344CB8AC3E}">
        <p14:creationId xmlns:p14="http://schemas.microsoft.com/office/powerpoint/2010/main" val="134615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220AB4B1-7BF6-4101-87E1-218FFF1F24B9}"/>
              </a:ext>
            </a:extLst>
          </p:cNvPr>
          <p:cNvGrpSpPr/>
          <p:nvPr/>
        </p:nvGrpSpPr>
        <p:grpSpPr>
          <a:xfrm>
            <a:off x="239697" y="93497"/>
            <a:ext cx="8664606" cy="848753"/>
            <a:chOff x="239697" y="93497"/>
            <a:chExt cx="8664606" cy="848753"/>
          </a:xfrm>
        </p:grpSpPr>
        <p:sp>
          <p:nvSpPr>
            <p:cNvPr id="2" name="テキスト ボックス 1">
              <a:extLst>
                <a:ext uri="{FF2B5EF4-FFF2-40B4-BE49-F238E27FC236}">
                  <a16:creationId xmlns:a16="http://schemas.microsoft.com/office/drawing/2014/main" id="{6A71AE0D-08F0-41FF-ABD7-21557A310D14}"/>
                </a:ext>
              </a:extLst>
            </p:cNvPr>
            <p:cNvSpPr txBox="1"/>
            <p:nvPr/>
          </p:nvSpPr>
          <p:spPr>
            <a:xfrm>
              <a:off x="239697" y="93497"/>
              <a:ext cx="8664606" cy="830997"/>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建設機械による労働災害を防止する</a:t>
              </a:r>
              <a:endParaRPr kumimoji="1" lang="en-US" altLang="ja-JP" sz="2800" dirty="0">
                <a:latin typeface="ＭＳ 明朝" panose="02020609040205080304" pitchFamily="17" charset="-128"/>
                <a:ea typeface="ＭＳ 明朝" panose="02020609040205080304" pitchFamily="17" charset="-128"/>
              </a:endParaRPr>
            </a:p>
            <a:p>
              <a:pPr algn="ct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盲点１</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建設機械の作業時よりも移動時の災害が多い～</a:t>
              </a:r>
            </a:p>
          </p:txBody>
        </p:sp>
        <p:cxnSp>
          <p:nvCxnSpPr>
            <p:cNvPr id="3" name="直線コネクタ 2">
              <a:extLst>
                <a:ext uri="{FF2B5EF4-FFF2-40B4-BE49-F238E27FC236}">
                  <a16:creationId xmlns:a16="http://schemas.microsoft.com/office/drawing/2014/main" id="{FF6BDFDF-5049-47E3-9E95-F4C77CFA25D2}"/>
                </a:ext>
              </a:extLst>
            </p:cNvPr>
            <p:cNvCxnSpPr>
              <a:cxnSpLocks/>
            </p:cNvCxnSpPr>
            <p:nvPr/>
          </p:nvCxnSpPr>
          <p:spPr>
            <a:xfrm>
              <a:off x="239697" y="942250"/>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360A6085-A622-417E-A27B-BF7CEA90ADE2}"/>
              </a:ext>
            </a:extLst>
          </p:cNvPr>
          <p:cNvSpPr txBox="1"/>
          <p:nvPr/>
        </p:nvSpPr>
        <p:spPr>
          <a:xfrm>
            <a:off x="79897" y="1209792"/>
            <a:ext cx="8975326" cy="1323439"/>
          </a:xfrm>
          <a:prstGeom prst="rect">
            <a:avLst/>
          </a:prstGeom>
          <a:noFill/>
          <a:ln w="12700">
            <a:solidFill>
              <a:schemeClr val="tx1"/>
            </a:solidFill>
            <a:prstDash val="dash"/>
          </a:ln>
        </p:spPr>
        <p:txBody>
          <a:bodyPr wrap="square" rtlCol="0">
            <a:spAutoFit/>
          </a:bodyPr>
          <a:lstStyle/>
          <a:p>
            <a:r>
              <a:rPr kumimoji="1" lang="ja-JP" altLang="en-US" sz="1600" b="1" dirty="0">
                <a:solidFill>
                  <a:srgbClr val="0070C0"/>
                </a:solidFill>
                <a:latin typeface="ＭＳ 明朝" panose="02020609040205080304" pitchFamily="17" charset="-128"/>
                <a:ea typeface="ＭＳ 明朝" panose="02020609040205080304" pitchFamily="17" charset="-128"/>
              </a:rPr>
              <a:t>◇　建設機械での作業中（旋回時等）は、危険性の高さを認識し、十分な注意を払って作業し</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ていることから、事故率が低くなっていると言える</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事故のリスクが低いと思われている作業の中にも、実はリスクが高いものがあるところに</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安全対策の落とし穴がある</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単なる移動であっても危険が潜んでいるということを肝に銘じておく必要がある</a:t>
            </a:r>
          </a:p>
        </p:txBody>
      </p:sp>
      <p:sp>
        <p:nvSpPr>
          <p:cNvPr id="4" name="テキスト ボックス 3">
            <a:extLst>
              <a:ext uri="{FF2B5EF4-FFF2-40B4-BE49-F238E27FC236}">
                <a16:creationId xmlns:a16="http://schemas.microsoft.com/office/drawing/2014/main" id="{BF1D81A3-E9D0-48D3-91A4-3275C68350A9}"/>
              </a:ext>
            </a:extLst>
          </p:cNvPr>
          <p:cNvSpPr txBox="1"/>
          <p:nvPr/>
        </p:nvSpPr>
        <p:spPr>
          <a:xfrm>
            <a:off x="79897" y="2742710"/>
            <a:ext cx="2618913" cy="307777"/>
          </a:xfrm>
          <a:prstGeom prst="rect">
            <a:avLst/>
          </a:prstGeom>
          <a:noFill/>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重機移動時の災害事例</a:t>
            </a:r>
            <a:r>
              <a:rPr kumimoji="1" lang="en-US" altLang="ja-JP" sz="1400" b="1" dirty="0">
                <a:latin typeface="ＭＳ 明朝" panose="02020609040205080304" pitchFamily="17" charset="-128"/>
                <a:ea typeface="ＭＳ 明朝" panose="02020609040205080304" pitchFamily="17" charset="-128"/>
              </a:rPr>
              <a:t>】</a:t>
            </a:r>
            <a:endParaRPr kumimoji="1" lang="ja-JP" altLang="en-US" sz="1400" b="1"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52B3822B-B3DA-4A2E-BA47-5C7A63046557}"/>
              </a:ext>
            </a:extLst>
          </p:cNvPr>
          <p:cNvSpPr txBox="1"/>
          <p:nvPr/>
        </p:nvSpPr>
        <p:spPr>
          <a:xfrm>
            <a:off x="239697" y="3153543"/>
            <a:ext cx="8815526" cy="523220"/>
          </a:xfrm>
          <a:prstGeom prst="rect">
            <a:avLst/>
          </a:prstGeom>
          <a:noFill/>
          <a:ln>
            <a:solidFill>
              <a:schemeClr val="tx1"/>
            </a:solidFill>
          </a:ln>
        </p:spPr>
        <p:txBody>
          <a:bodyPr wrap="square" rtlCol="0">
            <a:spAutoFit/>
          </a:bodyPr>
          <a:lstStyle/>
          <a:p>
            <a:r>
              <a:rPr kumimoji="1" lang="ja-JP" altLang="en-US" sz="1400" b="1" dirty="0">
                <a:latin typeface="ＭＳ 明朝" panose="02020609040205080304" pitchFamily="17" charset="-128"/>
                <a:ea typeface="ＭＳ 明朝" panose="02020609040205080304" pitchFamily="17" charset="-128"/>
              </a:rPr>
              <a:t>・仮置きしていたバックホウが邪魔になったので、これに乗り込んで動かそうとしたところ、路肩が一部</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崩れ、バックホウが約４ｍ下の谷川に転落</a:t>
            </a:r>
          </a:p>
        </p:txBody>
      </p:sp>
      <p:sp>
        <p:nvSpPr>
          <p:cNvPr id="8" name="テキスト ボックス 7">
            <a:extLst>
              <a:ext uri="{FF2B5EF4-FFF2-40B4-BE49-F238E27FC236}">
                <a16:creationId xmlns:a16="http://schemas.microsoft.com/office/drawing/2014/main" id="{39509C17-F1D6-4245-85E7-27CC68D906ED}"/>
              </a:ext>
            </a:extLst>
          </p:cNvPr>
          <p:cNvSpPr txBox="1"/>
          <p:nvPr/>
        </p:nvSpPr>
        <p:spPr>
          <a:xfrm>
            <a:off x="239697" y="3820848"/>
            <a:ext cx="8815526" cy="523220"/>
          </a:xfrm>
          <a:prstGeom prst="rect">
            <a:avLst/>
          </a:prstGeom>
          <a:noFill/>
          <a:ln>
            <a:solidFill>
              <a:schemeClr val="tx1"/>
            </a:solidFill>
          </a:ln>
        </p:spPr>
        <p:txBody>
          <a:bodyPr wrap="square" rtlCol="0">
            <a:spAutoFit/>
          </a:bodyPr>
          <a:lstStyle/>
          <a:p>
            <a:r>
              <a:rPr kumimoji="1" lang="ja-JP" altLang="en-US" sz="1400" b="1" dirty="0">
                <a:latin typeface="ＭＳ 明朝" panose="02020609040205080304" pitchFamily="17" charset="-128"/>
                <a:ea typeface="ＭＳ 明朝" panose="02020609040205080304" pitchFamily="17" charset="-128"/>
              </a:rPr>
              <a:t>・トラックへのバックホウ積み込み作業中、荷台から道板が１枚外れてバックホウが転倒、作業者がバケ</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ットの下敷きになった</a:t>
            </a:r>
          </a:p>
        </p:txBody>
      </p:sp>
      <p:sp>
        <p:nvSpPr>
          <p:cNvPr id="9" name="テキスト ボックス 8">
            <a:extLst>
              <a:ext uri="{FF2B5EF4-FFF2-40B4-BE49-F238E27FC236}">
                <a16:creationId xmlns:a16="http://schemas.microsoft.com/office/drawing/2014/main" id="{8EF0C826-E1EF-4103-A7C5-16EA970A5052}"/>
              </a:ext>
            </a:extLst>
          </p:cNvPr>
          <p:cNvSpPr txBox="1"/>
          <p:nvPr/>
        </p:nvSpPr>
        <p:spPr>
          <a:xfrm>
            <a:off x="239697" y="4491603"/>
            <a:ext cx="8815526" cy="523220"/>
          </a:xfrm>
          <a:prstGeom prst="rect">
            <a:avLst/>
          </a:prstGeom>
          <a:noFill/>
          <a:ln>
            <a:solidFill>
              <a:schemeClr val="tx1"/>
            </a:solidFill>
          </a:ln>
        </p:spPr>
        <p:txBody>
          <a:bodyPr wrap="square" rtlCol="0">
            <a:spAutoFit/>
          </a:bodyPr>
          <a:lstStyle/>
          <a:p>
            <a:r>
              <a:rPr kumimoji="1" lang="ja-JP" altLang="en-US" sz="1400" b="1" dirty="0">
                <a:latin typeface="ＭＳ 明朝" panose="02020609040205080304" pitchFamily="17" charset="-128"/>
                <a:ea typeface="ＭＳ 明朝" panose="02020609040205080304" pitchFamily="17" charset="-128"/>
              </a:rPr>
              <a:t>・作業終了後、道路を開放するために、バックホウを空き地まで移動させていた際に、交差点を左折した</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ところで誘導員が挟まれた</a:t>
            </a:r>
          </a:p>
        </p:txBody>
      </p:sp>
      <p:sp>
        <p:nvSpPr>
          <p:cNvPr id="10" name="矢印: 下 9">
            <a:extLst>
              <a:ext uri="{FF2B5EF4-FFF2-40B4-BE49-F238E27FC236}">
                <a16:creationId xmlns:a16="http://schemas.microsoft.com/office/drawing/2014/main" id="{2D523D49-E8F1-42CD-8370-E0DE963373E3}"/>
              </a:ext>
            </a:extLst>
          </p:cNvPr>
          <p:cNvSpPr/>
          <p:nvPr/>
        </p:nvSpPr>
        <p:spPr>
          <a:xfrm>
            <a:off x="3409024" y="5282214"/>
            <a:ext cx="2032987" cy="4569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735B562-0E5B-4F40-8FF5-38CA744D08AF}"/>
              </a:ext>
            </a:extLst>
          </p:cNvPr>
          <p:cNvSpPr txBox="1"/>
          <p:nvPr/>
        </p:nvSpPr>
        <p:spPr>
          <a:xfrm>
            <a:off x="1376039" y="5843992"/>
            <a:ext cx="6116714" cy="707886"/>
          </a:xfrm>
          <a:prstGeom prst="rect">
            <a:avLst/>
          </a:prstGeom>
          <a:noFill/>
        </p:spPr>
        <p:txBody>
          <a:bodyPr wrap="square" rtlCol="0">
            <a:spAutoFit/>
          </a:bodyPr>
          <a:lstStyle/>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移動時は作業中ほどの危険性を認識していないため油断が生じてしまう！</a:t>
            </a:r>
          </a:p>
        </p:txBody>
      </p:sp>
      <p:sp>
        <p:nvSpPr>
          <p:cNvPr id="12" name="テキスト ボックス 11">
            <a:extLst>
              <a:ext uri="{FF2B5EF4-FFF2-40B4-BE49-F238E27FC236}">
                <a16:creationId xmlns:a16="http://schemas.microsoft.com/office/drawing/2014/main" id="{E4BBD4C3-CF05-4BD3-9395-DB279DD6A0ED}"/>
              </a:ext>
            </a:extLst>
          </p:cNvPr>
          <p:cNvSpPr txBox="1"/>
          <p:nvPr/>
        </p:nvSpPr>
        <p:spPr>
          <a:xfrm>
            <a:off x="7341831" y="6530914"/>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265136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0752D10-FFC7-4A63-BCB8-D91B59EDCBBA}"/>
              </a:ext>
            </a:extLst>
          </p:cNvPr>
          <p:cNvGrpSpPr/>
          <p:nvPr/>
        </p:nvGrpSpPr>
        <p:grpSpPr>
          <a:xfrm>
            <a:off x="239697" y="93497"/>
            <a:ext cx="8664606" cy="848753"/>
            <a:chOff x="239697" y="93497"/>
            <a:chExt cx="8664606" cy="848753"/>
          </a:xfrm>
        </p:grpSpPr>
        <p:sp>
          <p:nvSpPr>
            <p:cNvPr id="3" name="テキスト ボックス 2">
              <a:extLst>
                <a:ext uri="{FF2B5EF4-FFF2-40B4-BE49-F238E27FC236}">
                  <a16:creationId xmlns:a16="http://schemas.microsoft.com/office/drawing/2014/main" id="{00748BCA-0831-4747-A6BF-3F607722E9E0}"/>
                </a:ext>
              </a:extLst>
            </p:cNvPr>
            <p:cNvSpPr txBox="1"/>
            <p:nvPr/>
          </p:nvSpPr>
          <p:spPr>
            <a:xfrm>
              <a:off x="239697" y="93497"/>
              <a:ext cx="8664606" cy="830997"/>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建設機械による労働災害を防止する</a:t>
              </a:r>
              <a:endParaRPr kumimoji="1" lang="en-US" altLang="ja-JP" sz="2800" dirty="0">
                <a:latin typeface="ＭＳ 明朝" panose="02020609040205080304" pitchFamily="17" charset="-128"/>
                <a:ea typeface="ＭＳ 明朝" panose="02020609040205080304" pitchFamily="17" charset="-128"/>
              </a:endParaRPr>
            </a:p>
            <a:p>
              <a:pPr algn="ct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盲点２</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バックホウは前進時にもリスクがある～</a:t>
              </a:r>
            </a:p>
          </p:txBody>
        </p:sp>
        <p:cxnSp>
          <p:nvCxnSpPr>
            <p:cNvPr id="4" name="直線コネクタ 3">
              <a:extLst>
                <a:ext uri="{FF2B5EF4-FFF2-40B4-BE49-F238E27FC236}">
                  <a16:creationId xmlns:a16="http://schemas.microsoft.com/office/drawing/2014/main" id="{F919244C-01D3-4718-8BFA-6DE522265E8F}"/>
                </a:ext>
              </a:extLst>
            </p:cNvPr>
            <p:cNvCxnSpPr>
              <a:cxnSpLocks/>
            </p:cNvCxnSpPr>
            <p:nvPr/>
          </p:nvCxnSpPr>
          <p:spPr>
            <a:xfrm>
              <a:off x="239697" y="942250"/>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D8C90562-450A-4BB0-B45B-08DAA0E3437F}"/>
              </a:ext>
            </a:extLst>
          </p:cNvPr>
          <p:cNvSpPr txBox="1"/>
          <p:nvPr/>
        </p:nvSpPr>
        <p:spPr>
          <a:xfrm>
            <a:off x="79897" y="1209792"/>
            <a:ext cx="8975326" cy="1815882"/>
          </a:xfrm>
          <a:prstGeom prst="rect">
            <a:avLst/>
          </a:prstGeom>
          <a:noFill/>
          <a:ln w="12700">
            <a:solidFill>
              <a:schemeClr val="tx1"/>
            </a:solidFill>
            <a:prstDash val="dash"/>
          </a:ln>
        </p:spPr>
        <p:txBody>
          <a:bodyPr wrap="square" rtlCol="0">
            <a:spAutoFit/>
          </a:bodyPr>
          <a:lstStyle/>
          <a:p>
            <a:r>
              <a:rPr kumimoji="1" lang="ja-JP" altLang="en-US" sz="1600" b="1" dirty="0">
                <a:solidFill>
                  <a:srgbClr val="0070C0"/>
                </a:solidFill>
                <a:latin typeface="ＭＳ 明朝" panose="02020609040205080304" pitchFamily="17" charset="-128"/>
                <a:ea typeface="ＭＳ 明朝" panose="02020609040205080304" pitchFamily="17" charset="-128"/>
              </a:rPr>
              <a:t>◇　掘削作業で、バックホウによる死亡災害が圧倒的に多いのは、後退時に作業員を轢いてし</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まう事例（特に作業員がバックホウの行動範囲内で作業している時）</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バックホウの旋回時に、側方・後方にいる作業員や、通り抜けようとする作業員が被害に</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遭う事例も多い</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オペレーターの死角が多い後方、側方の危険度が高いのは言うまでもないが、</a:t>
            </a:r>
            <a:r>
              <a:rPr kumimoji="1" lang="ja-JP" altLang="en-US" sz="1600" b="1" dirty="0">
                <a:solidFill>
                  <a:srgbClr val="FF0000"/>
                </a:solidFill>
                <a:latin typeface="ＭＳ 明朝" panose="02020609040205080304" pitchFamily="17" charset="-128"/>
                <a:ea typeface="ＭＳ 明朝" panose="02020609040205080304" pitchFamily="17" charset="-128"/>
              </a:rPr>
              <a:t>前進時も機</a:t>
            </a:r>
            <a:endParaRPr kumimoji="1" lang="en-US" altLang="ja-JP" sz="1600" b="1" dirty="0">
              <a:solidFill>
                <a:srgbClr val="FF0000"/>
              </a:solidFill>
              <a:latin typeface="ＭＳ 明朝" panose="02020609040205080304" pitchFamily="17" charset="-128"/>
              <a:ea typeface="ＭＳ 明朝" panose="02020609040205080304" pitchFamily="17" charset="-128"/>
            </a:endParaRPr>
          </a:p>
          <a:p>
            <a:r>
              <a:rPr kumimoji="1" lang="ja-JP" altLang="en-US" sz="1600" b="1" dirty="0">
                <a:solidFill>
                  <a:srgbClr val="FF0000"/>
                </a:solidFill>
                <a:latin typeface="ＭＳ 明朝" panose="02020609040205080304" pitchFamily="17" charset="-128"/>
                <a:ea typeface="ＭＳ 明朝" panose="02020609040205080304" pitchFamily="17" charset="-128"/>
              </a:rPr>
              <a:t>　　体前方の安全確認が十分にできるとは限らず</a:t>
            </a:r>
            <a:r>
              <a:rPr kumimoji="1" lang="ja-JP" altLang="en-US" sz="1600" b="1" dirty="0">
                <a:solidFill>
                  <a:srgbClr val="0070C0"/>
                </a:solidFill>
                <a:latin typeface="ＭＳ 明朝" panose="02020609040205080304" pitchFamily="17" charset="-128"/>
                <a:ea typeface="ＭＳ 明朝" panose="02020609040205080304" pitchFamily="17" charset="-128"/>
              </a:rPr>
              <a:t>、バックホウが路肩に寄りすぎて路肩から転</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落する事故も少なくない</a:t>
            </a:r>
          </a:p>
        </p:txBody>
      </p:sp>
      <p:sp>
        <p:nvSpPr>
          <p:cNvPr id="6" name="テキスト ボックス 5">
            <a:extLst>
              <a:ext uri="{FF2B5EF4-FFF2-40B4-BE49-F238E27FC236}">
                <a16:creationId xmlns:a16="http://schemas.microsoft.com/office/drawing/2014/main" id="{32C65025-38A0-4742-B77B-02A22F11C097}"/>
              </a:ext>
            </a:extLst>
          </p:cNvPr>
          <p:cNvSpPr txBox="1"/>
          <p:nvPr/>
        </p:nvSpPr>
        <p:spPr>
          <a:xfrm>
            <a:off x="79897" y="3128848"/>
            <a:ext cx="8975326" cy="1077218"/>
          </a:xfrm>
          <a:prstGeom prst="rect">
            <a:avLst/>
          </a:prstGeom>
          <a:noFill/>
          <a:ln w="12700">
            <a:solidFill>
              <a:schemeClr val="tx1"/>
            </a:solidFill>
            <a:prstDash val="dash"/>
          </a:ln>
        </p:spPr>
        <p:txBody>
          <a:bodyPr wrap="square" rtlCol="0">
            <a:spAutoFit/>
          </a:bodyPr>
          <a:lstStyle/>
          <a:p>
            <a:r>
              <a:rPr kumimoji="1" lang="ja-JP" altLang="en-US" sz="1600" b="1" dirty="0">
                <a:solidFill>
                  <a:srgbClr val="0070C0"/>
                </a:solidFill>
                <a:latin typeface="ＭＳ 明朝" panose="02020609040205080304" pitchFamily="17" charset="-128"/>
                <a:ea typeface="ＭＳ 明朝" panose="02020609040205080304" pitchFamily="17" charset="-128"/>
              </a:rPr>
              <a:t>◇　盛り土作業では、盛り土から下りようと斜面を移動する際の転倒災害が多発（アームを持</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ち上げたまま斜面を移動し、機体のバランスを崩してしまうため）</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緩やかな斜面の盛土なら危険はないと勝手に解釈し、アームを下げる労を惜しむ</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FF0000"/>
                </a:solidFill>
                <a:latin typeface="ＭＳ 明朝" panose="02020609040205080304" pitchFamily="17" charset="-128"/>
                <a:ea typeface="ＭＳ 明朝" panose="02020609040205080304" pitchFamily="17" charset="-128"/>
              </a:rPr>
              <a:t>　　どんな斜面であっても、斜面ではバランスを崩しやすいことに変わりはない</a:t>
            </a:r>
            <a:endParaRPr kumimoji="1" lang="en-US" altLang="ja-JP" sz="1600" b="1" dirty="0">
              <a:solidFill>
                <a:srgbClr val="FF0000"/>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F8F065FF-22E6-4BCD-B475-5118D9CA8D25}"/>
              </a:ext>
            </a:extLst>
          </p:cNvPr>
          <p:cNvSpPr txBox="1"/>
          <p:nvPr/>
        </p:nvSpPr>
        <p:spPr>
          <a:xfrm>
            <a:off x="79897" y="4309240"/>
            <a:ext cx="8975326" cy="984885"/>
          </a:xfrm>
          <a:prstGeom prst="rect">
            <a:avLst/>
          </a:prstGeom>
          <a:noFill/>
          <a:ln w="12700">
            <a:solidFill>
              <a:schemeClr val="tx1"/>
            </a:solidFill>
            <a:prstDash val="dash"/>
          </a:ln>
        </p:spPr>
        <p:txBody>
          <a:bodyPr wrap="square" rtlCol="0">
            <a:spAutoFit/>
          </a:bodyPr>
          <a:lstStyle/>
          <a:p>
            <a:r>
              <a:rPr kumimoji="1" lang="ja-JP" altLang="en-US" sz="1600" b="1" dirty="0">
                <a:solidFill>
                  <a:srgbClr val="0070C0"/>
                </a:solidFill>
                <a:latin typeface="ＭＳ 明朝" panose="02020609040205080304" pitchFamily="17" charset="-128"/>
                <a:ea typeface="ＭＳ 明朝" panose="02020609040205080304" pitchFamily="17" charset="-128"/>
              </a:rPr>
              <a:t>◇　複数の重機が接近して行う作業や狭隘部での作業も危険と隣り合わせ</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・近くで他の重機が動いているのに、オペレータが不用意に運転席から出て、その重機に巻き込まれる</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・バックホウとトラックが土砂積み込み作業をしている際、トラック運転手や誘導員がバケットとトラッ</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クの間に挟まれる</a:t>
            </a:r>
            <a:endParaRPr kumimoji="1" lang="en-US" altLang="ja-JP" sz="1400" b="1"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9AE0AFFC-64DC-489A-BE06-2514A78D1ED8}"/>
              </a:ext>
            </a:extLst>
          </p:cNvPr>
          <p:cNvSpPr txBox="1"/>
          <p:nvPr/>
        </p:nvSpPr>
        <p:spPr>
          <a:xfrm>
            <a:off x="1384918" y="6057064"/>
            <a:ext cx="6090080" cy="707886"/>
          </a:xfrm>
          <a:prstGeom prst="rect">
            <a:avLst/>
          </a:prstGeom>
          <a:noFill/>
        </p:spPr>
        <p:txBody>
          <a:bodyPr wrap="square" rtlCol="0">
            <a:spAutoFit/>
          </a:bodyPr>
          <a:lstStyle/>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怖いのは、この作業なら大丈夫と思ってしまうこと</a:t>
            </a:r>
            <a:endParaRPr kumimoji="1" lang="en-US" altLang="ja-JP" sz="2000" b="1" dirty="0">
              <a:solidFill>
                <a:srgbClr val="FF0000"/>
              </a:solidFill>
              <a:latin typeface="ＭＳ 明朝" panose="02020609040205080304" pitchFamily="17" charset="-128"/>
              <a:ea typeface="ＭＳ 明朝" panose="02020609040205080304" pitchFamily="17" charset="-128"/>
            </a:endParaRPr>
          </a:p>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これならいけるという過信が重大な事故を招く</a:t>
            </a:r>
          </a:p>
        </p:txBody>
      </p:sp>
      <p:sp>
        <p:nvSpPr>
          <p:cNvPr id="9" name="矢印: 下 8">
            <a:extLst>
              <a:ext uri="{FF2B5EF4-FFF2-40B4-BE49-F238E27FC236}">
                <a16:creationId xmlns:a16="http://schemas.microsoft.com/office/drawing/2014/main" id="{FB602914-4C37-4699-B146-BC1C89E5721D}"/>
              </a:ext>
            </a:extLst>
          </p:cNvPr>
          <p:cNvSpPr/>
          <p:nvPr/>
        </p:nvSpPr>
        <p:spPr>
          <a:xfrm>
            <a:off x="3409024" y="5521917"/>
            <a:ext cx="2032987" cy="4569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218B674-D0FD-4245-B7CA-81848B48CC06}"/>
              </a:ext>
            </a:extLst>
          </p:cNvPr>
          <p:cNvSpPr txBox="1"/>
          <p:nvPr/>
        </p:nvSpPr>
        <p:spPr>
          <a:xfrm>
            <a:off x="7341831" y="6530914"/>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58648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E946193-EACF-43E7-B093-955C676911BA}"/>
              </a:ext>
            </a:extLst>
          </p:cNvPr>
          <p:cNvGrpSpPr/>
          <p:nvPr/>
        </p:nvGrpSpPr>
        <p:grpSpPr>
          <a:xfrm>
            <a:off x="239697" y="93497"/>
            <a:ext cx="8664606" cy="848753"/>
            <a:chOff x="239697" y="93497"/>
            <a:chExt cx="8664606" cy="848753"/>
          </a:xfrm>
        </p:grpSpPr>
        <p:sp>
          <p:nvSpPr>
            <p:cNvPr id="3" name="テキスト ボックス 2">
              <a:extLst>
                <a:ext uri="{FF2B5EF4-FFF2-40B4-BE49-F238E27FC236}">
                  <a16:creationId xmlns:a16="http://schemas.microsoft.com/office/drawing/2014/main" id="{3F58197A-7CC9-4D8B-8D4C-979ED4E9E1E3}"/>
                </a:ext>
              </a:extLst>
            </p:cNvPr>
            <p:cNvSpPr txBox="1"/>
            <p:nvPr/>
          </p:nvSpPr>
          <p:spPr>
            <a:xfrm>
              <a:off x="239697" y="93497"/>
              <a:ext cx="8664606" cy="830997"/>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建設機械による労働災害を防止する</a:t>
              </a:r>
              <a:endParaRPr kumimoji="1" lang="en-US" altLang="ja-JP" sz="2800" dirty="0">
                <a:latin typeface="ＭＳ 明朝" panose="02020609040205080304" pitchFamily="17" charset="-128"/>
                <a:ea typeface="ＭＳ 明朝" panose="02020609040205080304" pitchFamily="17" charset="-128"/>
              </a:endParaRPr>
            </a:p>
            <a:p>
              <a:pPr algn="ct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盲点３</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建設機械の立入禁止区域表示だけでは不十分～</a:t>
              </a:r>
            </a:p>
          </p:txBody>
        </p:sp>
        <p:cxnSp>
          <p:nvCxnSpPr>
            <p:cNvPr id="4" name="直線コネクタ 3">
              <a:extLst>
                <a:ext uri="{FF2B5EF4-FFF2-40B4-BE49-F238E27FC236}">
                  <a16:creationId xmlns:a16="http://schemas.microsoft.com/office/drawing/2014/main" id="{66F53B05-E26A-46BE-836C-4FE6DFCBB940}"/>
                </a:ext>
              </a:extLst>
            </p:cNvPr>
            <p:cNvCxnSpPr>
              <a:cxnSpLocks/>
            </p:cNvCxnSpPr>
            <p:nvPr/>
          </p:nvCxnSpPr>
          <p:spPr>
            <a:xfrm>
              <a:off x="239697" y="942250"/>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7A7F06DF-CA2A-4386-B38B-28E14F195511}"/>
              </a:ext>
            </a:extLst>
          </p:cNvPr>
          <p:cNvSpPr txBox="1"/>
          <p:nvPr/>
        </p:nvSpPr>
        <p:spPr>
          <a:xfrm>
            <a:off x="79897" y="1209792"/>
            <a:ext cx="8975326" cy="1569660"/>
          </a:xfrm>
          <a:prstGeom prst="rect">
            <a:avLst/>
          </a:prstGeom>
          <a:noFill/>
          <a:ln w="12700">
            <a:solidFill>
              <a:schemeClr val="tx1"/>
            </a:solidFill>
            <a:prstDash val="dash"/>
          </a:ln>
        </p:spPr>
        <p:txBody>
          <a:bodyPr wrap="square" rtlCol="0">
            <a:spAutoFit/>
          </a:bodyPr>
          <a:lstStyle/>
          <a:p>
            <a:r>
              <a:rPr kumimoji="1" lang="ja-JP" altLang="en-US" sz="1600" b="1" dirty="0">
                <a:solidFill>
                  <a:srgbClr val="0070C0"/>
                </a:solidFill>
                <a:latin typeface="ＭＳ 明朝" panose="02020609040205080304" pitchFamily="17" charset="-128"/>
                <a:ea typeface="ＭＳ 明朝" panose="02020609040205080304" pitchFamily="17" charset="-128"/>
              </a:rPr>
              <a:t>◇　重機の作業半径内をバリケードで立入禁止にしたことで大丈夫と思っていませんか？</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バリケードの設置は「そこまでが重機の作業半径ですよ」と、危険源を明示してるだけ</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人間には危険を軽視する気持ちや近道・省略行為本能という習性がある</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この習性は、効率的に物事を進める面がある一方で、「面倒だ」と感じると、自分勝手に</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不安全な行動、基本ルールを守らない違反行為をしてしまう</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たとえ重機の作業半径内であろうと、そこが近道であれば通ってしまう</a:t>
            </a:r>
          </a:p>
        </p:txBody>
      </p:sp>
      <p:pic>
        <p:nvPicPr>
          <p:cNvPr id="6" name="図 5">
            <a:extLst>
              <a:ext uri="{FF2B5EF4-FFF2-40B4-BE49-F238E27FC236}">
                <a16:creationId xmlns:a16="http://schemas.microsoft.com/office/drawing/2014/main" id="{5176B139-80CF-424B-A46A-F67A19D1F4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77" t="10006" r="4453" b="55768"/>
          <a:stretch/>
        </p:blipFill>
        <p:spPr>
          <a:xfrm>
            <a:off x="772357" y="4423654"/>
            <a:ext cx="3101764" cy="2092556"/>
          </a:xfrm>
          <a:prstGeom prst="rect">
            <a:avLst/>
          </a:prstGeom>
        </p:spPr>
      </p:pic>
      <p:pic>
        <p:nvPicPr>
          <p:cNvPr id="7" name="図 6">
            <a:extLst>
              <a:ext uri="{FF2B5EF4-FFF2-40B4-BE49-F238E27FC236}">
                <a16:creationId xmlns:a16="http://schemas.microsoft.com/office/drawing/2014/main" id="{9D999DEF-73A3-41BF-88F5-D59AB94FB256}"/>
              </a:ext>
            </a:extLst>
          </p:cNvPr>
          <p:cNvPicPr>
            <a:picLocks noChangeAspect="1"/>
          </p:cNvPicPr>
          <p:nvPr/>
        </p:nvPicPr>
        <p:blipFill rotWithShape="1">
          <a:blip r:embed="rId2"/>
          <a:srcRect l="2160" t="54358" r="3510" b="11175"/>
          <a:stretch/>
        </p:blipFill>
        <p:spPr>
          <a:xfrm>
            <a:off x="5340901" y="4423653"/>
            <a:ext cx="3101764" cy="2092557"/>
          </a:xfrm>
          <a:prstGeom prst="rect">
            <a:avLst/>
          </a:prstGeom>
        </p:spPr>
      </p:pic>
      <p:sp>
        <p:nvSpPr>
          <p:cNvPr id="8" name="矢印: 下 7">
            <a:extLst>
              <a:ext uri="{FF2B5EF4-FFF2-40B4-BE49-F238E27FC236}">
                <a16:creationId xmlns:a16="http://schemas.microsoft.com/office/drawing/2014/main" id="{4C091A92-3AFE-4BB5-8731-877AD9A1F5CC}"/>
              </a:ext>
            </a:extLst>
          </p:cNvPr>
          <p:cNvSpPr/>
          <p:nvPr/>
        </p:nvSpPr>
        <p:spPr>
          <a:xfrm>
            <a:off x="3551066" y="2972017"/>
            <a:ext cx="2032987" cy="4569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DEA0974-B89A-4D81-AE0C-7B40BB5DA97D}"/>
              </a:ext>
            </a:extLst>
          </p:cNvPr>
          <p:cNvSpPr txBox="1"/>
          <p:nvPr/>
        </p:nvSpPr>
        <p:spPr>
          <a:xfrm>
            <a:off x="1640146" y="3442636"/>
            <a:ext cx="5854825" cy="707886"/>
          </a:xfrm>
          <a:prstGeom prst="rect">
            <a:avLst/>
          </a:prstGeom>
          <a:noFill/>
        </p:spPr>
        <p:txBody>
          <a:bodyPr wrap="square" rtlCol="0">
            <a:spAutoFit/>
          </a:bodyPr>
          <a:lstStyle/>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立入禁止措置を徹底させるには</a:t>
            </a:r>
            <a:endParaRPr kumimoji="1" lang="en-US" altLang="ja-JP" sz="2000" b="1" dirty="0">
              <a:solidFill>
                <a:srgbClr val="FF0000"/>
              </a:solidFill>
              <a:latin typeface="ＭＳ 明朝" panose="02020609040205080304" pitchFamily="17" charset="-128"/>
              <a:ea typeface="ＭＳ 明朝" panose="02020609040205080304" pitchFamily="17" charset="-128"/>
            </a:endParaRPr>
          </a:p>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バリケード＋監視員の配置で厳しく目を光らせる</a:t>
            </a:r>
          </a:p>
        </p:txBody>
      </p:sp>
      <p:sp>
        <p:nvSpPr>
          <p:cNvPr id="11" name="テキスト ボックス 10">
            <a:extLst>
              <a:ext uri="{FF2B5EF4-FFF2-40B4-BE49-F238E27FC236}">
                <a16:creationId xmlns:a16="http://schemas.microsoft.com/office/drawing/2014/main" id="{8346F455-A953-4A5B-8D7F-D503DB3E1DDA}"/>
              </a:ext>
            </a:extLst>
          </p:cNvPr>
          <p:cNvSpPr txBox="1"/>
          <p:nvPr/>
        </p:nvSpPr>
        <p:spPr>
          <a:xfrm>
            <a:off x="7341831" y="6575303"/>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91450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99FECCB-E5E8-4AF5-B3FB-9239B1493DAC}"/>
              </a:ext>
            </a:extLst>
          </p:cNvPr>
          <p:cNvSpPr/>
          <p:nvPr/>
        </p:nvSpPr>
        <p:spPr>
          <a:xfrm>
            <a:off x="239697" y="3183287"/>
            <a:ext cx="2858610" cy="3056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EA996CE-7DA6-459E-95C8-A77F4CBFE4DB}"/>
              </a:ext>
            </a:extLst>
          </p:cNvPr>
          <p:cNvSpPr txBox="1"/>
          <p:nvPr/>
        </p:nvSpPr>
        <p:spPr>
          <a:xfrm>
            <a:off x="79897" y="3183287"/>
            <a:ext cx="8975327" cy="3392788"/>
          </a:xfrm>
          <a:prstGeom prst="rect">
            <a:avLst/>
          </a:prstGeom>
          <a:noFill/>
        </p:spPr>
        <p:txBody>
          <a:bodyPr wrap="square" rtlCol="0">
            <a:spAutoFit/>
          </a:bodyPr>
          <a:lstStyle/>
          <a:p>
            <a:pPr>
              <a:lnSpc>
                <a:spcPts val="2000"/>
              </a:lnSpc>
            </a:pPr>
            <a:r>
              <a:rPr kumimoji="1" lang="ja-JP" altLang="en-US" sz="1400" b="1" dirty="0">
                <a:solidFill>
                  <a:srgbClr val="FFC000"/>
                </a:solidFill>
                <a:latin typeface="ＭＳ 明朝" panose="02020609040205080304" pitchFamily="17" charset="-128"/>
                <a:ea typeface="ＭＳ 明朝" panose="02020609040205080304" pitchFamily="17" charset="-128"/>
              </a:rPr>
              <a:t>　＜ヒューマンエラーの１２分類＞</a:t>
            </a:r>
            <a:endParaRPr kumimoji="1" lang="en-US" altLang="ja-JP" sz="1400" b="1" dirty="0">
              <a:solidFill>
                <a:srgbClr val="FFC00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１「無知、未経験、不慣れ」</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・作業に不慣れな作業員は、作業の危険がどこに潜んでいるかわからない</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２「危険軽視、慣れ」</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・危険とわかっているのに不安全な行動をとる</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３「不注意」</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solidFill>
                  <a:srgbClr val="00B050"/>
                </a:solidFill>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・作業に集中していたために、その他のことに不注意となる</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４「連絡不足」</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・指示の内容があいまい、作業員が指示の内容を理解できない、等により安全指示が正しく伝わらない</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５「集団欠陥」</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・工期が厳しい場合などに、現場全体が「工期第一、安全第二」という雰囲気になる</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６「近道・省略行動本能」</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・面倒な手順を省略して効率的に行動することを優先した結果不安全な行動となる</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p:txBody>
      </p:sp>
      <p:grpSp>
        <p:nvGrpSpPr>
          <p:cNvPr id="2" name="グループ化 1">
            <a:extLst>
              <a:ext uri="{FF2B5EF4-FFF2-40B4-BE49-F238E27FC236}">
                <a16:creationId xmlns:a16="http://schemas.microsoft.com/office/drawing/2014/main" id="{17BBC0A6-BAC3-4FDC-9256-9FD820A8C687}"/>
              </a:ext>
            </a:extLst>
          </p:cNvPr>
          <p:cNvGrpSpPr/>
          <p:nvPr/>
        </p:nvGrpSpPr>
        <p:grpSpPr>
          <a:xfrm>
            <a:off x="239697" y="93497"/>
            <a:ext cx="8664606" cy="848753"/>
            <a:chOff x="239697" y="93497"/>
            <a:chExt cx="8664606" cy="848753"/>
          </a:xfrm>
        </p:grpSpPr>
        <p:sp>
          <p:nvSpPr>
            <p:cNvPr id="3" name="テキスト ボックス 2">
              <a:extLst>
                <a:ext uri="{FF2B5EF4-FFF2-40B4-BE49-F238E27FC236}">
                  <a16:creationId xmlns:a16="http://schemas.microsoft.com/office/drawing/2014/main" id="{496B57BC-8062-4C87-8C52-5B2EAC601ED8}"/>
                </a:ext>
              </a:extLst>
            </p:cNvPr>
            <p:cNvSpPr txBox="1"/>
            <p:nvPr/>
          </p:nvSpPr>
          <p:spPr>
            <a:xfrm>
              <a:off x="239697" y="93497"/>
              <a:ext cx="8664606" cy="830997"/>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建設機械による労働災害を防止する</a:t>
              </a:r>
              <a:endParaRPr kumimoji="1" lang="en-US" altLang="ja-JP" sz="2800" dirty="0">
                <a:latin typeface="ＭＳ 明朝" panose="02020609040205080304" pitchFamily="17" charset="-128"/>
                <a:ea typeface="ＭＳ 明朝" panose="02020609040205080304" pitchFamily="17" charset="-128"/>
              </a:endParaRPr>
            </a:p>
            <a:p>
              <a:pPr algn="ct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盲点４</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人間の注意力には限界がある～</a:t>
              </a:r>
            </a:p>
          </p:txBody>
        </p:sp>
        <p:cxnSp>
          <p:nvCxnSpPr>
            <p:cNvPr id="4" name="直線コネクタ 3">
              <a:extLst>
                <a:ext uri="{FF2B5EF4-FFF2-40B4-BE49-F238E27FC236}">
                  <a16:creationId xmlns:a16="http://schemas.microsoft.com/office/drawing/2014/main" id="{B98603C8-AD0D-45B8-9929-894050658DE6}"/>
                </a:ext>
              </a:extLst>
            </p:cNvPr>
            <p:cNvCxnSpPr>
              <a:cxnSpLocks/>
            </p:cNvCxnSpPr>
            <p:nvPr/>
          </p:nvCxnSpPr>
          <p:spPr>
            <a:xfrm>
              <a:off x="239697" y="942250"/>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52DA751B-0B98-485B-817C-41CA97889B11}"/>
              </a:ext>
            </a:extLst>
          </p:cNvPr>
          <p:cNvSpPr txBox="1"/>
          <p:nvPr/>
        </p:nvSpPr>
        <p:spPr>
          <a:xfrm>
            <a:off x="79897" y="1209792"/>
            <a:ext cx="8975326" cy="1015663"/>
          </a:xfrm>
          <a:prstGeom prst="rect">
            <a:avLst/>
          </a:prstGeom>
          <a:noFill/>
          <a:ln w="12700">
            <a:solidFill>
              <a:schemeClr val="tx1"/>
            </a:solidFill>
            <a:prstDash val="dash"/>
          </a:ln>
        </p:spPr>
        <p:txBody>
          <a:bodyPr wrap="square" rtlCol="0">
            <a:spAutoFit/>
          </a:bodyPr>
          <a:lstStyle/>
          <a:p>
            <a:r>
              <a:rPr kumimoji="1" lang="en-US" altLang="ja-JP" sz="1600" b="1" dirty="0">
                <a:solidFill>
                  <a:srgbClr val="FF0000"/>
                </a:solidFill>
                <a:latin typeface="ＭＳ 明朝" panose="02020609040205080304" pitchFamily="17" charset="-128"/>
                <a:ea typeface="ＭＳ 明朝" panose="02020609040205080304" pitchFamily="17" charset="-128"/>
              </a:rPr>
              <a:t>【</a:t>
            </a:r>
            <a:r>
              <a:rPr kumimoji="1" lang="ja-JP" altLang="en-US" sz="1600" b="1" dirty="0">
                <a:solidFill>
                  <a:srgbClr val="FF0000"/>
                </a:solidFill>
                <a:latin typeface="ＭＳ 明朝" panose="02020609040205080304" pitchFamily="17" charset="-128"/>
                <a:ea typeface="ＭＳ 明朝" panose="02020609040205080304" pitchFamily="17" charset="-128"/>
              </a:rPr>
              <a:t>ヒューマンエラー</a:t>
            </a:r>
            <a:r>
              <a:rPr kumimoji="1" lang="en-US" altLang="ja-JP" sz="1600" b="1" dirty="0">
                <a:solidFill>
                  <a:srgbClr val="FF0000"/>
                </a:solidFill>
                <a:latin typeface="ＭＳ 明朝" panose="02020609040205080304" pitchFamily="17" charset="-128"/>
                <a:ea typeface="ＭＳ 明朝" panose="02020609040205080304" pitchFamily="17" charset="-128"/>
              </a:rPr>
              <a:t>】</a:t>
            </a:r>
          </a:p>
          <a:p>
            <a:r>
              <a:rPr kumimoji="1" lang="ja-JP" altLang="en-US" sz="1600" b="1" dirty="0">
                <a:solidFill>
                  <a:srgbClr val="0070C0"/>
                </a:solidFill>
                <a:latin typeface="ＭＳ 明朝" panose="02020609040205080304" pitchFamily="17" charset="-128"/>
                <a:ea typeface="ＭＳ 明朝" panose="02020609040205080304" pitchFamily="17" charset="-128"/>
              </a:rPr>
              <a:t>　人間が起こすうっかりミスのこと</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意図していないのに、不都合な結果をもたらす行動のこと</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例：「電話番号を押し間違えた」「自動車のアクセルとブレーキを踏み間違えた」　</a:t>
            </a:r>
          </a:p>
        </p:txBody>
      </p:sp>
      <p:sp>
        <p:nvSpPr>
          <p:cNvPr id="6" name="テキスト ボックス 5">
            <a:extLst>
              <a:ext uri="{FF2B5EF4-FFF2-40B4-BE49-F238E27FC236}">
                <a16:creationId xmlns:a16="http://schemas.microsoft.com/office/drawing/2014/main" id="{BDB5E95B-210A-4459-A00C-2571EC66CC65}"/>
              </a:ext>
            </a:extLst>
          </p:cNvPr>
          <p:cNvSpPr txBox="1"/>
          <p:nvPr/>
        </p:nvSpPr>
        <p:spPr>
          <a:xfrm>
            <a:off x="79897" y="2334330"/>
            <a:ext cx="8975327" cy="688202"/>
          </a:xfrm>
          <a:prstGeom prst="rect">
            <a:avLst/>
          </a:prstGeom>
          <a:noFill/>
          <a:ln>
            <a:solidFill>
              <a:schemeClr val="tx1"/>
            </a:solidFill>
          </a:ln>
        </p:spPr>
        <p:txBody>
          <a:bodyPr wrap="square" rtlCol="0">
            <a:spAutoFit/>
          </a:bodyPr>
          <a:lstStyle/>
          <a:p>
            <a:pPr>
              <a:lnSpc>
                <a:spcPct val="150000"/>
              </a:lnSpc>
            </a:pPr>
            <a:r>
              <a:rPr kumimoji="1" lang="ja-JP" altLang="en-US" sz="1400" b="1" dirty="0">
                <a:solidFill>
                  <a:srgbClr val="FF0000"/>
                </a:solidFill>
                <a:latin typeface="ＭＳ 明朝" panose="02020609040205080304" pitchFamily="17" charset="-128"/>
                <a:ea typeface="ＭＳ 明朝" panose="02020609040205080304" pitchFamily="17" charset="-128"/>
              </a:rPr>
              <a:t>人間が間違える確率は思いのほか高い！</a:t>
            </a:r>
            <a:endParaRPr kumimoji="1" lang="en-US" altLang="ja-JP" sz="1400" b="1" dirty="0">
              <a:solidFill>
                <a:srgbClr val="FF0000"/>
              </a:solidFill>
              <a:latin typeface="ＭＳ 明朝" panose="02020609040205080304" pitchFamily="17" charset="-128"/>
              <a:ea typeface="ＭＳ 明朝" panose="02020609040205080304" pitchFamily="17" charset="-128"/>
            </a:endParaRPr>
          </a:p>
          <a:p>
            <a:pPr>
              <a:lnSpc>
                <a:spcPct val="150000"/>
              </a:lnSpc>
            </a:pPr>
            <a:r>
              <a:rPr kumimoji="1" lang="ja-JP" altLang="en-US" sz="1400" b="1" dirty="0">
                <a:latin typeface="ＭＳ 明朝" panose="02020609040205080304" pitchFamily="17" charset="-128"/>
                <a:ea typeface="ＭＳ 明朝" panose="02020609040205080304" pitchFamily="17" charset="-128"/>
              </a:rPr>
              <a:t>・電話のダイヤル回しで</a:t>
            </a:r>
            <a:r>
              <a:rPr kumimoji="1" lang="en-US" altLang="ja-JP" sz="1400" b="1" dirty="0">
                <a:latin typeface="ＭＳ 明朝" panose="02020609040205080304" pitchFamily="17" charset="-128"/>
                <a:ea typeface="ＭＳ 明朝" panose="02020609040205080304" pitchFamily="17" charset="-128"/>
              </a:rPr>
              <a:t>20</a:t>
            </a:r>
            <a:r>
              <a:rPr kumimoji="1" lang="ja-JP" altLang="en-US" sz="1400" b="1" dirty="0">
                <a:latin typeface="ＭＳ 明朝" panose="02020609040205080304" pitchFamily="17" charset="-128"/>
                <a:ea typeface="ＭＳ 明朝" panose="02020609040205080304" pitchFamily="17" charset="-128"/>
              </a:rPr>
              <a:t>回に１回、単純な繰り返し作業で</a:t>
            </a:r>
            <a:r>
              <a:rPr kumimoji="1" lang="en-US" altLang="ja-JP" sz="1400" b="1" dirty="0">
                <a:latin typeface="ＭＳ 明朝" panose="02020609040205080304" pitchFamily="17" charset="-128"/>
                <a:ea typeface="ＭＳ 明朝" panose="02020609040205080304" pitchFamily="17" charset="-128"/>
              </a:rPr>
              <a:t>100</a:t>
            </a:r>
            <a:r>
              <a:rPr kumimoji="1" lang="ja-JP" altLang="en-US" sz="1400" b="1" dirty="0">
                <a:latin typeface="ＭＳ 明朝" panose="02020609040205080304" pitchFamily="17" charset="-128"/>
                <a:ea typeface="ＭＳ 明朝" panose="02020609040205080304" pitchFamily="17" charset="-128"/>
              </a:rPr>
              <a:t>回に１回、間違えるとの研究データもある</a:t>
            </a:r>
          </a:p>
        </p:txBody>
      </p:sp>
      <p:sp>
        <p:nvSpPr>
          <p:cNvPr id="9" name="テキスト ボックス 8">
            <a:extLst>
              <a:ext uri="{FF2B5EF4-FFF2-40B4-BE49-F238E27FC236}">
                <a16:creationId xmlns:a16="http://schemas.microsoft.com/office/drawing/2014/main" id="{D7FC10F3-4CAE-480F-A2D9-0FE1B225CFA2}"/>
              </a:ext>
            </a:extLst>
          </p:cNvPr>
          <p:cNvSpPr txBox="1"/>
          <p:nvPr/>
        </p:nvSpPr>
        <p:spPr>
          <a:xfrm>
            <a:off x="7341831" y="6530914"/>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180127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A8FE2AD-E08E-4E61-B151-8C0B1CA53110}"/>
              </a:ext>
            </a:extLst>
          </p:cNvPr>
          <p:cNvSpPr/>
          <p:nvPr/>
        </p:nvSpPr>
        <p:spPr>
          <a:xfrm>
            <a:off x="266329" y="1132547"/>
            <a:ext cx="2858610" cy="3056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2BD033B6-C746-4DBE-AB34-4C90C17A9429}"/>
              </a:ext>
            </a:extLst>
          </p:cNvPr>
          <p:cNvGrpSpPr/>
          <p:nvPr/>
        </p:nvGrpSpPr>
        <p:grpSpPr>
          <a:xfrm>
            <a:off x="239697" y="93497"/>
            <a:ext cx="8664606" cy="848753"/>
            <a:chOff x="239697" y="93497"/>
            <a:chExt cx="8664606" cy="848753"/>
          </a:xfrm>
        </p:grpSpPr>
        <p:sp>
          <p:nvSpPr>
            <p:cNvPr id="3" name="テキスト ボックス 2">
              <a:extLst>
                <a:ext uri="{FF2B5EF4-FFF2-40B4-BE49-F238E27FC236}">
                  <a16:creationId xmlns:a16="http://schemas.microsoft.com/office/drawing/2014/main" id="{52D598FD-6C5F-4F93-94DA-2D70D38B1720}"/>
                </a:ext>
              </a:extLst>
            </p:cNvPr>
            <p:cNvSpPr txBox="1"/>
            <p:nvPr/>
          </p:nvSpPr>
          <p:spPr>
            <a:xfrm>
              <a:off x="239697" y="93497"/>
              <a:ext cx="8664606" cy="830997"/>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建設機械による労働災害を防止する</a:t>
              </a:r>
              <a:endParaRPr kumimoji="1" lang="en-US" altLang="ja-JP" sz="2800" dirty="0">
                <a:latin typeface="ＭＳ 明朝" panose="02020609040205080304" pitchFamily="17" charset="-128"/>
                <a:ea typeface="ＭＳ 明朝" panose="02020609040205080304" pitchFamily="17" charset="-128"/>
              </a:endParaRPr>
            </a:p>
            <a:p>
              <a:pPr algn="ct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盲点４</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人間の注意力には限界がある～</a:t>
              </a:r>
            </a:p>
          </p:txBody>
        </p:sp>
        <p:cxnSp>
          <p:nvCxnSpPr>
            <p:cNvPr id="4" name="直線コネクタ 3">
              <a:extLst>
                <a:ext uri="{FF2B5EF4-FFF2-40B4-BE49-F238E27FC236}">
                  <a16:creationId xmlns:a16="http://schemas.microsoft.com/office/drawing/2014/main" id="{2B7C06EF-7DC8-4CF6-9290-81532D8EB650}"/>
                </a:ext>
              </a:extLst>
            </p:cNvPr>
            <p:cNvCxnSpPr>
              <a:cxnSpLocks/>
            </p:cNvCxnSpPr>
            <p:nvPr/>
          </p:nvCxnSpPr>
          <p:spPr>
            <a:xfrm>
              <a:off x="239697" y="942250"/>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23E6AFC0-C841-4B3E-B1D8-255381CB7550}"/>
              </a:ext>
            </a:extLst>
          </p:cNvPr>
          <p:cNvSpPr txBox="1"/>
          <p:nvPr/>
        </p:nvSpPr>
        <p:spPr>
          <a:xfrm>
            <a:off x="84336" y="1114790"/>
            <a:ext cx="8975327" cy="3649269"/>
          </a:xfrm>
          <a:prstGeom prst="rect">
            <a:avLst/>
          </a:prstGeom>
          <a:noFill/>
        </p:spPr>
        <p:txBody>
          <a:bodyPr wrap="square" rtlCol="0">
            <a:spAutoFit/>
          </a:bodyPr>
          <a:lstStyle/>
          <a:p>
            <a:pPr>
              <a:lnSpc>
                <a:spcPts val="2000"/>
              </a:lnSpc>
            </a:pPr>
            <a:r>
              <a:rPr kumimoji="1" lang="ja-JP" altLang="en-US" sz="1400" b="1" dirty="0">
                <a:solidFill>
                  <a:srgbClr val="FFC000"/>
                </a:solidFill>
                <a:latin typeface="ＭＳ 明朝" panose="02020609040205080304" pitchFamily="17" charset="-128"/>
                <a:ea typeface="ＭＳ 明朝" panose="02020609040205080304" pitchFamily="17" charset="-128"/>
              </a:rPr>
              <a:t>　＜ヒューマンエラーの１２分類＞</a:t>
            </a:r>
            <a:endParaRPr kumimoji="1" lang="en-US" altLang="ja-JP" sz="1400" b="1" dirty="0">
              <a:solidFill>
                <a:srgbClr val="FFC00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７「場面行動本能」</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・瞬間的に注意が一点に集中し、周りを見ずに行動してしまう本能</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100" b="1" dirty="0">
                <a:latin typeface="ＭＳ 明朝" panose="02020609040205080304" pitchFamily="17" charset="-128"/>
                <a:ea typeface="ＭＳ 明朝" panose="02020609040205080304" pitchFamily="17" charset="-128"/>
              </a:rPr>
              <a:t>　　（例：手に持っていた道具を落とすまいと身を乗り出してバランスを崩し墜落等）</a:t>
            </a:r>
            <a:endParaRPr kumimoji="1" lang="en-US" altLang="ja-JP" sz="11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８「パニック」</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・非常に驚いた時や慌てた時、脳は正常な働きをせず、冷静に適切な安全行動がとれなくなる</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９「錯覚」</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solidFill>
                  <a:srgbClr val="00B050"/>
                </a:solidFill>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・合図や指示の見間違い、聞き間違い、思い込み</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en-US" altLang="ja-JP" sz="1400" b="1" dirty="0">
                <a:latin typeface="ＭＳ 明朝" panose="02020609040205080304" pitchFamily="17" charset="-128"/>
                <a:ea typeface="ＭＳ 明朝" panose="02020609040205080304" pitchFamily="17" charset="-128"/>
              </a:rPr>
              <a:t>10</a:t>
            </a:r>
            <a:r>
              <a:rPr kumimoji="1" lang="ja-JP" altLang="en-US" sz="1400" b="1" dirty="0">
                <a:latin typeface="ＭＳ 明朝" panose="02020609040205080304" pitchFamily="17" charset="-128"/>
                <a:ea typeface="ＭＳ 明朝" panose="02020609040205080304" pitchFamily="17" charset="-128"/>
              </a:rPr>
              <a:t>「機能低下」</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・身体能力の低下を自覚せずに作業し、エラーを起こす</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en-US" altLang="ja-JP" sz="1400" b="1" dirty="0">
                <a:latin typeface="ＭＳ 明朝" panose="02020609040205080304" pitchFamily="17" charset="-128"/>
                <a:ea typeface="ＭＳ 明朝" panose="02020609040205080304" pitchFamily="17" charset="-128"/>
              </a:rPr>
              <a:t>11</a:t>
            </a:r>
            <a:r>
              <a:rPr kumimoji="1" lang="ja-JP" altLang="en-US" sz="1400" b="1" dirty="0">
                <a:latin typeface="ＭＳ 明朝" panose="02020609040205080304" pitchFamily="17" charset="-128"/>
                <a:ea typeface="ＭＳ 明朝" panose="02020609040205080304" pitchFamily="17" charset="-128"/>
              </a:rPr>
              <a:t>「疲労等」</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・長時間労働、夏の炎天下での作業など、過酷な条件下での作業では疲労しやすい</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en-US" altLang="ja-JP" sz="1400" b="1" dirty="0">
                <a:latin typeface="ＭＳ 明朝" panose="02020609040205080304" pitchFamily="17" charset="-128"/>
                <a:ea typeface="ＭＳ 明朝" panose="02020609040205080304" pitchFamily="17" charset="-128"/>
              </a:rPr>
              <a:t>12</a:t>
            </a:r>
            <a:r>
              <a:rPr kumimoji="1" lang="ja-JP" altLang="en-US" sz="1400" b="1" dirty="0">
                <a:latin typeface="ＭＳ 明朝" panose="02020609040205080304" pitchFamily="17" charset="-128"/>
                <a:ea typeface="ＭＳ 明朝" panose="02020609040205080304" pitchFamily="17" charset="-128"/>
              </a:rPr>
              <a:t>「単純な作業の継続による意識低下」</a:t>
            </a:r>
            <a:endParaRPr kumimoji="1" lang="en-US" altLang="ja-JP" sz="1400" b="1" dirty="0">
              <a:latin typeface="ＭＳ 明朝" panose="02020609040205080304" pitchFamily="17" charset="-128"/>
              <a:ea typeface="ＭＳ 明朝" panose="02020609040205080304" pitchFamily="17" charset="-128"/>
            </a:endParaRPr>
          </a:p>
          <a:p>
            <a:pPr>
              <a:lnSpc>
                <a:spcPts val="2000"/>
              </a:lnSpc>
            </a:pPr>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solidFill>
                  <a:srgbClr val="00B050"/>
                </a:solidFill>
                <a:latin typeface="ＭＳ 明朝" panose="02020609040205080304" pitchFamily="17" charset="-128"/>
                <a:ea typeface="ＭＳ 明朝" panose="02020609040205080304" pitchFamily="17" charset="-128"/>
              </a:rPr>
              <a:t>・人間は、単調な反復作業を続けると意識が低下し、エラーを起こしやすくなる</a:t>
            </a:r>
            <a:endParaRPr kumimoji="1" lang="en-US" altLang="ja-JP" sz="1400" b="1" u="sng" dirty="0">
              <a:solidFill>
                <a:srgbClr val="00B050"/>
              </a:solidFill>
              <a:latin typeface="ＭＳ 明朝" panose="02020609040205080304" pitchFamily="17" charset="-128"/>
              <a:ea typeface="ＭＳ 明朝" panose="02020609040205080304" pitchFamily="17" charset="-128"/>
            </a:endParaRPr>
          </a:p>
        </p:txBody>
      </p:sp>
      <p:sp>
        <p:nvSpPr>
          <p:cNvPr id="7" name="矢印: 下 6">
            <a:extLst>
              <a:ext uri="{FF2B5EF4-FFF2-40B4-BE49-F238E27FC236}">
                <a16:creationId xmlns:a16="http://schemas.microsoft.com/office/drawing/2014/main" id="{A23A47CF-D1E2-47F3-BCEB-05DE7F16E631}"/>
              </a:ext>
            </a:extLst>
          </p:cNvPr>
          <p:cNvSpPr/>
          <p:nvPr/>
        </p:nvSpPr>
        <p:spPr>
          <a:xfrm>
            <a:off x="403933" y="4838940"/>
            <a:ext cx="2032987" cy="4569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85230F9-C892-4F71-8BA8-3CB15FF2EE43}"/>
              </a:ext>
            </a:extLst>
          </p:cNvPr>
          <p:cNvSpPr txBox="1"/>
          <p:nvPr/>
        </p:nvSpPr>
        <p:spPr>
          <a:xfrm>
            <a:off x="84335" y="5370804"/>
            <a:ext cx="8975327" cy="584775"/>
          </a:xfrm>
          <a:prstGeom prst="rect">
            <a:avLst/>
          </a:prstGeom>
          <a:noFill/>
          <a:ln>
            <a:solidFill>
              <a:schemeClr val="tx1"/>
            </a:solidFill>
          </a:ln>
        </p:spPr>
        <p:txBody>
          <a:bodyPr wrap="square" rtlCol="0">
            <a:spAutoFit/>
          </a:bodyPr>
          <a:lstStyle/>
          <a:p>
            <a:r>
              <a:rPr kumimoji="1" lang="en-US" altLang="ja-JP" b="1" dirty="0">
                <a:solidFill>
                  <a:srgbClr val="FF0000"/>
                </a:solidFill>
                <a:latin typeface="ＭＳ 明朝" panose="02020609040205080304" pitchFamily="17" charset="-128"/>
                <a:ea typeface="ＭＳ 明朝" panose="02020609040205080304" pitchFamily="17" charset="-128"/>
              </a:rPr>
              <a:t>【</a:t>
            </a:r>
            <a:r>
              <a:rPr kumimoji="1" lang="ja-JP" altLang="en-US" b="1" dirty="0">
                <a:solidFill>
                  <a:srgbClr val="FF0000"/>
                </a:solidFill>
                <a:latin typeface="ＭＳ 明朝" panose="02020609040205080304" pitchFamily="17" charset="-128"/>
                <a:ea typeface="ＭＳ 明朝" panose="02020609040205080304" pitchFamily="17" charset="-128"/>
              </a:rPr>
              <a:t>対策１</a:t>
            </a:r>
            <a:r>
              <a:rPr kumimoji="1" lang="en-US" altLang="ja-JP" b="1" dirty="0">
                <a:solidFill>
                  <a:srgbClr val="FF0000"/>
                </a:solidFill>
                <a:latin typeface="ＭＳ 明朝" panose="02020609040205080304" pitchFamily="17" charset="-128"/>
                <a:ea typeface="ＭＳ 明朝" panose="02020609040205080304" pitchFamily="17" charset="-128"/>
              </a:rPr>
              <a:t>】</a:t>
            </a:r>
            <a:r>
              <a:rPr kumimoji="1" lang="ja-JP" altLang="en-US" b="1" dirty="0">
                <a:solidFill>
                  <a:srgbClr val="FF0000"/>
                </a:solidFill>
                <a:latin typeface="ＭＳ 明朝" panose="02020609040205080304" pitchFamily="17" charset="-128"/>
                <a:ea typeface="ＭＳ 明朝" panose="02020609040205080304" pitchFamily="17" charset="-128"/>
              </a:rPr>
              <a:t>エラーが発生しても大丈夫なような安全設備を設置</a:t>
            </a:r>
            <a:endParaRPr kumimoji="1" lang="en-US" altLang="ja-JP" b="1" dirty="0">
              <a:solidFill>
                <a:srgbClr val="FF0000"/>
              </a:solidFill>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安全帯、墜落防止ネット、手すり、保護具の着用、各種リミット装置　等</a:t>
            </a:r>
          </a:p>
        </p:txBody>
      </p:sp>
      <p:sp>
        <p:nvSpPr>
          <p:cNvPr id="9" name="テキスト ボックス 8">
            <a:extLst>
              <a:ext uri="{FF2B5EF4-FFF2-40B4-BE49-F238E27FC236}">
                <a16:creationId xmlns:a16="http://schemas.microsoft.com/office/drawing/2014/main" id="{D4723665-321A-4579-A32F-77422C72D679}"/>
              </a:ext>
            </a:extLst>
          </p:cNvPr>
          <p:cNvSpPr txBox="1"/>
          <p:nvPr/>
        </p:nvSpPr>
        <p:spPr>
          <a:xfrm>
            <a:off x="84334" y="6030460"/>
            <a:ext cx="8975327" cy="584775"/>
          </a:xfrm>
          <a:prstGeom prst="rect">
            <a:avLst/>
          </a:prstGeom>
          <a:noFill/>
          <a:ln>
            <a:solidFill>
              <a:schemeClr val="tx1"/>
            </a:solidFill>
          </a:ln>
        </p:spPr>
        <p:txBody>
          <a:bodyPr wrap="square" rtlCol="0">
            <a:spAutoFit/>
          </a:bodyPr>
          <a:lstStyle/>
          <a:p>
            <a:r>
              <a:rPr kumimoji="1" lang="en-US" altLang="ja-JP" b="1" dirty="0">
                <a:solidFill>
                  <a:srgbClr val="FF0000"/>
                </a:solidFill>
                <a:latin typeface="ＭＳ 明朝" panose="02020609040205080304" pitchFamily="17" charset="-128"/>
                <a:ea typeface="ＭＳ 明朝" panose="02020609040205080304" pitchFamily="17" charset="-128"/>
              </a:rPr>
              <a:t>【</a:t>
            </a:r>
            <a:r>
              <a:rPr kumimoji="1" lang="ja-JP" altLang="en-US" b="1" dirty="0">
                <a:solidFill>
                  <a:srgbClr val="FF0000"/>
                </a:solidFill>
                <a:latin typeface="ＭＳ 明朝" panose="02020609040205080304" pitchFamily="17" charset="-128"/>
                <a:ea typeface="ＭＳ 明朝" panose="02020609040205080304" pitchFamily="17" charset="-128"/>
              </a:rPr>
              <a:t>対策２</a:t>
            </a:r>
            <a:r>
              <a:rPr kumimoji="1" lang="en-US" altLang="ja-JP" b="1" dirty="0">
                <a:solidFill>
                  <a:srgbClr val="FF0000"/>
                </a:solidFill>
                <a:latin typeface="ＭＳ 明朝" panose="02020609040205080304" pitchFamily="17" charset="-128"/>
                <a:ea typeface="ＭＳ 明朝" panose="02020609040205080304" pitchFamily="17" charset="-128"/>
              </a:rPr>
              <a:t>】</a:t>
            </a:r>
            <a:r>
              <a:rPr kumimoji="1" lang="ja-JP" altLang="en-US" b="1" dirty="0">
                <a:solidFill>
                  <a:srgbClr val="FF0000"/>
                </a:solidFill>
                <a:latin typeface="ＭＳ 明朝" panose="02020609040205080304" pitchFamily="17" charset="-128"/>
                <a:ea typeface="ＭＳ 明朝" panose="02020609040205080304" pitchFamily="17" charset="-128"/>
              </a:rPr>
              <a:t>エラーが発生しないような現場の安全管理活動の充実</a:t>
            </a:r>
            <a:endParaRPr kumimoji="1" lang="en-US" altLang="ja-JP" b="1" dirty="0">
              <a:solidFill>
                <a:srgbClr val="FF0000"/>
              </a:solidFill>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作業の技術教育・訓練、ＫＹ活動、パトロール、現場での声のかけあい、明確な安全指示　等</a:t>
            </a:r>
          </a:p>
        </p:txBody>
      </p:sp>
      <p:sp>
        <p:nvSpPr>
          <p:cNvPr id="10" name="テキスト ボックス 9">
            <a:extLst>
              <a:ext uri="{FF2B5EF4-FFF2-40B4-BE49-F238E27FC236}">
                <a16:creationId xmlns:a16="http://schemas.microsoft.com/office/drawing/2014/main" id="{93D4D246-A33E-46EB-9F02-A5E883631AF5}"/>
              </a:ext>
            </a:extLst>
          </p:cNvPr>
          <p:cNvSpPr txBox="1"/>
          <p:nvPr/>
        </p:nvSpPr>
        <p:spPr>
          <a:xfrm>
            <a:off x="7346269" y="6614954"/>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272663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147854D-B070-4DD9-A54C-34AF7B91F26C}"/>
              </a:ext>
            </a:extLst>
          </p:cNvPr>
          <p:cNvGrpSpPr/>
          <p:nvPr/>
        </p:nvGrpSpPr>
        <p:grpSpPr>
          <a:xfrm>
            <a:off x="239697" y="93497"/>
            <a:ext cx="8664606" cy="848753"/>
            <a:chOff x="239697" y="93497"/>
            <a:chExt cx="8664606" cy="848753"/>
          </a:xfrm>
        </p:grpSpPr>
        <p:sp>
          <p:nvSpPr>
            <p:cNvPr id="3" name="テキスト ボックス 2">
              <a:extLst>
                <a:ext uri="{FF2B5EF4-FFF2-40B4-BE49-F238E27FC236}">
                  <a16:creationId xmlns:a16="http://schemas.microsoft.com/office/drawing/2014/main" id="{F737A22A-E5F2-4B86-9156-5E59FCA8ADA0}"/>
                </a:ext>
              </a:extLst>
            </p:cNvPr>
            <p:cNvSpPr txBox="1"/>
            <p:nvPr/>
          </p:nvSpPr>
          <p:spPr>
            <a:xfrm>
              <a:off x="239697" y="93497"/>
              <a:ext cx="8664606" cy="830997"/>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建設機械による労働災害を防止する</a:t>
              </a:r>
              <a:endParaRPr kumimoji="1" lang="en-US" altLang="ja-JP" sz="2800" dirty="0">
                <a:latin typeface="ＭＳ 明朝" panose="02020609040205080304" pitchFamily="17" charset="-128"/>
                <a:ea typeface="ＭＳ 明朝" panose="02020609040205080304" pitchFamily="17" charset="-128"/>
              </a:endParaRPr>
            </a:p>
            <a:p>
              <a:pPr algn="ct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盲点５</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進化する機械の安全機能を完全に活かす～</a:t>
              </a:r>
            </a:p>
          </p:txBody>
        </p:sp>
        <p:cxnSp>
          <p:nvCxnSpPr>
            <p:cNvPr id="4" name="直線コネクタ 3">
              <a:extLst>
                <a:ext uri="{FF2B5EF4-FFF2-40B4-BE49-F238E27FC236}">
                  <a16:creationId xmlns:a16="http://schemas.microsoft.com/office/drawing/2014/main" id="{D2FD1869-7A7C-4E71-A492-F03F248ECA0B}"/>
                </a:ext>
              </a:extLst>
            </p:cNvPr>
            <p:cNvCxnSpPr>
              <a:cxnSpLocks/>
            </p:cNvCxnSpPr>
            <p:nvPr/>
          </p:nvCxnSpPr>
          <p:spPr>
            <a:xfrm>
              <a:off x="239697" y="942250"/>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F42260E2-4E8D-4053-A65A-4683A549ECB5}"/>
              </a:ext>
            </a:extLst>
          </p:cNvPr>
          <p:cNvSpPr txBox="1"/>
          <p:nvPr/>
        </p:nvSpPr>
        <p:spPr>
          <a:xfrm>
            <a:off x="79897" y="1209792"/>
            <a:ext cx="8975326" cy="800219"/>
          </a:xfrm>
          <a:prstGeom prst="rect">
            <a:avLst/>
          </a:prstGeom>
          <a:noFill/>
          <a:ln w="12700">
            <a:solidFill>
              <a:schemeClr val="tx1"/>
            </a:solidFill>
            <a:prstDash val="dash"/>
          </a:ln>
        </p:spPr>
        <p:txBody>
          <a:bodyPr wrap="square" rtlCol="0">
            <a:sp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　重機に関するリスク低減対策で最も効果的なのは工学的な対策</a:t>
            </a:r>
            <a:endParaRPr kumimoji="1" lang="en-US" altLang="ja-JP" b="1" dirty="0">
              <a:solidFill>
                <a:srgbClr val="FF0000"/>
              </a:solidFill>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a:t>
            </a:r>
            <a:r>
              <a:rPr kumimoji="1" lang="ja-JP" altLang="en-US" sz="1400" b="1" dirty="0">
                <a:solidFill>
                  <a:srgbClr val="0070C0"/>
                </a:solidFill>
                <a:latin typeface="ＭＳ 明朝" panose="02020609040205080304" pitchFamily="17" charset="-128"/>
                <a:ea typeface="ＭＳ 明朝" panose="02020609040205080304" pitchFamily="17" charset="-128"/>
              </a:rPr>
              <a:t>建設機械メーカーの技術が向上し、安全を確保できる機種が開発されているので、そういう機械を使用</a:t>
            </a:r>
            <a:endParaRPr kumimoji="1" lang="en-US" altLang="ja-JP" sz="1400" b="1" dirty="0">
              <a:solidFill>
                <a:srgbClr val="0070C0"/>
              </a:solidFill>
              <a:latin typeface="ＭＳ 明朝" panose="02020609040205080304" pitchFamily="17" charset="-128"/>
              <a:ea typeface="ＭＳ 明朝" panose="02020609040205080304" pitchFamily="17" charset="-128"/>
            </a:endParaRPr>
          </a:p>
          <a:p>
            <a:r>
              <a:rPr kumimoji="1" lang="ja-JP" altLang="en-US" sz="1400" b="1" dirty="0">
                <a:solidFill>
                  <a:srgbClr val="0070C0"/>
                </a:solidFill>
                <a:latin typeface="ＭＳ 明朝" panose="02020609040205080304" pitchFamily="17" charset="-128"/>
                <a:ea typeface="ＭＳ 明朝" panose="02020609040205080304" pitchFamily="17" charset="-128"/>
              </a:rPr>
              <a:t>　　するのも安全対策のひとつ</a:t>
            </a:r>
            <a:endParaRPr kumimoji="1" lang="en-US" altLang="ja-JP" sz="1400" b="1" dirty="0">
              <a:solidFill>
                <a:srgbClr val="0070C0"/>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17FACCFF-F090-4A31-900B-C8F57778E862}"/>
              </a:ext>
            </a:extLst>
          </p:cNvPr>
          <p:cNvSpPr txBox="1"/>
          <p:nvPr/>
        </p:nvSpPr>
        <p:spPr>
          <a:xfrm>
            <a:off x="79897" y="2104787"/>
            <a:ext cx="8975326" cy="1384995"/>
          </a:xfrm>
          <a:prstGeom prst="rect">
            <a:avLst/>
          </a:prstGeom>
          <a:noFill/>
          <a:ln>
            <a:solidFill>
              <a:schemeClr val="tx1"/>
            </a:solid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例</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・超小旋回形油圧ショベルは、窮屈な現場でカウンターウエイトに挟まれる事故を防いでくれる</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・安全基準にあるような運転席保護構造の機種は、転倒しても、フレームがしっかりしているので、</a:t>
            </a:r>
            <a:r>
              <a:rPr kumimoji="1" lang="ja-JP" altLang="en-US" sz="1400" b="1" u="sng" dirty="0">
                <a:latin typeface="ＭＳ 明朝" panose="02020609040205080304" pitchFamily="17" charset="-128"/>
                <a:ea typeface="ＭＳ 明朝" panose="02020609040205080304" pitchFamily="17" charset="-128"/>
              </a:rPr>
              <a:t>シート</a:t>
            </a:r>
            <a:endParaRPr kumimoji="1" lang="en-US" altLang="ja-JP" sz="1400" b="1" u="sng"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a:t>
            </a:r>
            <a:r>
              <a:rPr kumimoji="1" lang="ja-JP" altLang="en-US" sz="1400" b="1" u="sng" dirty="0">
                <a:latin typeface="ＭＳ 明朝" panose="02020609040205080304" pitchFamily="17" charset="-128"/>
                <a:ea typeface="ＭＳ 明朝" panose="02020609040205080304" pitchFamily="17" charset="-128"/>
              </a:rPr>
              <a:t>ベルトを締めていれば</a:t>
            </a:r>
            <a:r>
              <a:rPr kumimoji="1" lang="ja-JP" altLang="en-US" sz="1400" b="1" dirty="0">
                <a:latin typeface="ＭＳ 明朝" panose="02020609040205080304" pitchFamily="17" charset="-128"/>
                <a:ea typeface="ＭＳ 明朝" panose="02020609040205080304" pitchFamily="17" charset="-128"/>
              </a:rPr>
              <a:t>、オペレータを守ってくれる</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・ＦＶＭ（フィールド ビュー モニター）を搭載した重機は、空からの視野で後方確認ができ、死角を生じ</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させないという点で安全な機種</a:t>
            </a:r>
          </a:p>
        </p:txBody>
      </p:sp>
      <p:sp>
        <p:nvSpPr>
          <p:cNvPr id="7" name="テキスト ボックス 6">
            <a:extLst>
              <a:ext uri="{FF2B5EF4-FFF2-40B4-BE49-F238E27FC236}">
                <a16:creationId xmlns:a16="http://schemas.microsoft.com/office/drawing/2014/main" id="{93DB20B7-E3FC-485A-871D-10FD9615C797}"/>
              </a:ext>
            </a:extLst>
          </p:cNvPr>
          <p:cNvSpPr txBox="1"/>
          <p:nvPr/>
        </p:nvSpPr>
        <p:spPr>
          <a:xfrm>
            <a:off x="79895" y="4551251"/>
            <a:ext cx="8975326" cy="738664"/>
          </a:xfrm>
          <a:prstGeom prst="rect">
            <a:avLst/>
          </a:prstGeom>
          <a:noFill/>
          <a:ln>
            <a:solidFill>
              <a:schemeClr val="tx1"/>
            </a:solid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例</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・クレーン機能付きバックホウで、クレーンモードにしておくと旋回速度が遅くなり、機体を安定させるこ</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とができるが、旋回速度が遅くなることを嫌ってクレーンモードにせずに操作する</a:t>
            </a:r>
          </a:p>
        </p:txBody>
      </p:sp>
      <p:sp>
        <p:nvSpPr>
          <p:cNvPr id="8" name="矢印: 下 7">
            <a:extLst>
              <a:ext uri="{FF2B5EF4-FFF2-40B4-BE49-F238E27FC236}">
                <a16:creationId xmlns:a16="http://schemas.microsoft.com/office/drawing/2014/main" id="{FCC13DFC-21BB-4571-AD64-F26612F16A30}"/>
              </a:ext>
            </a:extLst>
          </p:cNvPr>
          <p:cNvSpPr/>
          <p:nvPr/>
        </p:nvSpPr>
        <p:spPr>
          <a:xfrm>
            <a:off x="3551064" y="5419716"/>
            <a:ext cx="2032987" cy="4569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E9F7308-5F70-4ECA-AE63-05C10D89A8BB}"/>
              </a:ext>
            </a:extLst>
          </p:cNvPr>
          <p:cNvSpPr txBox="1"/>
          <p:nvPr/>
        </p:nvSpPr>
        <p:spPr>
          <a:xfrm>
            <a:off x="79896" y="3656295"/>
            <a:ext cx="8975326" cy="800219"/>
          </a:xfrm>
          <a:prstGeom prst="rect">
            <a:avLst/>
          </a:prstGeom>
          <a:noFill/>
          <a:ln w="12700">
            <a:solidFill>
              <a:schemeClr val="tx1"/>
            </a:solidFill>
            <a:prstDash val="dash"/>
          </a:ln>
        </p:spPr>
        <p:txBody>
          <a:bodyPr wrap="square" rtlCol="0">
            <a:spAutoFit/>
          </a:bodyPr>
          <a:lstStyle/>
          <a:p>
            <a:r>
              <a:rPr kumimoji="1" lang="ja-JP" altLang="en-US" b="1" dirty="0">
                <a:solidFill>
                  <a:srgbClr val="FF0000"/>
                </a:solidFill>
                <a:latin typeface="ＭＳ 明朝" panose="02020609040205080304" pitchFamily="17" charset="-128"/>
                <a:ea typeface="ＭＳ 明朝" panose="02020609040205080304" pitchFamily="17" charset="-128"/>
              </a:rPr>
              <a:t>◇　最新機能が付いてる機種だからというだけでは安心できない</a:t>
            </a:r>
            <a:endParaRPr kumimoji="1" lang="en-US" altLang="ja-JP" b="1" dirty="0">
              <a:solidFill>
                <a:srgbClr val="FF0000"/>
              </a:solidFill>
              <a:latin typeface="ＭＳ 明朝" panose="02020609040205080304" pitchFamily="17" charset="-128"/>
              <a:ea typeface="ＭＳ 明朝" panose="02020609040205080304" pitchFamily="17" charset="-128"/>
            </a:endParaRPr>
          </a:p>
          <a:p>
            <a:r>
              <a:rPr kumimoji="1" lang="ja-JP" altLang="en-US" sz="1400" b="1" dirty="0">
                <a:solidFill>
                  <a:srgbClr val="FF0000"/>
                </a:solidFill>
                <a:latin typeface="ＭＳ 明朝" panose="02020609040205080304" pitchFamily="17" charset="-128"/>
                <a:ea typeface="ＭＳ 明朝" panose="02020609040205080304" pitchFamily="17" charset="-128"/>
              </a:rPr>
              <a:t>　　　</a:t>
            </a:r>
            <a:r>
              <a:rPr kumimoji="1" lang="ja-JP" altLang="en-US" sz="1400" b="1" dirty="0">
                <a:solidFill>
                  <a:srgbClr val="0070C0"/>
                </a:solidFill>
                <a:latin typeface="ＭＳ 明朝" panose="02020609040205080304" pitchFamily="17" charset="-128"/>
                <a:ea typeface="ＭＳ 明朝" panose="02020609040205080304" pitchFamily="17" charset="-128"/>
              </a:rPr>
              <a:t>安全機能が付いているからといって必ずしも安全ではなく、その機能をオペレータが確実に活用するこ</a:t>
            </a:r>
            <a:endParaRPr kumimoji="1" lang="en-US" altLang="ja-JP" sz="1400" b="1" dirty="0">
              <a:solidFill>
                <a:srgbClr val="0070C0"/>
              </a:solidFill>
              <a:latin typeface="ＭＳ 明朝" panose="02020609040205080304" pitchFamily="17" charset="-128"/>
              <a:ea typeface="ＭＳ 明朝" panose="02020609040205080304" pitchFamily="17" charset="-128"/>
            </a:endParaRPr>
          </a:p>
          <a:p>
            <a:r>
              <a:rPr kumimoji="1" lang="ja-JP" altLang="en-US" sz="1400" b="1" dirty="0">
                <a:solidFill>
                  <a:srgbClr val="0070C0"/>
                </a:solidFill>
                <a:latin typeface="ＭＳ 明朝" panose="02020609040205080304" pitchFamily="17" charset="-128"/>
                <a:ea typeface="ＭＳ 明朝" panose="02020609040205080304" pitchFamily="17" charset="-128"/>
              </a:rPr>
              <a:t>　　とが本当の安全につながる　</a:t>
            </a:r>
            <a:endParaRPr kumimoji="1" lang="en-US" altLang="ja-JP" sz="1400" b="1" dirty="0">
              <a:solidFill>
                <a:srgbClr val="0070C0"/>
              </a:solidFill>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BBFCA75C-82A0-46EA-A1BF-E16D88DEA191}"/>
              </a:ext>
            </a:extLst>
          </p:cNvPr>
          <p:cNvSpPr txBox="1"/>
          <p:nvPr/>
        </p:nvSpPr>
        <p:spPr>
          <a:xfrm>
            <a:off x="1640144" y="5915750"/>
            <a:ext cx="5854825" cy="707886"/>
          </a:xfrm>
          <a:prstGeom prst="rect">
            <a:avLst/>
          </a:prstGeom>
          <a:noFill/>
        </p:spPr>
        <p:txBody>
          <a:bodyPr wrap="square" rtlCol="0">
            <a:spAutoFit/>
          </a:bodyPr>
          <a:lstStyle/>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せっかくの機能を使わないのは</a:t>
            </a:r>
            <a:endParaRPr kumimoji="1" lang="en-US" altLang="ja-JP" sz="2000" b="1" dirty="0">
              <a:solidFill>
                <a:srgbClr val="FF0000"/>
              </a:solidFill>
              <a:latin typeface="ＭＳ 明朝" panose="02020609040205080304" pitchFamily="17" charset="-128"/>
              <a:ea typeface="ＭＳ 明朝" panose="02020609040205080304" pitchFamily="17" charset="-128"/>
            </a:endParaRPr>
          </a:p>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自分の操作技能に対する自信過剰によるもの</a:t>
            </a:r>
          </a:p>
        </p:txBody>
      </p:sp>
      <p:sp>
        <p:nvSpPr>
          <p:cNvPr id="11" name="テキスト ボックス 10">
            <a:extLst>
              <a:ext uri="{FF2B5EF4-FFF2-40B4-BE49-F238E27FC236}">
                <a16:creationId xmlns:a16="http://schemas.microsoft.com/office/drawing/2014/main" id="{33D32200-1922-4BAD-B8A0-CFC0C0337CA2}"/>
              </a:ext>
            </a:extLst>
          </p:cNvPr>
          <p:cNvSpPr txBox="1"/>
          <p:nvPr/>
        </p:nvSpPr>
        <p:spPr>
          <a:xfrm>
            <a:off x="7341831" y="6530914"/>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67358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1A187F4-B2ED-4D33-808C-9DB111810EC8}"/>
              </a:ext>
            </a:extLst>
          </p:cNvPr>
          <p:cNvGrpSpPr/>
          <p:nvPr/>
        </p:nvGrpSpPr>
        <p:grpSpPr>
          <a:xfrm>
            <a:off x="239697" y="93497"/>
            <a:ext cx="8664606" cy="848753"/>
            <a:chOff x="239697" y="93497"/>
            <a:chExt cx="8664606" cy="848753"/>
          </a:xfrm>
        </p:grpSpPr>
        <p:sp>
          <p:nvSpPr>
            <p:cNvPr id="3" name="テキスト ボックス 2">
              <a:extLst>
                <a:ext uri="{FF2B5EF4-FFF2-40B4-BE49-F238E27FC236}">
                  <a16:creationId xmlns:a16="http://schemas.microsoft.com/office/drawing/2014/main" id="{2A135947-1E4F-4150-A829-D50EDBC587DD}"/>
                </a:ext>
              </a:extLst>
            </p:cNvPr>
            <p:cNvSpPr txBox="1"/>
            <p:nvPr/>
          </p:nvSpPr>
          <p:spPr>
            <a:xfrm>
              <a:off x="239697" y="93497"/>
              <a:ext cx="8664606" cy="830997"/>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建設機械による労働災害を防止する</a:t>
              </a:r>
              <a:endParaRPr kumimoji="1" lang="en-US" altLang="ja-JP" sz="2800" dirty="0">
                <a:latin typeface="ＭＳ 明朝" panose="02020609040205080304" pitchFamily="17" charset="-128"/>
                <a:ea typeface="ＭＳ 明朝" panose="02020609040205080304" pitchFamily="17" charset="-128"/>
              </a:endParaRPr>
            </a:p>
            <a:p>
              <a:pPr algn="ct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盲点６</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工期遵守にとらわれすぎると安全が２番に～</a:t>
              </a:r>
            </a:p>
          </p:txBody>
        </p:sp>
        <p:cxnSp>
          <p:nvCxnSpPr>
            <p:cNvPr id="4" name="直線コネクタ 3">
              <a:extLst>
                <a:ext uri="{FF2B5EF4-FFF2-40B4-BE49-F238E27FC236}">
                  <a16:creationId xmlns:a16="http://schemas.microsoft.com/office/drawing/2014/main" id="{DE503137-EF52-4FCB-9BBB-EAB3DE737C44}"/>
                </a:ext>
              </a:extLst>
            </p:cNvPr>
            <p:cNvCxnSpPr>
              <a:cxnSpLocks/>
            </p:cNvCxnSpPr>
            <p:nvPr/>
          </p:nvCxnSpPr>
          <p:spPr>
            <a:xfrm>
              <a:off x="239697" y="942250"/>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8DDAE917-4DBF-4075-9EF0-AAA5D4AA6BE0}"/>
              </a:ext>
            </a:extLst>
          </p:cNvPr>
          <p:cNvSpPr txBox="1"/>
          <p:nvPr/>
        </p:nvSpPr>
        <p:spPr>
          <a:xfrm>
            <a:off x="79897" y="1209792"/>
            <a:ext cx="8975326" cy="584775"/>
          </a:xfrm>
          <a:prstGeom prst="rect">
            <a:avLst/>
          </a:prstGeom>
          <a:noFill/>
          <a:ln w="12700">
            <a:solidFill>
              <a:schemeClr val="tx1"/>
            </a:solidFill>
            <a:prstDash val="dash"/>
          </a:ln>
        </p:spPr>
        <p:txBody>
          <a:bodyPr wrap="square" rtlCol="0">
            <a:spAutoFit/>
          </a:bodyPr>
          <a:lstStyle/>
          <a:p>
            <a:r>
              <a:rPr kumimoji="1" lang="ja-JP" altLang="en-US" sz="1600" b="1" dirty="0">
                <a:solidFill>
                  <a:srgbClr val="0070C0"/>
                </a:solidFill>
                <a:latin typeface="ＭＳ 明朝" panose="02020609040205080304" pitchFamily="17" charset="-128"/>
                <a:ea typeface="ＭＳ 明朝" panose="02020609040205080304" pitchFamily="17" charset="-128"/>
              </a:rPr>
              <a:t>◇　日本人は、目標が決まると、良きにつけ悪しきにつけ、目標に向かって邁進する特性があ</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a:p>
            <a:r>
              <a:rPr kumimoji="1" lang="ja-JP" altLang="en-US" sz="1600" b="1" dirty="0">
                <a:solidFill>
                  <a:srgbClr val="0070C0"/>
                </a:solidFill>
                <a:latin typeface="ＭＳ 明朝" panose="02020609040205080304" pitchFamily="17" charset="-128"/>
                <a:ea typeface="ＭＳ 明朝" panose="02020609040205080304" pitchFamily="17" charset="-128"/>
              </a:rPr>
              <a:t>　ることから、工期が一番になってしまうと、いつの間にか危険軽視の行動をとってしまう</a:t>
            </a:r>
            <a:endParaRPr kumimoji="1" lang="en-US" altLang="ja-JP" sz="1600" b="1" dirty="0">
              <a:solidFill>
                <a:srgbClr val="0070C0"/>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68D8A0A5-A644-4E69-A0F2-97BEFA4E95BD}"/>
              </a:ext>
            </a:extLst>
          </p:cNvPr>
          <p:cNvSpPr txBox="1"/>
          <p:nvPr/>
        </p:nvSpPr>
        <p:spPr>
          <a:xfrm>
            <a:off x="79897" y="1932338"/>
            <a:ext cx="8975326" cy="738664"/>
          </a:xfrm>
          <a:prstGeom prst="rect">
            <a:avLst/>
          </a:prstGeom>
          <a:noFill/>
          <a:ln>
            <a:solidFill>
              <a:schemeClr val="tx1"/>
            </a:solidFill>
          </a:ln>
        </p:spPr>
        <p:txBody>
          <a:bodyPr wrap="square" rtlCol="0">
            <a:spAutoFit/>
          </a:bodyPr>
          <a:lstStyle/>
          <a:p>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良い例</a:t>
            </a:r>
            <a:r>
              <a:rPr kumimoji="1" lang="en-US" altLang="ja-JP" sz="1400" b="1" dirty="0">
                <a:latin typeface="ＭＳ 明朝" panose="02020609040205080304" pitchFamily="17" charset="-128"/>
                <a:ea typeface="ＭＳ 明朝" panose="02020609040205080304" pitchFamily="17" charset="-128"/>
              </a:rPr>
              <a:t>】</a:t>
            </a:r>
          </a:p>
          <a:p>
            <a:r>
              <a:rPr kumimoji="1" lang="ja-JP" altLang="en-US" sz="1400" b="1" dirty="0">
                <a:latin typeface="ＭＳ 明朝" panose="02020609040205080304" pitchFamily="17" charset="-128"/>
                <a:ea typeface="ＭＳ 明朝" panose="02020609040205080304" pitchFamily="17" charset="-128"/>
              </a:rPr>
              <a:t>　・ある中堅運送会社の社長は、ドライバーに「納品時間に遅れそうになっても安全運転をしろ、納品が遅れ</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たらお客様に謝ればいい、謝っても許してくれない時は私が謝罪に行く」と言っている</a:t>
            </a:r>
          </a:p>
        </p:txBody>
      </p:sp>
      <p:sp>
        <p:nvSpPr>
          <p:cNvPr id="7" name="矢印: 下 6">
            <a:extLst>
              <a:ext uri="{FF2B5EF4-FFF2-40B4-BE49-F238E27FC236}">
                <a16:creationId xmlns:a16="http://schemas.microsoft.com/office/drawing/2014/main" id="{83574F4C-2CEC-4D4A-89DD-A2B56CF094A4}"/>
              </a:ext>
            </a:extLst>
          </p:cNvPr>
          <p:cNvSpPr/>
          <p:nvPr/>
        </p:nvSpPr>
        <p:spPr>
          <a:xfrm>
            <a:off x="3551066" y="2808773"/>
            <a:ext cx="2032987" cy="4569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5305F94-49A8-4B6C-9DA1-AEC52935F7B1}"/>
              </a:ext>
            </a:extLst>
          </p:cNvPr>
          <p:cNvSpPr txBox="1"/>
          <p:nvPr/>
        </p:nvSpPr>
        <p:spPr>
          <a:xfrm>
            <a:off x="870009" y="3265756"/>
            <a:ext cx="7395099" cy="707886"/>
          </a:xfrm>
          <a:prstGeom prst="rect">
            <a:avLst/>
          </a:prstGeom>
          <a:noFill/>
        </p:spPr>
        <p:txBody>
          <a:bodyPr wrap="square" rtlCol="0">
            <a:spAutoFit/>
          </a:bodyPr>
          <a:lstStyle/>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リーダーの姿勢が安全確保のポイント</a:t>
            </a:r>
            <a:endParaRPr kumimoji="1" lang="en-US" altLang="ja-JP" sz="2000" b="1" dirty="0">
              <a:solidFill>
                <a:srgbClr val="FF0000"/>
              </a:solidFill>
              <a:latin typeface="ＭＳ 明朝" panose="02020609040205080304" pitchFamily="17" charset="-128"/>
              <a:ea typeface="ＭＳ 明朝" panose="02020609040205080304" pitchFamily="17" charset="-128"/>
            </a:endParaRPr>
          </a:p>
          <a:p>
            <a:pPr algn="ctr"/>
            <a:r>
              <a:rPr kumimoji="1" lang="ja-JP" altLang="en-US" sz="2000" b="1" dirty="0">
                <a:solidFill>
                  <a:srgbClr val="FF0000"/>
                </a:solidFill>
                <a:latin typeface="ＭＳ 明朝" panose="02020609040205080304" pitchFamily="17" charset="-128"/>
                <a:ea typeface="ＭＳ 明朝" panose="02020609040205080304" pitchFamily="17" charset="-128"/>
              </a:rPr>
              <a:t>リーダーが「常に安全第一」との信念を持ち続けることが重要</a:t>
            </a:r>
          </a:p>
        </p:txBody>
      </p:sp>
      <p:pic>
        <p:nvPicPr>
          <p:cNvPr id="10" name="図 9">
            <a:extLst>
              <a:ext uri="{FF2B5EF4-FFF2-40B4-BE49-F238E27FC236}">
                <a16:creationId xmlns:a16="http://schemas.microsoft.com/office/drawing/2014/main" id="{53783439-783F-422C-BDBA-9D3A34106EFB}"/>
              </a:ext>
            </a:extLst>
          </p:cNvPr>
          <p:cNvPicPr>
            <a:picLocks noChangeAspect="1"/>
          </p:cNvPicPr>
          <p:nvPr/>
        </p:nvPicPr>
        <p:blipFill rotWithShape="1">
          <a:blip r:embed="rId2">
            <a:extLst>
              <a:ext uri="{28A0092B-C50C-407E-A947-70E740481C1C}">
                <a14:useLocalDpi xmlns:a14="http://schemas.microsoft.com/office/drawing/2010/main" val="0"/>
              </a:ext>
            </a:extLst>
          </a:blip>
          <a:srcRect l="3561" t="8042" r="5013" b="56149"/>
          <a:stretch/>
        </p:blipFill>
        <p:spPr>
          <a:xfrm>
            <a:off x="1349406" y="4506600"/>
            <a:ext cx="2660309" cy="1875033"/>
          </a:xfrm>
          <a:prstGeom prst="rect">
            <a:avLst/>
          </a:prstGeom>
        </p:spPr>
      </p:pic>
      <p:pic>
        <p:nvPicPr>
          <p:cNvPr id="12" name="図 11">
            <a:extLst>
              <a:ext uri="{FF2B5EF4-FFF2-40B4-BE49-F238E27FC236}">
                <a16:creationId xmlns:a16="http://schemas.microsoft.com/office/drawing/2014/main" id="{43B2967A-FD3D-4F84-A66E-8174C22FB2EC}"/>
              </a:ext>
            </a:extLst>
          </p:cNvPr>
          <p:cNvPicPr>
            <a:picLocks noChangeAspect="1"/>
          </p:cNvPicPr>
          <p:nvPr/>
        </p:nvPicPr>
        <p:blipFill rotWithShape="1">
          <a:blip r:embed="rId2">
            <a:extLst>
              <a:ext uri="{28A0092B-C50C-407E-A947-70E740481C1C}">
                <a14:useLocalDpi xmlns:a14="http://schemas.microsoft.com/office/drawing/2010/main" val="0"/>
              </a:ext>
            </a:extLst>
          </a:blip>
          <a:srcRect l="5309" t="51477" r="6530" b="12714"/>
          <a:stretch/>
        </p:blipFill>
        <p:spPr>
          <a:xfrm>
            <a:off x="5584053" y="4506599"/>
            <a:ext cx="2565302" cy="1875033"/>
          </a:xfrm>
          <a:prstGeom prst="rect">
            <a:avLst/>
          </a:prstGeom>
        </p:spPr>
      </p:pic>
      <p:sp>
        <p:nvSpPr>
          <p:cNvPr id="11" name="テキスト ボックス 10">
            <a:extLst>
              <a:ext uri="{FF2B5EF4-FFF2-40B4-BE49-F238E27FC236}">
                <a16:creationId xmlns:a16="http://schemas.microsoft.com/office/drawing/2014/main" id="{84C3D524-1F9C-4EB2-89A8-987B3AA6AE27}"/>
              </a:ext>
            </a:extLst>
          </p:cNvPr>
          <p:cNvSpPr txBox="1"/>
          <p:nvPr/>
        </p:nvSpPr>
        <p:spPr>
          <a:xfrm>
            <a:off x="7341831" y="6530914"/>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272723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59F4297-20CC-4754-B630-FA693C7DAB9B}"/>
              </a:ext>
            </a:extLst>
          </p:cNvPr>
          <p:cNvGrpSpPr/>
          <p:nvPr/>
        </p:nvGrpSpPr>
        <p:grpSpPr>
          <a:xfrm>
            <a:off x="239697" y="93497"/>
            <a:ext cx="8664606" cy="552380"/>
            <a:chOff x="239697" y="93497"/>
            <a:chExt cx="8664606" cy="552380"/>
          </a:xfrm>
        </p:grpSpPr>
        <p:sp>
          <p:nvSpPr>
            <p:cNvPr id="3" name="テキスト ボックス 2">
              <a:extLst>
                <a:ext uri="{FF2B5EF4-FFF2-40B4-BE49-F238E27FC236}">
                  <a16:creationId xmlns:a16="http://schemas.microsoft.com/office/drawing/2014/main" id="{80E4CF40-6866-48F3-A37A-07FB41CD2829}"/>
                </a:ext>
              </a:extLst>
            </p:cNvPr>
            <p:cNvSpPr txBox="1"/>
            <p:nvPr/>
          </p:nvSpPr>
          <p:spPr>
            <a:xfrm>
              <a:off x="239697" y="93497"/>
              <a:ext cx="8664606" cy="523220"/>
            </a:xfrm>
            <a:prstGeom prst="rect">
              <a:avLst/>
            </a:prstGeom>
            <a:solidFill>
              <a:schemeClr val="accent6">
                <a:lumMod val="20000"/>
                <a:lumOff val="80000"/>
              </a:schemeClr>
            </a:solidFill>
          </p:spPr>
          <p:txBody>
            <a:bodyPr wrap="square" rtlCol="0">
              <a:spAutoFit/>
            </a:bodyPr>
            <a:lstStyle/>
            <a:p>
              <a:pPr algn="ctr"/>
              <a:r>
                <a:rPr kumimoji="1" lang="ja-JP" altLang="en-US" sz="2800" dirty="0">
                  <a:latin typeface="ＭＳ 明朝" panose="02020609040205080304" pitchFamily="17" charset="-128"/>
                  <a:ea typeface="ＭＳ 明朝" panose="02020609040205080304" pitchFamily="17" charset="-128"/>
                </a:rPr>
                <a:t>重機による災害対策６つの盲点（まとめ）</a:t>
              </a:r>
            </a:p>
          </p:txBody>
        </p:sp>
        <p:cxnSp>
          <p:nvCxnSpPr>
            <p:cNvPr id="4" name="直線コネクタ 3">
              <a:extLst>
                <a:ext uri="{FF2B5EF4-FFF2-40B4-BE49-F238E27FC236}">
                  <a16:creationId xmlns:a16="http://schemas.microsoft.com/office/drawing/2014/main" id="{2C9C3DC3-6F8B-42ED-A62E-0AAC95A6479E}"/>
                </a:ext>
              </a:extLst>
            </p:cNvPr>
            <p:cNvCxnSpPr>
              <a:cxnSpLocks/>
            </p:cNvCxnSpPr>
            <p:nvPr/>
          </p:nvCxnSpPr>
          <p:spPr>
            <a:xfrm>
              <a:off x="239697" y="645877"/>
              <a:ext cx="8664606" cy="0"/>
            </a:xfrm>
            <a:prstGeom prst="line">
              <a:avLst/>
            </a:prstGeom>
            <a:ln w="69850" cmpd="thinThick">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4A477531-CE31-442D-A844-F600D2DF4DD5}"/>
              </a:ext>
            </a:extLst>
          </p:cNvPr>
          <p:cNvSpPr txBox="1"/>
          <p:nvPr/>
        </p:nvSpPr>
        <p:spPr>
          <a:xfrm>
            <a:off x="79897" y="797044"/>
            <a:ext cx="5157927" cy="338554"/>
          </a:xfrm>
          <a:prstGeom prst="rect">
            <a:avLst/>
          </a:prstGeom>
          <a:solidFill>
            <a:schemeClr val="accent4">
              <a:lumMod val="20000"/>
              <a:lumOff val="80000"/>
            </a:schemeClr>
          </a:solidFill>
        </p:spPr>
        <p:txBody>
          <a:bodyPr wrap="square" rtlCol="0">
            <a:spAutoFit/>
          </a:bodyPr>
          <a:lstStyle/>
          <a:p>
            <a:r>
              <a:rPr kumimoji="1" lang="ja-JP" altLang="en-US" sz="1600" b="1" dirty="0">
                <a:latin typeface="ＭＳ 明朝" panose="02020609040205080304" pitchFamily="17" charset="-128"/>
                <a:ea typeface="ＭＳ 明朝" panose="02020609040205080304" pitchFamily="17" charset="-128"/>
              </a:rPr>
              <a:t>盲点１：建設機械の作業時よりも移動時の災害が多い</a:t>
            </a:r>
          </a:p>
        </p:txBody>
      </p:sp>
      <p:sp>
        <p:nvSpPr>
          <p:cNvPr id="6" name="テキスト ボックス 5">
            <a:extLst>
              <a:ext uri="{FF2B5EF4-FFF2-40B4-BE49-F238E27FC236}">
                <a16:creationId xmlns:a16="http://schemas.microsoft.com/office/drawing/2014/main" id="{3C0E9249-117D-466E-BF2A-2A654AEBF9F6}"/>
              </a:ext>
            </a:extLst>
          </p:cNvPr>
          <p:cNvSpPr txBox="1"/>
          <p:nvPr/>
        </p:nvSpPr>
        <p:spPr>
          <a:xfrm>
            <a:off x="79898" y="1145449"/>
            <a:ext cx="8922059" cy="646331"/>
          </a:xfrm>
          <a:prstGeom prst="rect">
            <a:avLst/>
          </a:prstGeom>
          <a:noFill/>
        </p:spPr>
        <p:txBody>
          <a:bodyPr wrap="square" rtlCol="0">
            <a:spAutoFit/>
          </a:bodyPr>
          <a:lstStyle/>
          <a:p>
            <a:r>
              <a:rPr kumimoji="1" lang="ja-JP" altLang="en-US" sz="1200" b="1" dirty="0">
                <a:latin typeface="ＭＳ 明朝" panose="02020609040205080304" pitchFamily="17" charset="-128"/>
                <a:ea typeface="ＭＳ 明朝" panose="02020609040205080304" pitchFamily="17" charset="-128"/>
              </a:rPr>
              <a:t>●　重機は、掘削、整地等の作業時より、現場内の単なる移動、段取り替え等、直接作業をしていない時の死亡災害が多い</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バックホウは旋回している時よりバックした時の方が危険</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リスクが低いと思われている作業の中にもリスクが高いものが潜んでいる</a:t>
            </a:r>
          </a:p>
        </p:txBody>
      </p:sp>
      <p:sp>
        <p:nvSpPr>
          <p:cNvPr id="7" name="テキスト ボックス 6">
            <a:extLst>
              <a:ext uri="{FF2B5EF4-FFF2-40B4-BE49-F238E27FC236}">
                <a16:creationId xmlns:a16="http://schemas.microsoft.com/office/drawing/2014/main" id="{A254B3F3-B0FF-4C24-8DC3-71533552BC31}"/>
              </a:ext>
            </a:extLst>
          </p:cNvPr>
          <p:cNvSpPr txBox="1"/>
          <p:nvPr/>
        </p:nvSpPr>
        <p:spPr>
          <a:xfrm>
            <a:off x="79897" y="1880556"/>
            <a:ext cx="4492103" cy="338554"/>
          </a:xfrm>
          <a:prstGeom prst="rect">
            <a:avLst/>
          </a:prstGeom>
          <a:solidFill>
            <a:schemeClr val="accent4">
              <a:lumMod val="20000"/>
              <a:lumOff val="80000"/>
            </a:schemeClr>
          </a:solidFill>
        </p:spPr>
        <p:txBody>
          <a:bodyPr wrap="square" rtlCol="0">
            <a:spAutoFit/>
          </a:bodyPr>
          <a:lstStyle/>
          <a:p>
            <a:r>
              <a:rPr kumimoji="1" lang="ja-JP" altLang="en-US" sz="1600" b="1" dirty="0">
                <a:latin typeface="ＭＳ 明朝" panose="02020609040205080304" pitchFamily="17" charset="-128"/>
                <a:ea typeface="ＭＳ 明朝" panose="02020609040205080304" pitchFamily="17" charset="-128"/>
              </a:rPr>
              <a:t>盲点２：バックホウは前進時にもリスクがある</a:t>
            </a:r>
          </a:p>
        </p:txBody>
      </p:sp>
      <p:sp>
        <p:nvSpPr>
          <p:cNvPr id="8" name="テキスト ボックス 7">
            <a:extLst>
              <a:ext uri="{FF2B5EF4-FFF2-40B4-BE49-F238E27FC236}">
                <a16:creationId xmlns:a16="http://schemas.microsoft.com/office/drawing/2014/main" id="{D3988764-6D00-414E-B775-F907174A51A6}"/>
              </a:ext>
            </a:extLst>
          </p:cNvPr>
          <p:cNvSpPr txBox="1"/>
          <p:nvPr/>
        </p:nvSpPr>
        <p:spPr>
          <a:xfrm>
            <a:off x="79897" y="2213572"/>
            <a:ext cx="8922059" cy="646331"/>
          </a:xfrm>
          <a:prstGeom prst="rect">
            <a:avLst/>
          </a:prstGeom>
          <a:noFill/>
        </p:spPr>
        <p:txBody>
          <a:bodyPr wrap="square" rtlCol="0">
            <a:spAutoFit/>
          </a:bodyPr>
          <a:lstStyle/>
          <a:p>
            <a:r>
              <a:rPr kumimoji="1" lang="ja-JP" altLang="en-US" sz="1200" b="1" dirty="0">
                <a:latin typeface="ＭＳ 明朝" panose="02020609040205080304" pitchFamily="17" charset="-128"/>
                <a:ea typeface="ＭＳ 明朝" panose="02020609040205080304" pitchFamily="17" charset="-128"/>
              </a:rPr>
              <a:t>●　前進時であっても、オペレータはキャタピラの接地面を直接見ることができないなど、安全確認が十分にできない</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この程度なら大丈夫という危険軽視が事故につながる</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複数の重機が近接して行う作業、狭隘部での作業は危険と隣り合わせ</a:t>
            </a:r>
          </a:p>
        </p:txBody>
      </p:sp>
      <p:sp>
        <p:nvSpPr>
          <p:cNvPr id="9" name="テキスト ボックス 8">
            <a:extLst>
              <a:ext uri="{FF2B5EF4-FFF2-40B4-BE49-F238E27FC236}">
                <a16:creationId xmlns:a16="http://schemas.microsoft.com/office/drawing/2014/main" id="{599D2940-DA6D-4B38-BA75-70B4F8C6C1EA}"/>
              </a:ext>
            </a:extLst>
          </p:cNvPr>
          <p:cNvSpPr txBox="1"/>
          <p:nvPr/>
        </p:nvSpPr>
        <p:spPr>
          <a:xfrm>
            <a:off x="79897" y="2934233"/>
            <a:ext cx="5157927" cy="338554"/>
          </a:xfrm>
          <a:prstGeom prst="rect">
            <a:avLst/>
          </a:prstGeom>
          <a:solidFill>
            <a:schemeClr val="accent4">
              <a:lumMod val="20000"/>
              <a:lumOff val="80000"/>
            </a:schemeClr>
          </a:solidFill>
        </p:spPr>
        <p:txBody>
          <a:bodyPr wrap="square" rtlCol="0">
            <a:spAutoFit/>
          </a:bodyPr>
          <a:lstStyle/>
          <a:p>
            <a:r>
              <a:rPr kumimoji="1" lang="ja-JP" altLang="en-US" sz="1600" b="1" dirty="0">
                <a:latin typeface="ＭＳ 明朝" panose="02020609040205080304" pitchFamily="17" charset="-128"/>
                <a:ea typeface="ＭＳ 明朝" panose="02020609040205080304" pitchFamily="17" charset="-128"/>
              </a:rPr>
              <a:t>盲点３：建設機械の立入禁止区域表示だけでは不十分</a:t>
            </a:r>
          </a:p>
        </p:txBody>
      </p:sp>
      <p:sp>
        <p:nvSpPr>
          <p:cNvPr id="10" name="テキスト ボックス 9">
            <a:extLst>
              <a:ext uri="{FF2B5EF4-FFF2-40B4-BE49-F238E27FC236}">
                <a16:creationId xmlns:a16="http://schemas.microsoft.com/office/drawing/2014/main" id="{ED89BED7-7D08-4BA2-AB2B-9869B7F6F145}"/>
              </a:ext>
            </a:extLst>
          </p:cNvPr>
          <p:cNvSpPr txBox="1"/>
          <p:nvPr/>
        </p:nvSpPr>
        <p:spPr>
          <a:xfrm>
            <a:off x="79897" y="3281695"/>
            <a:ext cx="8922059" cy="646331"/>
          </a:xfrm>
          <a:prstGeom prst="rect">
            <a:avLst/>
          </a:prstGeom>
          <a:noFill/>
        </p:spPr>
        <p:txBody>
          <a:bodyPr wrap="square" rtlCol="0">
            <a:spAutoFit/>
          </a:bodyPr>
          <a:lstStyle/>
          <a:p>
            <a:r>
              <a:rPr kumimoji="1" lang="ja-JP" altLang="en-US" sz="1200" b="1" dirty="0">
                <a:latin typeface="ＭＳ 明朝" panose="02020609040205080304" pitchFamily="17" charset="-128"/>
                <a:ea typeface="ＭＳ 明朝" panose="02020609040205080304" pitchFamily="17" charset="-128"/>
              </a:rPr>
              <a:t>●　立入禁止区域をバリケードなどで囲うのは危険源を明示しているだけ</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人間は危険軽視、近道・省略行動本能等により「ちょっとの間なら大丈夫」と重機の作業半径内に平気に立ち入ってしまう</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バリケードに加え、監視員を配置して目を光らせる措置を講じてこそ立入禁止措置になる</a:t>
            </a:r>
          </a:p>
        </p:txBody>
      </p:sp>
      <p:sp>
        <p:nvSpPr>
          <p:cNvPr id="11" name="テキスト ボックス 10">
            <a:extLst>
              <a:ext uri="{FF2B5EF4-FFF2-40B4-BE49-F238E27FC236}">
                <a16:creationId xmlns:a16="http://schemas.microsoft.com/office/drawing/2014/main" id="{5613EF1F-E769-4990-A430-C1FF49A973E3}"/>
              </a:ext>
            </a:extLst>
          </p:cNvPr>
          <p:cNvSpPr txBox="1"/>
          <p:nvPr/>
        </p:nvSpPr>
        <p:spPr>
          <a:xfrm>
            <a:off x="79898" y="4011264"/>
            <a:ext cx="3701990" cy="338554"/>
          </a:xfrm>
          <a:prstGeom prst="rect">
            <a:avLst/>
          </a:prstGeom>
          <a:solidFill>
            <a:schemeClr val="accent4">
              <a:lumMod val="20000"/>
              <a:lumOff val="80000"/>
            </a:schemeClr>
          </a:solidFill>
        </p:spPr>
        <p:txBody>
          <a:bodyPr wrap="square" rtlCol="0">
            <a:spAutoFit/>
          </a:bodyPr>
          <a:lstStyle/>
          <a:p>
            <a:r>
              <a:rPr kumimoji="1" lang="ja-JP" altLang="en-US" sz="1600" b="1" dirty="0">
                <a:latin typeface="ＭＳ 明朝" panose="02020609040205080304" pitchFamily="17" charset="-128"/>
                <a:ea typeface="ＭＳ 明朝" panose="02020609040205080304" pitchFamily="17" charset="-128"/>
              </a:rPr>
              <a:t>盲点４：人間の注意力には限界がある</a:t>
            </a:r>
          </a:p>
        </p:txBody>
      </p:sp>
      <p:sp>
        <p:nvSpPr>
          <p:cNvPr id="12" name="テキスト ボックス 11">
            <a:extLst>
              <a:ext uri="{FF2B5EF4-FFF2-40B4-BE49-F238E27FC236}">
                <a16:creationId xmlns:a16="http://schemas.microsoft.com/office/drawing/2014/main" id="{0AC76FF2-6F08-4B5B-9285-92E552D4CB79}"/>
              </a:ext>
            </a:extLst>
          </p:cNvPr>
          <p:cNvSpPr txBox="1"/>
          <p:nvPr/>
        </p:nvSpPr>
        <p:spPr>
          <a:xfrm>
            <a:off x="79896" y="4349818"/>
            <a:ext cx="8922059" cy="461665"/>
          </a:xfrm>
          <a:prstGeom prst="rect">
            <a:avLst/>
          </a:prstGeom>
          <a:noFill/>
        </p:spPr>
        <p:txBody>
          <a:bodyPr wrap="square" rtlCol="0">
            <a:spAutoFit/>
          </a:bodyPr>
          <a:lstStyle/>
          <a:p>
            <a:r>
              <a:rPr kumimoji="1" lang="ja-JP" altLang="en-US" sz="1200" b="1" dirty="0">
                <a:latin typeface="ＭＳ 明朝" panose="02020609040205080304" pitchFamily="17" charset="-128"/>
                <a:ea typeface="ＭＳ 明朝" panose="02020609040205080304" pitchFamily="17" charset="-128"/>
              </a:rPr>
              <a:t>●　労働災害に大きくかかわっているヒューマンエラー（１２の分類）</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人間の注意力には限界があり、作業に集中すればするほど安全には注意が向かなくなる</a:t>
            </a:r>
            <a:endParaRPr kumimoji="1" lang="en-US" altLang="ja-JP" sz="1200" b="1" dirty="0">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965B4FB2-DFCB-4D24-8D7F-1386ED58D60E}"/>
              </a:ext>
            </a:extLst>
          </p:cNvPr>
          <p:cNvSpPr txBox="1"/>
          <p:nvPr/>
        </p:nvSpPr>
        <p:spPr>
          <a:xfrm>
            <a:off x="79895" y="4894721"/>
            <a:ext cx="4758435" cy="338554"/>
          </a:xfrm>
          <a:prstGeom prst="rect">
            <a:avLst/>
          </a:prstGeom>
          <a:solidFill>
            <a:schemeClr val="accent4">
              <a:lumMod val="20000"/>
              <a:lumOff val="80000"/>
            </a:schemeClr>
          </a:solidFill>
        </p:spPr>
        <p:txBody>
          <a:bodyPr wrap="square" rtlCol="0">
            <a:spAutoFit/>
          </a:bodyPr>
          <a:lstStyle/>
          <a:p>
            <a:r>
              <a:rPr kumimoji="1" lang="ja-JP" altLang="en-US" sz="1600" b="1" dirty="0">
                <a:latin typeface="ＭＳ 明朝" panose="02020609040205080304" pitchFamily="17" charset="-128"/>
                <a:ea typeface="ＭＳ 明朝" panose="02020609040205080304" pitchFamily="17" charset="-128"/>
              </a:rPr>
              <a:t>盲点５：進化する機械の安全機能を完全に活かす</a:t>
            </a:r>
          </a:p>
        </p:txBody>
      </p:sp>
      <p:sp>
        <p:nvSpPr>
          <p:cNvPr id="14" name="テキスト ボックス 13">
            <a:extLst>
              <a:ext uri="{FF2B5EF4-FFF2-40B4-BE49-F238E27FC236}">
                <a16:creationId xmlns:a16="http://schemas.microsoft.com/office/drawing/2014/main" id="{FE86DEFF-8FFB-43AD-96B8-591F35231E9C}"/>
              </a:ext>
            </a:extLst>
          </p:cNvPr>
          <p:cNvSpPr txBox="1"/>
          <p:nvPr/>
        </p:nvSpPr>
        <p:spPr>
          <a:xfrm>
            <a:off x="79895" y="5233275"/>
            <a:ext cx="8922059" cy="461665"/>
          </a:xfrm>
          <a:prstGeom prst="rect">
            <a:avLst/>
          </a:prstGeom>
          <a:noFill/>
        </p:spPr>
        <p:txBody>
          <a:bodyPr wrap="square" rtlCol="0">
            <a:spAutoFit/>
          </a:bodyPr>
          <a:lstStyle/>
          <a:p>
            <a:r>
              <a:rPr kumimoji="1" lang="ja-JP" altLang="en-US" sz="1200" b="1" dirty="0">
                <a:latin typeface="ＭＳ 明朝" panose="02020609040205080304" pitchFamily="17" charset="-128"/>
                <a:ea typeface="ＭＳ 明朝" panose="02020609040205080304" pitchFamily="17" charset="-128"/>
              </a:rPr>
              <a:t>●　メーカーの技術革新により、安全をより一層確保できる機種を積極的に使用するのも安全対策のひとつ</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進化する機械の安全機能をオペレータが確実かつ完全に生かすことが本質的な安全対策</a:t>
            </a:r>
            <a:endParaRPr kumimoji="1" lang="en-US" altLang="ja-JP" sz="1200" b="1" dirty="0">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83D59710-7E50-4CD9-973C-3CE537317B93}"/>
              </a:ext>
            </a:extLst>
          </p:cNvPr>
          <p:cNvSpPr txBox="1"/>
          <p:nvPr/>
        </p:nvSpPr>
        <p:spPr>
          <a:xfrm>
            <a:off x="79895" y="5779121"/>
            <a:ext cx="4980378" cy="338554"/>
          </a:xfrm>
          <a:prstGeom prst="rect">
            <a:avLst/>
          </a:prstGeom>
          <a:solidFill>
            <a:schemeClr val="accent4">
              <a:lumMod val="20000"/>
              <a:lumOff val="80000"/>
            </a:schemeClr>
          </a:solidFill>
        </p:spPr>
        <p:txBody>
          <a:bodyPr wrap="square" rtlCol="0">
            <a:spAutoFit/>
          </a:bodyPr>
          <a:lstStyle/>
          <a:p>
            <a:r>
              <a:rPr kumimoji="1" lang="ja-JP" altLang="en-US" sz="1600" b="1" dirty="0">
                <a:latin typeface="ＭＳ 明朝" panose="02020609040205080304" pitchFamily="17" charset="-128"/>
                <a:ea typeface="ＭＳ 明朝" panose="02020609040205080304" pitchFamily="17" charset="-128"/>
              </a:rPr>
              <a:t>盲点６：工期遵守にとらわれすぎると安全が２番に</a:t>
            </a:r>
          </a:p>
        </p:txBody>
      </p:sp>
      <p:sp>
        <p:nvSpPr>
          <p:cNvPr id="16" name="テキスト ボックス 15">
            <a:extLst>
              <a:ext uri="{FF2B5EF4-FFF2-40B4-BE49-F238E27FC236}">
                <a16:creationId xmlns:a16="http://schemas.microsoft.com/office/drawing/2014/main" id="{AE5E8292-C304-476D-8926-A33936370D20}"/>
              </a:ext>
            </a:extLst>
          </p:cNvPr>
          <p:cNvSpPr txBox="1"/>
          <p:nvPr/>
        </p:nvSpPr>
        <p:spPr>
          <a:xfrm>
            <a:off x="79894" y="6116732"/>
            <a:ext cx="8922059" cy="461665"/>
          </a:xfrm>
          <a:prstGeom prst="rect">
            <a:avLst/>
          </a:prstGeom>
          <a:noFill/>
        </p:spPr>
        <p:txBody>
          <a:bodyPr wrap="square" rtlCol="0">
            <a:spAutoFit/>
          </a:bodyPr>
          <a:lstStyle/>
          <a:p>
            <a:r>
              <a:rPr kumimoji="1" lang="ja-JP" altLang="en-US" sz="1200" b="1" dirty="0">
                <a:latin typeface="ＭＳ 明朝" panose="02020609040205080304" pitchFamily="17" charset="-128"/>
                <a:ea typeface="ＭＳ 明朝" panose="02020609040205080304" pitchFamily="17" charset="-128"/>
              </a:rPr>
              <a:t>●　工期を遵守しようとしすぎると安全は二の次になってしまう</a:t>
            </a:r>
            <a:endParaRPr kumimoji="1" lang="en-US" altLang="ja-JP" sz="1200" b="1" dirty="0">
              <a:latin typeface="ＭＳ 明朝" panose="02020609040205080304" pitchFamily="17" charset="-128"/>
              <a:ea typeface="ＭＳ 明朝" panose="02020609040205080304" pitchFamily="17" charset="-128"/>
            </a:endParaRPr>
          </a:p>
          <a:p>
            <a:r>
              <a:rPr kumimoji="1" lang="ja-JP" altLang="en-US" sz="1200" b="1" dirty="0">
                <a:latin typeface="ＭＳ 明朝" panose="02020609040205080304" pitchFamily="17" charset="-128"/>
                <a:ea typeface="ＭＳ 明朝" panose="02020609040205080304" pitchFamily="17" charset="-128"/>
              </a:rPr>
              <a:t>●　リーダーの「常に安全第一」との信念を持ち続ける姿勢が安全確保のポイント</a:t>
            </a:r>
            <a:endParaRPr kumimoji="1" lang="en-US" altLang="ja-JP" sz="1200" b="1"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86D08BAF-C05A-4553-8944-DB3C0AA04FB3}"/>
              </a:ext>
            </a:extLst>
          </p:cNvPr>
          <p:cNvSpPr txBox="1"/>
          <p:nvPr/>
        </p:nvSpPr>
        <p:spPr>
          <a:xfrm>
            <a:off x="7341831" y="6530914"/>
            <a:ext cx="1713392" cy="215552"/>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出典：厚生労働省資料（抜粋）</a:t>
            </a:r>
          </a:p>
        </p:txBody>
      </p:sp>
    </p:spTree>
    <p:extLst>
      <p:ext uri="{BB962C8B-B14F-4D97-AF65-F5344CB8AC3E}">
        <p14:creationId xmlns:p14="http://schemas.microsoft.com/office/powerpoint/2010/main" val="6593373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3002</TotalTime>
  <Words>2658</Words>
  <Application>Microsoft Office PowerPoint</Application>
  <PresentationFormat>画面に合わせる (4:3)</PresentationFormat>
  <Paragraphs>159</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明朝</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堂本 整</dc:creator>
  <cp:lastModifiedBy>共通 林土連</cp:lastModifiedBy>
  <cp:revision>106</cp:revision>
  <cp:lastPrinted>2021-10-28T00:13:16Z</cp:lastPrinted>
  <dcterms:created xsi:type="dcterms:W3CDTF">2021-06-08T01:52:42Z</dcterms:created>
  <dcterms:modified xsi:type="dcterms:W3CDTF">2025-05-15T20:19:03Z</dcterms:modified>
</cp:coreProperties>
</file>