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340" r:id="rId2"/>
    <p:sldId id="6872" r:id="rId3"/>
    <p:sldId id="6700" r:id="rId4"/>
    <p:sldId id="6701" r:id="rId5"/>
    <p:sldId id="6850" r:id="rId6"/>
    <p:sldId id="6796" r:id="rId7"/>
    <p:sldId id="6519" r:id="rId8"/>
    <p:sldId id="6063" r:id="rId9"/>
    <p:sldId id="6844" r:id="rId10"/>
    <p:sldId id="6751" r:id="rId11"/>
    <p:sldId id="6346" r:id="rId12"/>
    <p:sldId id="4855" r:id="rId13"/>
    <p:sldId id="6436" r:id="rId14"/>
    <p:sldId id="6740" r:id="rId15"/>
    <p:sldId id="6735" r:id="rId16"/>
    <p:sldId id="4835" r:id="rId17"/>
    <p:sldId id="6752" r:id="rId18"/>
    <p:sldId id="6865" r:id="rId19"/>
    <p:sldId id="6866" r:id="rId20"/>
    <p:sldId id="6743" r:id="rId21"/>
    <p:sldId id="6856" r:id="rId22"/>
    <p:sldId id="6867" r:id="rId23"/>
    <p:sldId id="6849" r:id="rId24"/>
    <p:sldId id="6807" r:id="rId25"/>
    <p:sldId id="5399" r:id="rId26"/>
    <p:sldId id="4751" r:id="rId27"/>
    <p:sldId id="5327" r:id="rId28"/>
    <p:sldId id="4752" r:id="rId29"/>
    <p:sldId id="4753" r:id="rId30"/>
    <p:sldId id="4754" r:id="rId31"/>
    <p:sldId id="4755" r:id="rId32"/>
    <p:sldId id="4756" r:id="rId33"/>
    <p:sldId id="4757" r:id="rId34"/>
    <p:sldId id="4758" r:id="rId35"/>
    <p:sldId id="4759" r:id="rId36"/>
    <p:sldId id="4198" r:id="rId37"/>
    <p:sldId id="6868" r:id="rId38"/>
    <p:sldId id="6718" r:id="rId39"/>
    <p:sldId id="6869" r:id="rId40"/>
    <p:sldId id="6785" r:id="rId41"/>
    <p:sldId id="6870" r:id="rId42"/>
    <p:sldId id="6791" r:id="rId43"/>
    <p:sldId id="6871" r:id="rId44"/>
    <p:sldId id="6874" r:id="rId45"/>
    <p:sldId id="6783" r:id="rId46"/>
    <p:sldId id="6873" r:id="rId47"/>
    <p:sldId id="6875" r:id="rId48"/>
    <p:sldId id="6668" r:id="rId49"/>
    <p:sldId id="6846" r:id="rId50"/>
    <p:sldId id="6687" r:id="rId51"/>
    <p:sldId id="6654" r:id="rId52"/>
    <p:sldId id="6665" r:id="rId53"/>
    <p:sldId id="6292" r:id="rId54"/>
    <p:sldId id="6320" r:id="rId55"/>
    <p:sldId id="6404" r:id="rId56"/>
  </p:sldIdLst>
  <p:sldSz cx="9144000" cy="6858000" type="screen4x3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CC0000"/>
        </a:solidFill>
        <a:latin typeface="Arial" panose="020B0604020202020204" pitchFamily="34" charset="0"/>
        <a:ea typeface="HGP創英角ﾎﾟｯﾌﾟ体" panose="040B0A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藻谷浩介" initials="" lastIdx="1" clrIdx="0"/>
  <p:cmAuthor id="2" name="浩介 藻谷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663300"/>
    <a:srgbClr val="008000"/>
    <a:srgbClr val="003300"/>
    <a:srgbClr val="FF3300"/>
    <a:srgbClr val="FF6600"/>
    <a:srgbClr val="CCECFF"/>
    <a:srgbClr val="CCFFCC"/>
    <a:srgbClr val="FFCC99"/>
    <a:srgbClr val="CDF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731" autoAdjust="0"/>
  </p:normalViewPr>
  <p:slideViewPr>
    <p:cSldViewPr>
      <p:cViewPr varScale="1">
        <p:scale>
          <a:sx n="113" d="100"/>
          <a:sy n="113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56"/>
    </p:cViewPr>
  </p:sorterViewPr>
  <p:notesViewPr>
    <p:cSldViewPr>
      <p:cViewPr varScale="1">
        <p:scale>
          <a:sx n="47" d="100"/>
          <a:sy n="47" d="100"/>
        </p:scale>
        <p:origin x="2792" y="3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FB6D32A8-9A06-42AD-8D6C-359495FBA0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日本の林業と山村のこれから</a:t>
            </a:r>
            <a:endParaRPr lang="en-US" altLang="ja-JP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67ADD373-481B-4E3B-961B-3D0CC82AEE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70EF445-952E-4904-9E1D-DD1399DB287A}" type="datetime1">
              <a:rPr lang="ja-JP" altLang="en-US"/>
              <a:pPr>
                <a:defRPr/>
              </a:pPr>
              <a:t>2024/11/8</a:t>
            </a:fld>
            <a:endParaRPr lang="en-US" altLang="ja-JP"/>
          </a:p>
        </p:txBody>
      </p:sp>
      <p:sp>
        <p:nvSpPr>
          <p:cNvPr id="141316" name="Rectangle 4">
            <a:extLst>
              <a:ext uri="{FF2B5EF4-FFF2-40B4-BE49-F238E27FC236}">
                <a16:creationId xmlns:a16="http://schemas.microsoft.com/office/drawing/2014/main" id="{BE3E495B-CD53-4D0B-BA56-0420C2824F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(株)日本総合研究所 藻谷浩介 </a:t>
            </a:r>
          </a:p>
        </p:txBody>
      </p:sp>
      <p:sp>
        <p:nvSpPr>
          <p:cNvPr id="141317" name="Rectangle 5">
            <a:extLst>
              <a:ext uri="{FF2B5EF4-FFF2-40B4-BE49-F238E27FC236}">
                <a16:creationId xmlns:a16="http://schemas.microsoft.com/office/drawing/2014/main" id="{74578452-A8E2-4AAC-B668-8F0791CD7C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fld id="{D75D68B2-A07A-40AF-95A5-9C0E0F5B1B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9CECCD-C9E6-433B-A9F9-C5D4604510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日本の林業と山村のこれから</a:t>
            </a:r>
            <a:endParaRPr lang="en-US" altLang="ja-JP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219CB33-8F08-453F-BB5C-5A97B8E2B4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CF42DA-4088-40E5-9335-E2B08B89EC80}" type="datetime1">
              <a:rPr lang="ja-JP" altLang="en-US"/>
              <a:pPr>
                <a:defRPr/>
              </a:pPr>
              <a:t>2024/11/8</a:t>
            </a:fld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3BF1907-EFCB-4DB5-ADCD-404BE7E336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3230014-6E01-46B3-8227-A2AE9AB897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AC260E7-5D07-4578-ABDD-735E80931F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(株)日本総合研究所 藻谷浩介 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778BAA9-1B74-4B97-ACA5-7BB4AFDBE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fld id="{999714DC-43B5-42FE-A792-F279D5532C8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日本の林業と山村のこれから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E4088-36D8-5A1F-FA92-5DCB834A3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A47C3C-43DC-684F-DD0F-98AA7E81D6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83E48E22-936B-BD87-D7AE-278B21B1D2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308FD171-A011-77EC-E76B-7D3574EAF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F954ED56-F2A0-402B-9758-B46D1FED14B8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E5D71FBB-4113-E1A3-9DD9-AF64B93E2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93AA51F1-1C39-E3A6-729F-08D56ABE7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3415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7954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52024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C4438-2261-09ED-C4A7-47D67F69B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74809F2-6273-DB41-56D0-7BADCF8FD3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2D910499-149B-1C8E-9849-1D53F36B0F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43EAAB5B-DB5C-536F-7D5A-37325459D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AF556043-908D-A7FA-7677-DE64C2137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38126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5A0EE-A04C-659C-5A94-E2C38B89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7786F7-1DAF-626E-C367-ABE6FF4BD3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3383B92B-298A-F54D-E65D-8C73A08D6B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50F37DE1-9EB6-B755-4CCF-2B4E185BC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F954ED56-F2A0-402B-9758-B46D1FED14B8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B2E67813-69D7-C4A6-D87C-354A685F5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BA040CDD-12DE-55A6-A28B-BA87E5949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59499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96230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57711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71979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誰も言わない日本と佐世保の「実力」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96253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70022-6CBF-2F84-851A-B4B891AC7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87FA0A4-5F94-06B1-E96D-7BB950A8FF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誰も言わない日本と佐世保の「実力」</a:t>
            </a:r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4C00DA7C-D3D3-0B7D-3BC9-21AAF4D7F8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19</a:t>
            </a:fld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A309917C-D048-9E02-CE56-F7010E8E1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6B3F2492-E891-5640-7DE2-689A23309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188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「デフレ」の正体と中小企業の経営戦略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70678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70022-6CBF-2F84-851A-B4B891AC7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87FA0A4-5F94-06B1-E96D-7BB950A8FF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誰も言わない日本と佐世保の「実力」</a:t>
            </a:r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4C00DA7C-D3D3-0B7D-3BC9-21AAF4D7F8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20</a:t>
            </a:fld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A309917C-D048-9E02-CE56-F7010E8E1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6B3F2492-E891-5640-7DE2-689A23309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41756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DE74F-FD33-2696-7373-03C5D041D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1A2ABB0-73CC-AD12-3E42-B43257661D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誰も言わない日本と佐世保の「実力」</a:t>
            </a:r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509AD03A-11B3-ED95-1CE8-C2CF60E97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21</a:t>
            </a:fld>
            <a:endParaRPr lang="en-US" altLang="ja-JP" sz="12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537422EA-2A1C-A573-46BD-71B7604B7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94D4ABDD-AB94-FCD9-055D-E4597589F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21624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42FC2-C20C-0CDD-3DEA-BB379D71E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7861DFD-5A9C-DA86-D8E3-12A3960AAC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人口減少と真庭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CF2832AD-AA59-191E-8D10-2622CE17CC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C7C69164-E2FF-FF74-9DFB-084A88512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C6BE16C6-F502-D14E-EFAE-50181F1CA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EA9706F0-2E3F-33EF-E19F-57EF56253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13268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誰も言わない日本と佐世保の「実力」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230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誰も言わない日本と佐世保の「実力」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07429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高知を未来に続けるために踏まえねばならぬ基礎知識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80185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「デフレ」の正体と企業の対処戦略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0780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「デフレ」の正体と企業の対処戦略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85141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「デフレ」の正体と企業の対処戦略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47795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「デフレ」の正体と企業の対処戦略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29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6799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日本の林業と山村のこれから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1042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「デフレ」の正体と企業の対処戦略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18331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「デフレ」の正体と企業の対処戦略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26760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「デフレ」の正体と企業の対処戦略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26975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「デフレ」の正体と企業の対処戦略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75657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「デフレ」の正体と企業の対処戦略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46880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「デフレ」の正体と企業の対処戦略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20718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75C9FB4-2AD6-4840-B96D-3D13624895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東京集中が招く日本の危機と松本の活路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4035" name="Rectangle 6">
            <a:extLst>
              <a:ext uri="{FF2B5EF4-FFF2-40B4-BE49-F238E27FC236}">
                <a16:creationId xmlns:a16="http://schemas.microsoft.com/office/drawing/2014/main" id="{39404609-C7DC-4615-A48D-AE3227B7E1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44036" name="Rectangle 7">
            <a:extLst>
              <a:ext uri="{FF2B5EF4-FFF2-40B4-BE49-F238E27FC236}">
                <a16:creationId xmlns:a16="http://schemas.microsoft.com/office/drawing/2014/main" id="{78E93383-750F-4588-889C-CA64F131C8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92C7592-3D4B-4F91-8967-E0E493298980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0EE72658-7714-4928-A89E-2EB23003C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8" name="Rectangle 3">
            <a:extLst>
              <a:ext uri="{FF2B5EF4-FFF2-40B4-BE49-F238E27FC236}">
                <a16:creationId xmlns:a16="http://schemas.microsoft.com/office/drawing/2014/main" id="{9955D1D3-8AE7-4089-8F0E-455A5F87D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89471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E9434-1616-AD84-47E8-8754B6866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7582741-ED99-D7EC-0C20-26597C1273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東京集中が招く日本の危機と松本の活路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A6F2FCE3-A5B1-0C6A-CBEC-AAEC5D9FB3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958B1B3D-5769-0B58-20D8-5E07C3024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5A4C479C-2503-411F-96A0-B4A0023280AB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A92BD976-F3D6-0F6F-337E-AE45F4817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27413014-3D2D-DB78-A306-3ACA1DE08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283231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43FC483-77D4-4AD1-9E6F-217DB0F290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東京集中が招く日本の危機と松本の活路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1B3DAA5F-8AF4-4687-B15F-78488945FA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5ABC0A58-4B3A-42D2-9F6A-F2DE055510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5A4C479C-2503-411F-96A0-B4A0023280AB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E4BA910E-B37B-40FD-9835-6DF89422E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E022D5BB-4111-48B9-B153-B99FEF67A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36762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49094-6D8A-4EFD-3BB5-CF0253E76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60497C5-4956-BC2A-8687-070F64FF73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人口減少と真庭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FCCF7532-7143-A6DB-3598-27A40E712C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2B2486BA-E4D5-F84E-ED9A-88DCCDD58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39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5FED9EB6-822A-6F15-324E-0EDD7B04C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8ADF7C41-D589-410F-8FBC-31CEC2012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8126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日本の林業と山村のこれから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453270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日本の林業と山村のこれから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44992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FFAFD-6843-DF09-E81B-45EF1A086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0CE7A4B-55BC-4114-B5F6-DB85914C42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日本の林業と山村のこれから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E006185F-CDD0-A9E8-2DA8-37D977762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7FF528CF-F7F9-EF94-E703-E7C9BC53C4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7E1B4A48-BDCD-4B85-0529-8F8C0805D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11317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日本の林業と山村のこれから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819606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BF930-9971-1BB1-9547-11BBBBDF1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B611883-45D9-9898-1C69-513AA23E70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日本の林業と山村のこれから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001C2043-84AB-29CE-0803-7A0BEAA8B7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60E47459-1602-86FD-79FF-22E61A10C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334DDFC9-CA20-AFEF-2E84-024D7123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4475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D6838-FB53-8CC2-1BEF-14E49CC22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4D8BBB0-6CF1-F06B-9318-BCE2A03976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日本の林業と山村のこれから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3BC33A49-05E7-E226-37F7-EF92E996C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218BA6E5-6D76-16CD-40EF-EF3DA96B2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4DD47E04-E5B9-8940-D74E-5A9A99124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610779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日本の林業と山村のこれから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997470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94621-B1BD-6867-C748-D77C68783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97A2F59-D698-2604-C2D5-63F5FD0762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誰も言わない日本と佐世保の「実力」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657A5B78-B506-CFD4-E557-3E55C694A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FE6E2D84-A6B7-8DDF-55B8-FBB3EA862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0D16CCD9-CB5A-7B78-922F-00473D89D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546017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33AD0-DBD8-4071-A18A-7C983E70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B017B2B-6DD0-4389-55EA-ABC7DB9BA7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誰も言わない日本と佐世保の「実力」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1E258F3F-78C6-892D-B7F1-F91558D96F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2BE01900-6F47-45D2-33C0-89ED668B0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20596EC2-ECD8-5645-F332-CD0BBA1FD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12594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日本の林業と山村のこれから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EBB496C1-57BA-4A6C-B1BE-05D84D3A22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30438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05ED8-3FED-5F2E-5662-813EE785B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7B02C96-3172-132A-D730-ADD6B19A60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日本の林業と山村のこれから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8B834DB4-2FE1-4868-BC2F-EFA3FED1D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49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B1424B75-D21E-14EA-6C50-27AF0A3BD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609D6F87-52F4-D70A-00F2-8364A42C9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53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935274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4DF5F0F-2FB5-4983-9519-CFA210E1B00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8E54117F-2C03-4144-8CC3-FF8BB8B05E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1093A374-7CDC-44A0-911D-0C2CB9E081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0928C2E0-E229-4C30-A1B8-12BA605F6F34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50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26FFCC3A-CC21-4494-AE96-FF6ED650F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72AED111-9521-442E-BA50-C47AF9B06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83590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6244C43-A2E8-494A-BD5F-BB54428D09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97BDE7A6-9570-4C6C-BC1B-5B88A8FD06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7BA561DA-1656-487B-9413-02D7CFDA2D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60CF27B5-BFE3-4E95-A683-DE69F8E4D437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51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46820180-2E27-4324-84E8-700A82A74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482FBECE-D0B7-4F4E-8B00-BF9123719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865394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836F815-1C8A-4E77-9F8E-8CE6F30862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農山村へ暮らすことの魅力と可能性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E8F91A4D-2D19-4DA0-B029-8E8CC046CF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30FF1F3B-4ACE-44C4-A852-403A306CB2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pPr algn="r" eaLnBrk="1" hangingPunct="1"/>
            <a:fld id="{ED9BE97D-2F36-47D2-A175-849424F108D4}" type="slidenum"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pPr algn="r" eaLnBrk="1" hangingPunct="1"/>
              <a:t>52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CB59CF42-695B-4E14-A680-FBE254CBD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F0AFCD9C-AB9A-4257-BF6F-73C98190F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649357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誰も言わない日本と佐世保の「実力」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53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037420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誰も言わない日本と佐世保の「実力」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54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956616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誰も言わない日本と佐世保の「実力」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55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5826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6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6557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7DA663-F663-4AA1-9388-669F84D01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人口減少と真庭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D851AF-C6DC-48B6-9ABC-2999B5B71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7E534CC7-7286-43B9-99BF-B8D75F1D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B16CC099-73D5-4562-89EF-298DC8AF2BEE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7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D78157D-B7FD-40EA-8561-95AF2CDE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4B461D7-8EF0-4EE2-934B-6454E790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3333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BCF564-2B58-4DEB-8D24-C78FC51FE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4F97AF3-E32D-4E4C-81FA-810595329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96305BBA-D5D6-49DA-A047-515D42DD1CEF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8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0D9D6F86-E9C1-408D-BD35-991E5001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415E667-BF1E-41B1-8576-5D5A8001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36960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E4088-36D8-5A1F-FA92-5DCB834A3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A47C3C-43DC-684F-DD0F-98AA7E81D6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ea typeface="ＭＳ Ｐゴシック" panose="020B0600070205080204" pitchFamily="50" charset="-128"/>
              </a:rPr>
              <a:t>２０３２年までに日本と世界で起きることと、食品流通業の対応</a:t>
            </a:r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83E48E22-936B-BD87-D7AE-278B21B1D2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r>
              <a:rPr lang="en-US" altLang="ja-JP" sz="1200">
                <a:solidFill>
                  <a:schemeClr val="tx1"/>
                </a:solidFill>
                <a:ea typeface="ＭＳ Ｐゴシック" panose="020B0600070205080204" pitchFamily="50" charset="-128"/>
              </a:rPr>
              <a:t>(株)日本総合研究所 藻谷浩介 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308FD171-A011-77EC-E76B-7D3574EAF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1pPr>
            <a:lvl2pPr marL="742950" indent="-28575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2pPr>
            <a:lvl3pPr marL="11430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3pPr>
            <a:lvl4pPr marL="16002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4pPr>
            <a:lvl5pPr marL="2057400" indent="-228600"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defRPr>
            </a:lvl9pPr>
          </a:lstStyle>
          <a:p>
            <a:fld id="{F954ED56-F2A0-402B-9758-B46D1FED14B8}" type="slidenum">
              <a:rPr lang="en-US" altLang="ja-JP" sz="1200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9</a:t>
            </a:fld>
            <a:endParaRPr lang="en-US" altLang="ja-JP" sz="120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E5D71FBB-4113-E1A3-9DD9-AF64B93E2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93AA51F1-1C39-E3A6-729F-08D56ABE7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 lIns="92075" tIns="46038" rIns="92075" bIns="46038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8218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BB620-F211-4764-839A-8CBE719926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8A5408-90D9-4AE6-AF86-0D853D0CC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44F8C-B5A6-4161-B064-5FD2BEAF5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9CB79-22FA-431A-AB36-33F73E1592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61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7D8153-0246-41A5-B893-D58E9DB2E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C3807E-02D7-40FB-8683-54EBA9729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0CC434-395D-4B56-AF65-ABBBA2209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EAC74-D57C-4E51-B9F7-22970C4046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511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8B3FC-489F-4C60-B3C0-FE23C4F26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CFC27-5EC8-44A7-AC99-812DF3BF5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6C789-1A62-4FC6-A50C-B7E07DD5B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676AB-B08B-415E-9340-315809E0B32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974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F4C98-06A0-4772-8AA7-9C62A539B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C828E7-40A1-4545-A8C1-A246BC7A4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112D6-7D34-4EDF-9D19-13E99DD5E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1BBD2-B098-4876-8D87-0AA47A44D5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615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3C077-C67B-4F9F-8FEF-F35256733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5149B5-1EC2-4E42-B7A9-F6ABABD27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56B693-1098-4C53-B1A5-4C2EFBBD2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19C15-F320-45C5-96E4-10D2D36007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06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7D8F8-182B-48D1-A990-731ECC2AA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4F464-4163-4ED2-874F-B4AD5C1A1A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F4BDA-9D94-4972-BF05-7D7603ADC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5F15C-586B-4B4F-A207-86CFFB17FA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40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4CBE71-08C9-4D24-85EA-7DDC3CA5D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3CAF5F-E4EB-43C3-B7FB-F712E0981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8AB231-DA65-4498-BFEC-EEC3B9577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F6311-C07E-4C9B-9B71-297C3F1B1C6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5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A1D318-4F85-444B-80F2-7852EA03B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57E025-D537-44E2-BFDF-14D0E21B5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135BE5-D7FB-4671-BB9C-A82AA73CB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D0015-D7B0-45F4-B8E3-DF0AC5310CB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81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AEE41A-B1F9-4214-B0D1-993F194EA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4326DA-EB90-47C3-AC94-F90BD45C6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27397D-1620-4AAB-9F5D-74BE84171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8E203-9F2C-4B44-A855-860C193B82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38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BC3E6F-755D-41E6-B4C5-35F8CEEFD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FDED48-2C8B-4B2D-B1EC-600E78D8D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7EB60-1531-4447-90B0-1DEE2DE9B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CFD28-B034-4B3B-915D-6BDF26835E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902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AD4DF-99AB-45DC-A569-B5D2C9525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6CD7E-C75D-4E1C-884B-CEFA5AE9E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F8A6B-756B-48E1-8F9F-206F998AB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05C8F-DEB9-413D-B594-94468D0E56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510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463967-7CDE-4858-8747-9344C4CC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7578EC-7679-48FE-A9C4-2B85E9FA4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9B4E6D-EB1E-46E6-9036-EADE03473B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8C5314-8F92-4205-BCFA-1D1D6B390A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6AFBB3-11BB-41A8-B6BB-D658025497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a typeface="ＭＳ Ｐゴシック" panose="020B0600070205080204" pitchFamily="50" charset="-128"/>
              </a:defRPr>
            </a:lvl1pPr>
          </a:lstStyle>
          <a:p>
            <a:fld id="{807CA658-235F-421D-8451-9DCA90D6E48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B246313B-E36B-4EC1-B805-DC8BDA0D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6C9FC-802E-46B1-B38C-FA0B546A7E3C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pic>
        <p:nvPicPr>
          <p:cNvPr id="4099" name="Picture 2" descr="BD06663_">
            <a:extLst>
              <a:ext uri="{FF2B5EF4-FFF2-40B4-BE49-F238E27FC236}">
                <a16:creationId xmlns:a16="http://schemas.microsoft.com/office/drawing/2014/main" id="{F0B6FF9D-12AD-4D1C-A235-F84A6318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144963"/>
            <a:ext cx="27432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>
            <a:extLst>
              <a:ext uri="{FF2B5EF4-FFF2-40B4-BE49-F238E27FC236}">
                <a16:creationId xmlns:a16="http://schemas.microsoft.com/office/drawing/2014/main" id="{2FDF40AB-7109-43E5-9012-308BEDAD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430016"/>
            <a:ext cx="9144000" cy="1143000"/>
          </a:xfrm>
          <a:noFill/>
        </p:spPr>
        <p:txBody>
          <a:bodyPr lIns="92075" tIns="46038" rIns="92075" bIns="46038" anchor="ctr"/>
          <a:lstStyle/>
          <a:p>
            <a:pPr eaLnBrk="1" hangingPunct="1">
              <a:lnSpc>
                <a:spcPct val="85000"/>
              </a:lnSpc>
            </a:pPr>
            <a:r>
              <a:rPr lang="ja-JP" altLang="en-US" sz="54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日本の林業と山村のこれから</a:t>
            </a:r>
            <a:endParaRPr lang="ja-JP" altLang="en-US" sz="36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1AA90E7-D852-9DAB-6E13-250169ED3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925212"/>
            <a:ext cx="6265168" cy="268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Tx/>
              <a:buNone/>
            </a:pP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株式会社 </a:t>
            </a:r>
            <a:r>
              <a:rPr lang="en-US" altLang="en-US" sz="1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政策投資銀行</a:t>
            </a:r>
            <a:r>
              <a:rPr lang="en-US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地域調査部 特任顧問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株式会社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en-US" sz="1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総合研究所 主席研究員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みきわめ　・ 　みとおす</a:t>
            </a:r>
            <a:endParaRPr lang="en-US" altLang="ja-JP" sz="12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18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事実発見＆構造把握業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も た に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藻谷浩介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kosuke@motani.com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620A-D9D8-8D84-F61A-6B2B1E0C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BA1760D-E7E5-9ECF-33AD-0A5A3CB5B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04424"/>
            <a:ext cx="9011511" cy="5684629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2A7295B-1384-B825-9B18-0290E9989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628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ドルで見た輸出額は高位安定</a:t>
            </a:r>
            <a:endParaRPr lang="en-US" altLang="ja-JP" sz="48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という事実を誰も知らず語らないガラパゴス日本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6C20C3B-01F2-B3E8-FE2A-43B122F1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072" y="6094844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6D861DD-820E-D6BF-F884-2BF178E50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702" y="2782481"/>
            <a:ext cx="465056" cy="23567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4ADE1945-72E6-2C37-A0D2-282E1D749B36}"/>
              </a:ext>
            </a:extLst>
          </p:cNvPr>
          <p:cNvSpPr/>
          <p:nvPr/>
        </p:nvSpPr>
        <p:spPr bwMode="auto">
          <a:xfrm>
            <a:off x="7480957" y="1268760"/>
            <a:ext cx="1411523" cy="424719"/>
          </a:xfrm>
          <a:prstGeom prst="downArrow">
            <a:avLst>
              <a:gd name="adj1" fmla="val 69932"/>
              <a:gd name="adj2" fmla="val 412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最高水準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782476D5-5913-8C74-ABBC-2AC33A68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158" y="4485102"/>
            <a:ext cx="330488" cy="18835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9D8EC053-DCF0-F1B8-BE42-A47E4CE19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216" y="6080477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2CF74CE2-6827-AE1A-865F-C72A020F299F}"/>
              </a:ext>
            </a:extLst>
          </p:cNvPr>
          <p:cNvSpPr/>
          <p:nvPr/>
        </p:nvSpPr>
        <p:spPr bwMode="auto">
          <a:xfrm rot="2624212">
            <a:off x="7800165" y="1924048"/>
            <a:ext cx="604291" cy="415569"/>
          </a:xfrm>
          <a:prstGeom prst="rightArrow">
            <a:avLst>
              <a:gd name="adj1" fmla="val 66776"/>
              <a:gd name="adj2" fmla="val 289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低下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24B3E8FF-787E-EE08-EC0F-69A672E1910A}"/>
              </a:ext>
            </a:extLst>
          </p:cNvPr>
          <p:cNvSpPr/>
          <p:nvPr/>
        </p:nvSpPr>
        <p:spPr bwMode="auto">
          <a:xfrm rot="19523981">
            <a:off x="7412561" y="3973201"/>
            <a:ext cx="941097" cy="415569"/>
          </a:xfrm>
          <a:prstGeom prst="rightArrow">
            <a:avLst>
              <a:gd name="adj1" fmla="val 66776"/>
              <a:gd name="adj2" fmla="val 289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円安だが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E6EDF31-785B-EB13-370C-3F58C0C860AA}"/>
              </a:ext>
            </a:extLst>
          </p:cNvPr>
          <p:cNvSpPr/>
          <p:nvPr/>
        </p:nvSpPr>
        <p:spPr bwMode="auto">
          <a:xfrm>
            <a:off x="2872512" y="2636912"/>
            <a:ext cx="1728192" cy="1154947"/>
          </a:xfrm>
          <a:prstGeom prst="rightArrow">
            <a:avLst>
              <a:gd name="adj1" fmla="val 66776"/>
              <a:gd name="adj2" fmla="val 289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車は４分の１だけ。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主力は</a:t>
            </a: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ハイテクの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機械、部品</a:t>
            </a:r>
            <a:r>
              <a:rPr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､</a:t>
            </a: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素材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2" name="AutoShape 26">
            <a:extLst>
              <a:ext uri="{FF2B5EF4-FFF2-40B4-BE49-F238E27FC236}">
                <a16:creationId xmlns:a16="http://schemas.microsoft.com/office/drawing/2014/main" id="{674CE6BD-1BDF-38F0-6B2E-ABADFF420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42" y="44624"/>
            <a:ext cx="8912954" cy="6669360"/>
          </a:xfrm>
          <a:prstGeom prst="star24">
            <a:avLst>
              <a:gd name="adj" fmla="val 467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日本人の９割以上は、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不安を強く感じ、未来を悲観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する傾向を、遺伝的に持つという。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 私も、あなたも、とかく日本人は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...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</a:t>
            </a:r>
            <a:r>
              <a:rPr lang="ja-JP" altLang="en-US" sz="40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否定的な気分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で話しがち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spcBef>
                <a:spcPts val="0"/>
              </a:spcBef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うまくいっても</a:t>
            </a:r>
            <a:r>
              <a:rPr lang="ja-JP" altLang="en-US" sz="40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成果を否定しがち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spcBef>
                <a:spcPts val="0"/>
              </a:spcBef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たまに反動で、</a:t>
            </a:r>
            <a:r>
              <a:rPr lang="ja-JP" altLang="en-US" sz="40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過度の楽観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に走る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等身大の事実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に興味がなく、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「８割卑屈、２割傲慢」で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ブレ続ける。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7035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5" grpId="0" animBg="1"/>
      <p:bldP spid="5" grpId="0" animBg="1"/>
      <p:bldP spid="8" grpId="0" animBg="1"/>
      <p:bldP spid="10" grpId="0" animBg="1"/>
      <p:bldP spid="12" grpId="0" uiExpand="1" build="p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200196"/>
            <a:ext cx="403244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赤字転落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黒字半減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黒字急増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80728"/>
            <a:ext cx="9144000" cy="153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バブル期の９０年と昨年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２３年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を比べる　　　　　と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日本の経常収支（ドル）は？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1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＠財務省 国際収支状況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665" y="2420888"/>
            <a:ext cx="5626511" cy="442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ヒント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:</a:t>
            </a:r>
          </a:p>
          <a:p>
            <a:pPr marL="536575" indent="-536575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経常収支は「㈱日本の経常利益」のようなものです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経常収支は、輸出－輸入に金利配当や観光、ソフト代金などを足した合計です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輸出－輸入は、バブル期は　１０兆円以上の黒字でしたが昨年は６兆円の赤字です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4D79601-67AB-4CF4-95B5-C172956B87B6}"/>
              </a:ext>
            </a:extLst>
          </p:cNvPr>
          <p:cNvSpPr/>
          <p:nvPr/>
        </p:nvSpPr>
        <p:spPr bwMode="auto">
          <a:xfrm>
            <a:off x="98672" y="5014726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00A2F-DE4F-4FD5-92EF-23D9DD1D86B5}"/>
              </a:ext>
            </a:extLst>
          </p:cNvPr>
          <p:cNvSpPr txBox="1"/>
          <p:nvPr/>
        </p:nvSpPr>
        <p:spPr>
          <a:xfrm>
            <a:off x="10329" y="4073578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7B2E73-E3A5-4E89-923C-5C9C9C0F01BF}"/>
              </a:ext>
            </a:extLst>
          </p:cNvPr>
          <p:cNvSpPr txBox="1"/>
          <p:nvPr/>
        </p:nvSpPr>
        <p:spPr>
          <a:xfrm>
            <a:off x="10329" y="3204587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71DB3FB-7434-C139-EC2D-64CF7D84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79582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ガラパゴス日本の国際競争②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858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389443" grpId="0" uiExpand="1" build="p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B8B1DEB-FD88-4970-AEA4-C3803F53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80728"/>
            <a:ext cx="9040862" cy="5688632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C713AEC-C0D0-8544-07B1-2F3643C48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167" y="116632"/>
            <a:ext cx="919433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日本全体は大黒字→</a:t>
            </a: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本来なら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円高</a:t>
            </a:r>
            <a:endParaRPr lang="ja-JP" altLang="en-US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D3C3F5AC-863C-2236-56B7-D74A246E0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4923" y="5949280"/>
            <a:ext cx="177356" cy="738039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59EB47C-1AC3-E7ED-863E-AF7938297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007" y="5911217"/>
            <a:ext cx="177356" cy="738039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E1F0A6AF-09E2-A9DF-A940-F73E44887E84}"/>
              </a:ext>
            </a:extLst>
          </p:cNvPr>
          <p:cNvSpPr/>
          <p:nvPr/>
        </p:nvSpPr>
        <p:spPr bwMode="auto">
          <a:xfrm>
            <a:off x="1839363" y="4869161"/>
            <a:ext cx="4460829" cy="864096"/>
          </a:xfrm>
          <a:prstGeom prst="wedgeRoundRectCallout">
            <a:avLst>
              <a:gd name="adj1" fmla="val 103081"/>
              <a:gd name="adj2" fmla="val -255283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これだけドルを稼いでいるのに、どんどん円安に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なっているのは、異次元金融緩和で金利が下がり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ドル資産へのキャピタルフライトが起きているため。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CD60E4E2-142A-3D10-56F0-166A30D1CEE5}"/>
              </a:ext>
            </a:extLst>
          </p:cNvPr>
          <p:cNvSpPr/>
          <p:nvPr/>
        </p:nvSpPr>
        <p:spPr bwMode="auto">
          <a:xfrm>
            <a:off x="929348" y="1565259"/>
            <a:ext cx="4210332" cy="288032"/>
          </a:xfrm>
          <a:prstGeom prst="wedgeRoundRectCallout">
            <a:avLst>
              <a:gd name="adj1" fmla="val 53705"/>
              <a:gd name="adj2" fmla="val 43965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外国に投資した人と企業は金利配当でウハウハ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18F3E01-5304-69A9-FEDC-E230C07C6644}"/>
              </a:ext>
            </a:extLst>
          </p:cNvPr>
          <p:cNvSpPr/>
          <p:nvPr/>
        </p:nvSpPr>
        <p:spPr bwMode="auto">
          <a:xfrm>
            <a:off x="6444208" y="5211241"/>
            <a:ext cx="1978084" cy="738039"/>
          </a:xfrm>
          <a:prstGeom prst="wedgeRoundRectCallout">
            <a:avLst>
              <a:gd name="adj1" fmla="val 51356"/>
              <a:gd name="adj2" fmla="val -93622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外国に投資していない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人と企業は輸入物価高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でヒーヒー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7503C2EC-5224-82A3-D854-88DBF21CA2AB}"/>
              </a:ext>
            </a:extLst>
          </p:cNvPr>
          <p:cNvSpPr/>
          <p:nvPr/>
        </p:nvSpPr>
        <p:spPr bwMode="auto">
          <a:xfrm>
            <a:off x="2945572" y="1853291"/>
            <a:ext cx="2202492" cy="288032"/>
          </a:xfrm>
          <a:prstGeom prst="wedgeRoundRectCallout">
            <a:avLst>
              <a:gd name="adj1" fmla="val 56780"/>
              <a:gd name="adj2" fmla="val -29522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しかし利益は外貨投資へ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4DA0A0D5-C243-6195-CC64-A6BF96C1F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300" y="2492896"/>
            <a:ext cx="470188" cy="21602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066D06F7-679C-B7C3-E30E-DDDD177A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751" y="3798565"/>
            <a:ext cx="431443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02170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7B1FE-51AC-441D-4239-7C608E7F8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F26A9B8C-C0D5-A1C9-62FC-24C4444B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51" y="2852936"/>
            <a:ext cx="7895713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バブルピークの１９９０年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民主党政権の２０１２年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安倍政権最後の２０１９年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物価が上がった２０２３年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FFA16361-A091-DD64-AC96-59C482ED9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28650"/>
            <a:ext cx="9144000" cy="164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日本経済のピーク（名目</a:t>
            </a:r>
            <a:r>
              <a:rPr lang="en-US" altLang="ja-JP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GDP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　一番高くなった年）はいつ？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1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＠内閣府 国民経済計算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365116-9507-730B-B313-2A9CF0614B58}"/>
              </a:ext>
            </a:extLst>
          </p:cNvPr>
          <p:cNvSpPr txBox="1"/>
          <p:nvPr/>
        </p:nvSpPr>
        <p:spPr>
          <a:xfrm>
            <a:off x="777201" y="4642976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B439CA-CAE8-DAC0-3C66-82EE69756A9C}"/>
              </a:ext>
            </a:extLst>
          </p:cNvPr>
          <p:cNvSpPr txBox="1"/>
          <p:nvPr/>
        </p:nvSpPr>
        <p:spPr>
          <a:xfrm>
            <a:off x="755576" y="2861325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B4521AD-3C1B-C8BB-FF80-E3212A9E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79582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ガラパゴス日本の国内経済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A8E153-9A1F-9C0B-796C-09F279DF8F32}"/>
              </a:ext>
            </a:extLst>
          </p:cNvPr>
          <p:cNvSpPr txBox="1"/>
          <p:nvPr/>
        </p:nvSpPr>
        <p:spPr>
          <a:xfrm>
            <a:off x="559872" y="5455384"/>
            <a:ext cx="11605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円では</a:t>
            </a:r>
            <a:endParaRPr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この年</a:t>
            </a:r>
            <a:endParaRPr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なのだが</a:t>
            </a:r>
            <a:endParaRPr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8F706C-AAD1-D18D-FC67-C74FE1095B08}"/>
              </a:ext>
            </a:extLst>
          </p:cNvPr>
          <p:cNvSpPr txBox="1"/>
          <p:nvPr/>
        </p:nvSpPr>
        <p:spPr>
          <a:xfrm>
            <a:off x="539552" y="3750131"/>
            <a:ext cx="12241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ドルでは圧倒的にこの年</a:t>
            </a:r>
            <a:endParaRPr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DE0C0-A6B5-826A-3C5E-DCCFC42CC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BFEBFD-4A6D-F005-16F1-A5AE13080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1107368"/>
            <a:ext cx="8892480" cy="5706008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B76F981-F36B-1DE7-C824-D1F6938C5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世界標準</a:t>
            </a:r>
            <a:r>
              <a:rPr lang="ja-JP" altLang="en-US" sz="36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（ドルベース）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で凋落する日本</a:t>
            </a:r>
            <a:endParaRPr lang="en-US" altLang="ja-JP" sz="48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ドルで見れば（＝世界から見れば）最盛期は野田政権時代</a:t>
            </a:r>
          </a:p>
        </p:txBody>
      </p:sp>
      <p:sp>
        <p:nvSpPr>
          <p:cNvPr id="4" name="楕円 12">
            <a:extLst>
              <a:ext uri="{FF2B5EF4-FFF2-40B4-BE49-F238E27FC236}">
                <a16:creationId xmlns:a16="http://schemas.microsoft.com/office/drawing/2014/main" id="{F0BDBE51-863C-5747-7DE5-7B047B9EA3E7}"/>
              </a:ext>
            </a:extLst>
          </p:cNvPr>
          <p:cNvSpPr>
            <a:spLocks noChangeArrowheads="1"/>
          </p:cNvSpPr>
          <p:nvPr/>
        </p:nvSpPr>
        <p:spPr bwMode="auto">
          <a:xfrm rot="-2670466">
            <a:off x="1385301" y="4400814"/>
            <a:ext cx="218210" cy="34196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楕円 7">
            <a:extLst>
              <a:ext uri="{FF2B5EF4-FFF2-40B4-BE49-F238E27FC236}">
                <a16:creationId xmlns:a16="http://schemas.microsoft.com/office/drawing/2014/main" id="{B8065F2E-E1FF-AC74-2FA8-B00B2759D63C}"/>
              </a:ext>
            </a:extLst>
          </p:cNvPr>
          <p:cNvSpPr>
            <a:spLocks noChangeArrowheads="1"/>
          </p:cNvSpPr>
          <p:nvPr/>
        </p:nvSpPr>
        <p:spPr bwMode="auto">
          <a:xfrm rot="-2670466">
            <a:off x="1371597" y="3500837"/>
            <a:ext cx="223074" cy="345018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" name="楕円 7">
            <a:extLst>
              <a:ext uri="{FF2B5EF4-FFF2-40B4-BE49-F238E27FC236}">
                <a16:creationId xmlns:a16="http://schemas.microsoft.com/office/drawing/2014/main" id="{C01898D9-1347-1DD8-6A51-BC29A073248C}"/>
              </a:ext>
            </a:extLst>
          </p:cNvPr>
          <p:cNvSpPr>
            <a:spLocks noChangeArrowheads="1"/>
          </p:cNvSpPr>
          <p:nvPr/>
        </p:nvSpPr>
        <p:spPr bwMode="auto">
          <a:xfrm rot="-2670466">
            <a:off x="2635173" y="2186144"/>
            <a:ext cx="223074" cy="345018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7" name="楕円 7">
            <a:extLst>
              <a:ext uri="{FF2B5EF4-FFF2-40B4-BE49-F238E27FC236}">
                <a16:creationId xmlns:a16="http://schemas.microsoft.com/office/drawing/2014/main" id="{4463641F-2086-EC71-664E-CF1D8B1B5056}"/>
              </a:ext>
            </a:extLst>
          </p:cNvPr>
          <p:cNvSpPr>
            <a:spLocks noChangeArrowheads="1"/>
          </p:cNvSpPr>
          <p:nvPr/>
        </p:nvSpPr>
        <p:spPr bwMode="auto">
          <a:xfrm rot="18223053">
            <a:off x="7854003" y="2448374"/>
            <a:ext cx="258192" cy="338081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8" name="楕円 12">
            <a:extLst>
              <a:ext uri="{FF2B5EF4-FFF2-40B4-BE49-F238E27FC236}">
                <a16:creationId xmlns:a16="http://schemas.microsoft.com/office/drawing/2014/main" id="{EFB69958-FE94-608F-64BA-417FABA75DB2}"/>
              </a:ext>
            </a:extLst>
          </p:cNvPr>
          <p:cNvSpPr>
            <a:spLocks noChangeArrowheads="1"/>
          </p:cNvSpPr>
          <p:nvPr/>
        </p:nvSpPr>
        <p:spPr bwMode="auto">
          <a:xfrm rot="-2670466">
            <a:off x="2629363" y="3791616"/>
            <a:ext cx="218210" cy="34196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9" name="楕円 12">
            <a:extLst>
              <a:ext uri="{FF2B5EF4-FFF2-40B4-BE49-F238E27FC236}">
                <a16:creationId xmlns:a16="http://schemas.microsoft.com/office/drawing/2014/main" id="{E12AB4C6-8956-0360-25E9-F48787057E1A}"/>
              </a:ext>
            </a:extLst>
          </p:cNvPr>
          <p:cNvSpPr>
            <a:spLocks noChangeArrowheads="1"/>
          </p:cNvSpPr>
          <p:nvPr/>
        </p:nvSpPr>
        <p:spPr bwMode="auto">
          <a:xfrm rot="2002470">
            <a:off x="7789527" y="3940988"/>
            <a:ext cx="313174" cy="23572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0" name="楕円 7">
            <a:extLst>
              <a:ext uri="{FF2B5EF4-FFF2-40B4-BE49-F238E27FC236}">
                <a16:creationId xmlns:a16="http://schemas.microsoft.com/office/drawing/2014/main" id="{56DC5A2B-DDE0-389E-0146-040AAA3E7EA2}"/>
              </a:ext>
            </a:extLst>
          </p:cNvPr>
          <p:cNvSpPr>
            <a:spLocks noChangeArrowheads="1"/>
          </p:cNvSpPr>
          <p:nvPr/>
        </p:nvSpPr>
        <p:spPr bwMode="auto">
          <a:xfrm rot="-2670466">
            <a:off x="6337441" y="1804217"/>
            <a:ext cx="223074" cy="345018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1" name="楕円 12">
            <a:extLst>
              <a:ext uri="{FF2B5EF4-FFF2-40B4-BE49-F238E27FC236}">
                <a16:creationId xmlns:a16="http://schemas.microsoft.com/office/drawing/2014/main" id="{02E9E1B2-3800-58FB-A2E9-BC062976BBAC}"/>
              </a:ext>
            </a:extLst>
          </p:cNvPr>
          <p:cNvSpPr>
            <a:spLocks noChangeArrowheads="1"/>
          </p:cNvSpPr>
          <p:nvPr/>
        </p:nvSpPr>
        <p:spPr bwMode="auto">
          <a:xfrm rot="-2670466">
            <a:off x="6368435" y="3558093"/>
            <a:ext cx="218210" cy="34196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2" name="楕円 7">
            <a:extLst>
              <a:ext uri="{FF2B5EF4-FFF2-40B4-BE49-F238E27FC236}">
                <a16:creationId xmlns:a16="http://schemas.microsoft.com/office/drawing/2014/main" id="{54569B77-8CF3-DCA0-BE79-6A367308219B}"/>
              </a:ext>
            </a:extLst>
          </p:cNvPr>
          <p:cNvSpPr>
            <a:spLocks noChangeArrowheads="1"/>
          </p:cNvSpPr>
          <p:nvPr/>
        </p:nvSpPr>
        <p:spPr bwMode="auto">
          <a:xfrm rot="18223053">
            <a:off x="8708224" y="2907709"/>
            <a:ext cx="236299" cy="345753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272B1E2-9953-1882-7AB8-0125100FC6B5}"/>
              </a:ext>
            </a:extLst>
          </p:cNvPr>
          <p:cNvSpPr>
            <a:spLocks noChangeArrowheads="1"/>
          </p:cNvSpPr>
          <p:nvPr/>
        </p:nvSpPr>
        <p:spPr bwMode="auto">
          <a:xfrm rot="2002470">
            <a:off x="8684307" y="4159853"/>
            <a:ext cx="313174" cy="23572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4" name="四角形: 角を丸くする 9">
            <a:extLst>
              <a:ext uri="{FF2B5EF4-FFF2-40B4-BE49-F238E27FC236}">
                <a16:creationId xmlns:a16="http://schemas.microsoft.com/office/drawing/2014/main" id="{6CFD1593-8570-68C9-390F-5A4A60FB3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087" y="5544915"/>
            <a:ext cx="1603629" cy="682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006699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5" name="テキスト ボックス 10">
            <a:extLst>
              <a:ext uri="{FF2B5EF4-FFF2-40B4-BE49-F238E27FC236}">
                <a16:creationId xmlns:a16="http://schemas.microsoft.com/office/drawing/2014/main" id="{03148DDF-0239-A79F-929F-504DB7B5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556" y="5281804"/>
            <a:ext cx="10795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6699"/>
                </a:solidFill>
                <a:ea typeface="HGP創英角ﾎﾟｯﾌﾟ体" panose="040B0A00000000000000" pitchFamily="50" charset="-128"/>
              </a:rPr>
              <a:t>アベノミクス</a:t>
            </a:r>
          </a:p>
        </p:txBody>
      </p:sp>
      <p:sp>
        <p:nvSpPr>
          <p:cNvPr id="26" name="四角形: 角を丸くする 9">
            <a:extLst>
              <a:ext uri="{FF2B5EF4-FFF2-40B4-BE49-F238E27FC236}">
                <a16:creationId xmlns:a16="http://schemas.microsoft.com/office/drawing/2014/main" id="{71D0439D-6E7B-72D3-7BA9-73CBE8BAA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961" y="5547958"/>
            <a:ext cx="648072" cy="682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006699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10">
            <a:extLst>
              <a:ext uri="{FF2B5EF4-FFF2-40B4-BE49-F238E27FC236}">
                <a16:creationId xmlns:a16="http://schemas.microsoft.com/office/drawing/2014/main" id="{65D09831-FF9C-CA30-1DC9-F49061C77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960" y="5259680"/>
            <a:ext cx="61763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6699"/>
                </a:solidFill>
                <a:ea typeface="HGP創英角ﾎﾟｯﾌﾟ体" panose="040B0A00000000000000" pitchFamily="50" charset="-128"/>
              </a:rPr>
              <a:t>バブル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D53B9792-ED85-DDD9-0A2D-B4010C226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567" y="5521225"/>
            <a:ext cx="542213" cy="682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006699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9E64209-F440-F76F-3DA8-53875E32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152" y="5241582"/>
            <a:ext cx="10795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6699"/>
                </a:solidFill>
                <a:ea typeface="HGP創英角ﾎﾟｯﾌﾟ体" panose="040B0A00000000000000" pitchFamily="50" charset="-128"/>
              </a:rPr>
              <a:t>就職氷河期</a:t>
            </a:r>
          </a:p>
        </p:txBody>
      </p:sp>
      <p:sp>
        <p:nvSpPr>
          <p:cNvPr id="30" name="四角形: 角を丸くする 9">
            <a:extLst>
              <a:ext uri="{FF2B5EF4-FFF2-40B4-BE49-F238E27FC236}">
                <a16:creationId xmlns:a16="http://schemas.microsoft.com/office/drawing/2014/main" id="{B56B3544-1284-3F94-4E5F-CF669398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816" y="5532288"/>
            <a:ext cx="207635" cy="682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006699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1" name="テキスト ボックス 10">
            <a:extLst>
              <a:ext uri="{FF2B5EF4-FFF2-40B4-BE49-F238E27FC236}">
                <a16:creationId xmlns:a16="http://schemas.microsoft.com/office/drawing/2014/main" id="{E23854E5-EBB4-F2E0-BA4E-88A094ED1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347" y="5264527"/>
            <a:ext cx="10795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6699"/>
                </a:solidFill>
                <a:ea typeface="HGP創英角ﾎﾟｯﾌﾟ体" panose="040B0A00000000000000" pitchFamily="50" charset="-128"/>
              </a:rPr>
              <a:t>ﾘｰﾏﾝｼｮｯｸ</a:t>
            </a:r>
          </a:p>
        </p:txBody>
      </p:sp>
      <p:sp>
        <p:nvSpPr>
          <p:cNvPr id="32" name="四角形: 角を丸くする 9">
            <a:extLst>
              <a:ext uri="{FF2B5EF4-FFF2-40B4-BE49-F238E27FC236}">
                <a16:creationId xmlns:a16="http://schemas.microsoft.com/office/drawing/2014/main" id="{ABF4892B-D706-14BA-8ECC-9E5E9B048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21" y="5544170"/>
            <a:ext cx="207635" cy="682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006699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3" name="テキスト ボックス 10">
            <a:extLst>
              <a:ext uri="{FF2B5EF4-FFF2-40B4-BE49-F238E27FC236}">
                <a16:creationId xmlns:a16="http://schemas.microsoft.com/office/drawing/2014/main" id="{14C0811F-30CF-D297-79E1-C725CF88E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667" y="5272916"/>
            <a:ext cx="45783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6699"/>
                </a:solidFill>
                <a:ea typeface="HGP創英角ﾎﾟｯﾌﾟ体" panose="040B0A00000000000000" pitchFamily="50" charset="-128"/>
              </a:rPr>
              <a:t>震災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641CB51-BC2D-011F-CDFF-69DCC2F49FC7}"/>
              </a:ext>
            </a:extLst>
          </p:cNvPr>
          <p:cNvSpPr/>
          <p:nvPr/>
        </p:nvSpPr>
        <p:spPr bwMode="auto">
          <a:xfrm>
            <a:off x="3789452" y="1819657"/>
            <a:ext cx="1959108" cy="529223"/>
          </a:xfrm>
          <a:prstGeom prst="wedgeRoundRectCallout">
            <a:avLst>
              <a:gd name="adj1" fmla="val 59643"/>
              <a:gd name="adj2" fmla="val -31942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日本経済のピークは</a:t>
            </a:r>
            <a:endParaRPr kumimoji="1" lang="en-US" altLang="ja-JP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野田政権時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BC2E7473-AADF-E534-F8B6-CC3754A5B7A3}"/>
              </a:ext>
            </a:extLst>
          </p:cNvPr>
          <p:cNvSpPr/>
          <p:nvPr/>
        </p:nvSpPr>
        <p:spPr bwMode="auto">
          <a:xfrm>
            <a:off x="3779912" y="3331825"/>
            <a:ext cx="1959108" cy="529223"/>
          </a:xfrm>
          <a:prstGeom prst="wedgeRoundRectCallout">
            <a:avLst>
              <a:gd name="adj1" fmla="val 75201"/>
              <a:gd name="adj2" fmla="val -1545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日本経済のピークは</a:t>
            </a:r>
            <a:endParaRPr kumimoji="1" lang="en-US" altLang="ja-JP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野田政権時</a:t>
            </a:r>
          </a:p>
        </p:txBody>
      </p:sp>
    </p:spTree>
    <p:extLst>
      <p:ext uri="{BB962C8B-B14F-4D97-AF65-F5344CB8AC3E}">
        <p14:creationId xmlns:p14="http://schemas.microsoft.com/office/powerpoint/2010/main" val="11287061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B8987C0-2BB4-4B13-A58E-652623E4A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8" y="1042487"/>
            <a:ext cx="8964488" cy="5770889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1C8F70A-3F11-4639-4E99-30C05FFE4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ドルでは</a:t>
            </a:r>
            <a:r>
              <a:rPr lang="ja-JP" altLang="en-US" sz="4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バブルをはるかに超えた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株高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安倍政権以降、株価は上昇</a:t>
            </a:r>
            <a:r>
              <a:rPr lang="en-US" altLang="ja-JP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消費は低落</a:t>
            </a:r>
          </a:p>
        </p:txBody>
      </p:sp>
      <p:sp>
        <p:nvSpPr>
          <p:cNvPr id="4" name="四角形: 角を丸くする 9">
            <a:extLst>
              <a:ext uri="{FF2B5EF4-FFF2-40B4-BE49-F238E27FC236}">
                <a16:creationId xmlns:a16="http://schemas.microsoft.com/office/drawing/2014/main" id="{4233619A-5FE3-328B-78AB-E412FEF18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616" y="5481043"/>
            <a:ext cx="1495235" cy="682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10">
            <a:extLst>
              <a:ext uri="{FF2B5EF4-FFF2-40B4-BE49-F238E27FC236}">
                <a16:creationId xmlns:a16="http://schemas.microsoft.com/office/drawing/2014/main" id="{E4813730-2678-AEC9-7BC6-D8A478C7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572" y="5191137"/>
            <a:ext cx="10795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CC0000"/>
                </a:solidFill>
                <a:ea typeface="HGP創英角ﾎﾟｯﾌﾟ体" panose="040B0A00000000000000" pitchFamily="50" charset="-128"/>
              </a:rPr>
              <a:t>アベノミクス</a:t>
            </a:r>
          </a:p>
        </p:txBody>
      </p:sp>
      <p:sp>
        <p:nvSpPr>
          <p:cNvPr id="6" name="楕円 15">
            <a:extLst>
              <a:ext uri="{FF2B5EF4-FFF2-40B4-BE49-F238E27FC236}">
                <a16:creationId xmlns:a16="http://schemas.microsoft.com/office/drawing/2014/main" id="{D2A847CD-6584-F784-286D-FCCEEA9295AA}"/>
              </a:ext>
            </a:extLst>
          </p:cNvPr>
          <p:cNvSpPr>
            <a:spLocks noChangeArrowheads="1"/>
          </p:cNvSpPr>
          <p:nvPr/>
        </p:nvSpPr>
        <p:spPr bwMode="auto">
          <a:xfrm rot="18790499">
            <a:off x="6277379" y="3352751"/>
            <a:ext cx="260034" cy="375329"/>
          </a:xfrm>
          <a:prstGeom prst="ellipse">
            <a:avLst/>
          </a:prstGeom>
          <a:noFill/>
          <a:ln w="38100" algn="ctr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7" name="楕円 12">
            <a:extLst>
              <a:ext uri="{FF2B5EF4-FFF2-40B4-BE49-F238E27FC236}">
                <a16:creationId xmlns:a16="http://schemas.microsoft.com/office/drawing/2014/main" id="{493E78EA-861E-99E8-0215-7752413104EA}"/>
              </a:ext>
            </a:extLst>
          </p:cNvPr>
          <p:cNvSpPr>
            <a:spLocks noChangeArrowheads="1"/>
          </p:cNvSpPr>
          <p:nvPr/>
        </p:nvSpPr>
        <p:spPr bwMode="auto">
          <a:xfrm rot="-2670466">
            <a:off x="6243423" y="3956549"/>
            <a:ext cx="350769" cy="25947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DC8F781D-CF61-79FF-3DBD-A30B1547F7DD}"/>
              </a:ext>
            </a:extLst>
          </p:cNvPr>
          <p:cNvSpPr/>
          <p:nvPr/>
        </p:nvSpPr>
        <p:spPr bwMode="auto">
          <a:xfrm>
            <a:off x="5436096" y="2204864"/>
            <a:ext cx="1440160" cy="546998"/>
          </a:xfrm>
          <a:prstGeom prst="wedgeRoundRectCallout">
            <a:avLst>
              <a:gd name="adj1" fmla="val 61313"/>
              <a:gd name="adj2" fmla="val -19843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株で儲けた人は</a:t>
            </a:r>
            <a:endParaRPr lang="en-US" altLang="ja-JP" dirty="0">
              <a:solidFill>
                <a:srgbClr val="6633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消費しない</a:t>
            </a:r>
            <a:endParaRPr kumimoji="1" lang="ja-JP" altLang="en-US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4B3CAB08-1F05-AF2D-CC2F-473EBF9E2156}"/>
              </a:ext>
            </a:extLst>
          </p:cNvPr>
          <p:cNvSpPr/>
          <p:nvPr/>
        </p:nvSpPr>
        <p:spPr bwMode="auto">
          <a:xfrm>
            <a:off x="6948264" y="3212976"/>
            <a:ext cx="1800200" cy="792088"/>
          </a:xfrm>
          <a:prstGeom prst="wedgeRoundRectCallout">
            <a:avLst>
              <a:gd name="adj1" fmla="val -35949"/>
              <a:gd name="adj2" fmla="val -63247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人件費を削って配当</a:t>
            </a:r>
            <a:endParaRPr lang="en-US" altLang="ja-JP" dirty="0">
              <a:solidFill>
                <a:srgbClr val="6633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しても、そのお金は</a:t>
            </a:r>
            <a:endParaRPr kumimoji="1" lang="en-US" altLang="ja-JP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消費には回らない</a:t>
            </a:r>
          </a:p>
        </p:txBody>
      </p:sp>
      <p:sp>
        <p:nvSpPr>
          <p:cNvPr id="14" name="楕円 15">
            <a:extLst>
              <a:ext uri="{FF2B5EF4-FFF2-40B4-BE49-F238E27FC236}">
                <a16:creationId xmlns:a16="http://schemas.microsoft.com/office/drawing/2014/main" id="{D9FBC5FB-DF73-F2E8-2DB0-835DB89D3A33}"/>
              </a:ext>
            </a:extLst>
          </p:cNvPr>
          <p:cNvSpPr>
            <a:spLocks noChangeArrowheads="1"/>
          </p:cNvSpPr>
          <p:nvPr/>
        </p:nvSpPr>
        <p:spPr bwMode="auto">
          <a:xfrm rot="18790499">
            <a:off x="8238529" y="1736367"/>
            <a:ext cx="260034" cy="375329"/>
          </a:xfrm>
          <a:prstGeom prst="ellipse">
            <a:avLst/>
          </a:prstGeom>
          <a:noFill/>
          <a:ln w="38100" algn="ctr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5" name="楕円 12">
            <a:extLst>
              <a:ext uri="{FF2B5EF4-FFF2-40B4-BE49-F238E27FC236}">
                <a16:creationId xmlns:a16="http://schemas.microsoft.com/office/drawing/2014/main" id="{2EC4A740-8099-22B1-09ED-3E71E40995E6}"/>
              </a:ext>
            </a:extLst>
          </p:cNvPr>
          <p:cNvSpPr>
            <a:spLocks noChangeArrowheads="1"/>
          </p:cNvSpPr>
          <p:nvPr/>
        </p:nvSpPr>
        <p:spPr bwMode="auto">
          <a:xfrm rot="-2670466">
            <a:off x="8229974" y="4341990"/>
            <a:ext cx="350769" cy="25947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8" name="楕円 15">
            <a:extLst>
              <a:ext uri="{FF2B5EF4-FFF2-40B4-BE49-F238E27FC236}">
                <a16:creationId xmlns:a16="http://schemas.microsoft.com/office/drawing/2014/main" id="{685E39F9-DECF-B89E-6168-3FD2F792BE50}"/>
              </a:ext>
            </a:extLst>
          </p:cNvPr>
          <p:cNvSpPr>
            <a:spLocks noChangeArrowheads="1"/>
          </p:cNvSpPr>
          <p:nvPr/>
        </p:nvSpPr>
        <p:spPr bwMode="auto">
          <a:xfrm rot="18790499">
            <a:off x="1245285" y="3112986"/>
            <a:ext cx="260034" cy="375329"/>
          </a:xfrm>
          <a:prstGeom prst="ellipse">
            <a:avLst/>
          </a:prstGeom>
          <a:noFill/>
          <a:ln w="38100" algn="ctr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9" name="楕円 12">
            <a:extLst>
              <a:ext uri="{FF2B5EF4-FFF2-40B4-BE49-F238E27FC236}">
                <a16:creationId xmlns:a16="http://schemas.microsoft.com/office/drawing/2014/main" id="{209CC170-2E85-2948-274B-45B1BD0F5A27}"/>
              </a:ext>
            </a:extLst>
          </p:cNvPr>
          <p:cNvSpPr>
            <a:spLocks noChangeArrowheads="1"/>
          </p:cNvSpPr>
          <p:nvPr/>
        </p:nvSpPr>
        <p:spPr bwMode="auto">
          <a:xfrm rot="-2670466">
            <a:off x="1202862" y="4710303"/>
            <a:ext cx="350769" cy="25947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662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0FA2C6-58C0-4CCC-9BC4-8EDEA3E7D0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52736"/>
            <a:ext cx="8934427" cy="575153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8688794-60E5-CF36-3974-A126AF1B0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ドルで見ると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労働者当たりの消費は急落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就業者数は微増なのに消費はどんどん減少＝労働者貧困化</a:t>
            </a:r>
          </a:p>
        </p:txBody>
      </p:sp>
      <p:sp>
        <p:nvSpPr>
          <p:cNvPr id="5" name="矢印: 上下 4">
            <a:extLst>
              <a:ext uri="{FF2B5EF4-FFF2-40B4-BE49-F238E27FC236}">
                <a16:creationId xmlns:a16="http://schemas.microsoft.com/office/drawing/2014/main" id="{0B8616BE-528B-D227-C83C-62F0ABAE9A4F}"/>
              </a:ext>
            </a:extLst>
          </p:cNvPr>
          <p:cNvSpPr/>
          <p:nvPr/>
        </p:nvSpPr>
        <p:spPr bwMode="auto">
          <a:xfrm>
            <a:off x="8532440" y="2132856"/>
            <a:ext cx="216024" cy="1224136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6" name="矢印: 上下 5">
            <a:extLst>
              <a:ext uri="{FF2B5EF4-FFF2-40B4-BE49-F238E27FC236}">
                <a16:creationId xmlns:a16="http://schemas.microsoft.com/office/drawing/2014/main" id="{2B772AB1-5F22-4F3C-E4D7-B5D2265FFD87}"/>
              </a:ext>
            </a:extLst>
          </p:cNvPr>
          <p:cNvSpPr/>
          <p:nvPr/>
        </p:nvSpPr>
        <p:spPr bwMode="auto">
          <a:xfrm>
            <a:off x="6300192" y="2340413"/>
            <a:ext cx="216024" cy="36004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274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0FA2C6-58C0-4CCC-9BC4-8EDEA3E7D0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52736"/>
            <a:ext cx="8934427" cy="575153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8688794-60E5-CF36-3974-A126AF1B0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ドルで見ると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労働者当たりの消費は急落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就業者数は微増なのに消費はどんどん減少＝労働者貧困化</a:t>
            </a:r>
          </a:p>
        </p:txBody>
      </p:sp>
      <p:sp>
        <p:nvSpPr>
          <p:cNvPr id="5" name="矢印: 上下 4">
            <a:extLst>
              <a:ext uri="{FF2B5EF4-FFF2-40B4-BE49-F238E27FC236}">
                <a16:creationId xmlns:a16="http://schemas.microsoft.com/office/drawing/2014/main" id="{0B8616BE-528B-D227-C83C-62F0ABAE9A4F}"/>
              </a:ext>
            </a:extLst>
          </p:cNvPr>
          <p:cNvSpPr/>
          <p:nvPr/>
        </p:nvSpPr>
        <p:spPr bwMode="auto">
          <a:xfrm>
            <a:off x="8532440" y="2132856"/>
            <a:ext cx="216024" cy="1224136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6" name="矢印: 上下 5">
            <a:extLst>
              <a:ext uri="{FF2B5EF4-FFF2-40B4-BE49-F238E27FC236}">
                <a16:creationId xmlns:a16="http://schemas.microsoft.com/office/drawing/2014/main" id="{2B772AB1-5F22-4F3C-E4D7-B5D2265FFD87}"/>
              </a:ext>
            </a:extLst>
          </p:cNvPr>
          <p:cNvSpPr/>
          <p:nvPr/>
        </p:nvSpPr>
        <p:spPr bwMode="auto">
          <a:xfrm>
            <a:off x="6300192" y="2340413"/>
            <a:ext cx="216024" cy="36004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9" name="AutoShape 26">
            <a:extLst>
              <a:ext uri="{FF2B5EF4-FFF2-40B4-BE49-F238E27FC236}">
                <a16:creationId xmlns:a16="http://schemas.microsoft.com/office/drawing/2014/main" id="{2C9F9025-1AFF-2BE7-7111-8EBAFB87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" y="44624"/>
            <a:ext cx="9043941" cy="6840760"/>
          </a:xfrm>
          <a:prstGeom prst="star24">
            <a:avLst>
              <a:gd name="adj" fmla="val 467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endParaRPr lang="en-US" altLang="ja-JP" sz="4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日本経済衰退の主犯は</a:t>
            </a:r>
            <a:r>
              <a:rPr lang="en-US" altLang="ja-JP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1.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国鉄分割民営化 → 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労組穏健化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2.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国際標準と称し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役員報酬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だけは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増額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3.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日経連提言などの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総人件費抑制正当化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4.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中国への対抗上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５つの賃金格差を放置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①正規</a:t>
            </a:r>
            <a:r>
              <a:rPr lang="en-US" altLang="ja-JP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非正規、②男</a:t>
            </a:r>
            <a:r>
              <a:rPr lang="en-US" altLang="ja-JP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女、③若者</a:t>
            </a:r>
            <a:r>
              <a:rPr lang="en-US" altLang="ja-JP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中高年</a:t>
            </a:r>
            <a:endParaRPr lang="en-US" altLang="ja-JP" dirty="0">
              <a:solidFill>
                <a:srgbClr val="0066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④大企業</a:t>
            </a:r>
            <a:r>
              <a:rPr lang="en-US" altLang="ja-JP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下請け、⑤都会</a:t>
            </a:r>
            <a:r>
              <a:rPr lang="en-US" altLang="ja-JP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dirty="0">
                <a:solidFill>
                  <a:srgbClr val="00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地方</a:t>
            </a:r>
            <a:endParaRPr lang="en-US" altLang="ja-JP" dirty="0">
              <a:solidFill>
                <a:srgbClr val="0066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この全部が、稼いだ分は消費する庶民から、</a:t>
            </a:r>
            <a:endParaRPr lang="en-US" altLang="ja-JP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貯め込むだけの大企業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富裕層への、</a:t>
            </a:r>
            <a:endParaRPr lang="en-US" altLang="ja-JP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所得移転を促進してしまった。</a:t>
            </a:r>
            <a:endParaRPr lang="en-US" altLang="ja-JP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7468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9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908720"/>
            <a:ext cx="8748589" cy="10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日本が経常収支赤字の相手は？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０２３年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暦年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en-US" altLang="ja-JP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©</a:t>
            </a:r>
            <a:r>
              <a:rPr lang="ja-JP" altLang="en-US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財務省国際収支状況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47572"/>
            <a:ext cx="88204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対 米国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対 中国</a:t>
            </a:r>
            <a:r>
              <a:rPr lang="en-US" altLang="ja-JP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香港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対 インド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対 台湾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対 ドイツ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 対 イタリア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 対 スイス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31E95B4-549D-8A9B-31F5-85717E81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44624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国際競争に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本当に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強い国はどこか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31ED87-B0BF-D118-71C9-FED7A1E5BD23}"/>
              </a:ext>
            </a:extLst>
          </p:cNvPr>
          <p:cNvSpPr txBox="1"/>
          <p:nvPr/>
        </p:nvSpPr>
        <p:spPr>
          <a:xfrm>
            <a:off x="4427984" y="3140968"/>
            <a:ext cx="4392488" cy="277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ちなみに、化石燃料産出国に対しては大赤字</a:t>
            </a:r>
            <a:endParaRPr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  <a:spcBef>
                <a:spcPts val="2400"/>
              </a:spcBef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対中東 △１０兆円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  <a:spcBef>
                <a:spcPts val="1200"/>
              </a:spcBef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対豪州 △４兆円</a:t>
            </a:r>
            <a:endParaRPr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  <a:spcBef>
                <a:spcPts val="1200"/>
              </a:spcBef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対 ｲﾝﾄﾞﾈｼｱ</a:t>
            </a:r>
            <a:r>
              <a:rPr kumimoji="1"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+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ﾏﾚｰｼｱ</a:t>
            </a:r>
            <a:r>
              <a:rPr kumimoji="1"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+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ﾍﾞﾄﾅﾑ</a:t>
            </a:r>
            <a:r>
              <a:rPr kumimoji="1"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+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ﾌｨﾘﾋﾟﾝ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で△３兆円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507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B82212-1AE8-8883-3C65-B0422EC68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64A727CF-123A-A3C7-0C73-C04389757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908720"/>
            <a:ext cx="8748589" cy="10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日本が経常収支赤字の相手は？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０２３年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暦年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en-US" altLang="ja-JP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©</a:t>
            </a:r>
            <a:r>
              <a:rPr lang="ja-JP" altLang="en-US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財務省国際収支状況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FF2F9A19-4D4D-134D-0199-A4958E486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47572"/>
            <a:ext cx="88204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対 米国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対 中国</a:t>
            </a:r>
            <a:r>
              <a:rPr lang="en-US" altLang="ja-JP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香港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対 インド</a:t>
            </a:r>
            <a:endParaRPr lang="en-US" altLang="ja-JP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対 台湾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対 ドイツ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 対 イタリア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 対 スイス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353E3E-4B98-F7C5-7198-9541640A89A6}"/>
              </a:ext>
            </a:extLst>
          </p:cNvPr>
          <p:cNvSpPr txBox="1"/>
          <p:nvPr/>
        </p:nvSpPr>
        <p:spPr>
          <a:xfrm>
            <a:off x="64161" y="1556792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お得意様トップ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２１兆円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333243-DC8A-8150-667A-10FA0CDA21E7}"/>
              </a:ext>
            </a:extLst>
          </p:cNvPr>
          <p:cNvSpPr txBox="1"/>
          <p:nvPr/>
        </p:nvSpPr>
        <p:spPr>
          <a:xfrm>
            <a:off x="3347865" y="1916832"/>
            <a:ext cx="5796136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 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黒字相手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位はオランダ 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３</a:t>
            </a:r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７兆円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ja-JP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３位はケイマン諸島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 ２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７兆円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４位は韓国</a:t>
            </a:r>
            <a:r>
              <a:rPr lang="ja-JP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 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５兆円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A837A4-60CA-6D9F-5936-63D79FD4E895}"/>
              </a:ext>
            </a:extLst>
          </p:cNvPr>
          <p:cNvSpPr txBox="1"/>
          <p:nvPr/>
        </p:nvSpPr>
        <p:spPr>
          <a:xfrm>
            <a:off x="64161" y="2348880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お得意様第５号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５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EBB9E0-1678-EA1A-58EC-EA53AB9DE16E}"/>
              </a:ext>
            </a:extLst>
          </p:cNvPr>
          <p:cNvSpPr txBox="1"/>
          <p:nvPr/>
        </p:nvSpPr>
        <p:spPr>
          <a:xfrm>
            <a:off x="35496" y="3127683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お得意様第７号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１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82F29F-9B07-6A9D-2915-A5141BE99824}"/>
              </a:ext>
            </a:extLst>
          </p:cNvPr>
          <p:cNvSpPr txBox="1"/>
          <p:nvPr/>
        </p:nvSpPr>
        <p:spPr>
          <a:xfrm>
            <a:off x="35496" y="3879773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お得意様第８号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１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９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8665C8-0DF8-AC5A-9474-8C8E00E80C22}"/>
              </a:ext>
            </a:extLst>
          </p:cNvPr>
          <p:cNvSpPr txBox="1"/>
          <p:nvPr/>
        </p:nvSpPr>
        <p:spPr>
          <a:xfrm>
            <a:off x="2195736" y="3205344"/>
            <a:ext cx="550822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 黒字相手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６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位は英国</a:t>
            </a:r>
            <a:endParaRPr kumimoji="1" lang="ja-JP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8C7BBF-9A34-9447-FC4E-5B8E1AC72A53}"/>
              </a:ext>
            </a:extLst>
          </p:cNvPr>
          <p:cNvSpPr txBox="1"/>
          <p:nvPr/>
        </p:nvSpPr>
        <p:spPr>
          <a:xfrm>
            <a:off x="27107" y="4604749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1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０号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１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３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AE8D29-4B5D-F555-2A2E-909D9BC16C35}"/>
              </a:ext>
            </a:extLst>
          </p:cNvPr>
          <p:cNvSpPr txBox="1"/>
          <p:nvPr/>
        </p:nvSpPr>
        <p:spPr>
          <a:xfrm>
            <a:off x="35496" y="5301208"/>
            <a:ext cx="1108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日本が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常に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赤字</a:t>
            </a:r>
            <a:endParaRPr kumimoji="1" lang="ja-JP" altLang="en-US" sz="20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FEC834-0B55-4FF7-A6B5-AC5F64A9B9C8}"/>
              </a:ext>
            </a:extLst>
          </p:cNvPr>
          <p:cNvSpPr txBox="1"/>
          <p:nvPr/>
        </p:nvSpPr>
        <p:spPr>
          <a:xfrm>
            <a:off x="35496" y="6068129"/>
            <a:ext cx="1108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日本が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常に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赤字</a:t>
            </a:r>
            <a:endParaRPr kumimoji="1" lang="ja-JP" altLang="en-US" sz="20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231CB5-3E07-8B2F-975C-EE074A94E757}"/>
              </a:ext>
            </a:extLst>
          </p:cNvPr>
          <p:cNvSpPr txBox="1"/>
          <p:nvPr/>
        </p:nvSpPr>
        <p:spPr>
          <a:xfrm>
            <a:off x="3707904" y="5285063"/>
            <a:ext cx="547260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ﾌﾞﾗﾝﾄﾞ衣料品・工芸品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・食加工品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 パスタ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とオリーブオイル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E6AF6C-E89D-810C-A55F-084C92B4EE39}"/>
              </a:ext>
            </a:extLst>
          </p:cNvPr>
          <p:cNvSpPr txBox="1"/>
          <p:nvPr/>
        </p:nvSpPr>
        <p:spPr>
          <a:xfrm>
            <a:off x="3491880" y="6077151"/>
            <a:ext cx="547260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薬品と手作り時計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 最低月給が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40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万円以上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303C68-E173-2354-707F-625D9E216132}"/>
              </a:ext>
            </a:extLst>
          </p:cNvPr>
          <p:cNvSpPr txBox="1"/>
          <p:nvPr/>
        </p:nvSpPr>
        <p:spPr>
          <a:xfrm>
            <a:off x="4211960" y="3717032"/>
            <a:ext cx="4434815" cy="9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工業国相手だと、日本は、</a:t>
            </a:r>
            <a:endParaRPr lang="en-US" altLang="ja-JP" sz="24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機械･ハイテク部品･高機能素材</a:t>
            </a:r>
            <a:endParaRPr lang="en-US" altLang="ja-JP" sz="24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を売って</a:t>
            </a:r>
            <a:r>
              <a:rPr lang="en-US" altLang="ja-JP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大黒字</a:t>
            </a:r>
            <a:endParaRPr kumimoji="1" lang="ja-JP" altLang="en-US" sz="24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12CED6-4192-D18F-B573-7CDE3610F0B3}"/>
              </a:ext>
            </a:extLst>
          </p:cNvPr>
          <p:cNvSpPr txBox="1"/>
          <p:nvPr/>
        </p:nvSpPr>
        <p:spPr>
          <a:xfrm>
            <a:off x="3608742" y="4653136"/>
            <a:ext cx="550822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 黒字相手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９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位はシンガポール</a:t>
            </a:r>
            <a:endParaRPr kumimoji="1" lang="ja-JP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D5727635-937C-E308-ECC0-A14ED0AE2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44624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国際競争に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本当に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強い国はどこか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50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5" grpId="0"/>
      <p:bldP spid="10" grpId="0" build="p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82" y="2936250"/>
            <a:ext cx="858767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人情が豊かだった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１９５０年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高度成長期の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１９７０年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バブル景気の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１９９０年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今現在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08720"/>
            <a:ext cx="9144000" cy="181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戦後の日本で殺人事件の件数が一番少なかったのはいつ？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1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＠警察庁 犯罪白書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4D79601-67AB-4CF4-95B5-C172956B87B6}"/>
              </a:ext>
            </a:extLst>
          </p:cNvPr>
          <p:cNvSpPr/>
          <p:nvPr/>
        </p:nvSpPr>
        <p:spPr bwMode="auto">
          <a:xfrm>
            <a:off x="229403" y="5959219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00A2F-DE4F-4FD5-92EF-23D9DD1D86B5}"/>
              </a:ext>
            </a:extLst>
          </p:cNvPr>
          <p:cNvSpPr txBox="1"/>
          <p:nvPr/>
        </p:nvSpPr>
        <p:spPr>
          <a:xfrm>
            <a:off x="115893" y="3979320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7B2E73-E3A5-4E89-923C-5C9C9C0F01BF}"/>
              </a:ext>
            </a:extLst>
          </p:cNvPr>
          <p:cNvSpPr txBox="1"/>
          <p:nvPr/>
        </p:nvSpPr>
        <p:spPr>
          <a:xfrm>
            <a:off x="107504" y="3021396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71DB3FB-7434-C139-EC2D-64CF7D84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79582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日本の治安はどうなっている？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BE4F3412-1836-7349-B718-9B0CE1FC0112}"/>
              </a:ext>
            </a:extLst>
          </p:cNvPr>
          <p:cNvSpPr/>
          <p:nvPr/>
        </p:nvSpPr>
        <p:spPr bwMode="auto">
          <a:xfrm>
            <a:off x="7380312" y="3034114"/>
            <a:ext cx="1767945" cy="610910"/>
          </a:xfrm>
          <a:prstGeom prst="wedgeRoundRectCallout">
            <a:avLst>
              <a:gd name="adj1" fmla="val -56197"/>
              <a:gd name="adj2" fmla="val 199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２９００件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862F8C60-C2CA-5B92-890C-CBCD34D86D4B}"/>
              </a:ext>
            </a:extLst>
          </p:cNvPr>
          <p:cNvSpPr/>
          <p:nvPr/>
        </p:nvSpPr>
        <p:spPr bwMode="auto">
          <a:xfrm>
            <a:off x="7340559" y="4042226"/>
            <a:ext cx="1767945" cy="610910"/>
          </a:xfrm>
          <a:prstGeom prst="wedgeRoundRectCallout">
            <a:avLst>
              <a:gd name="adj1" fmla="val -56197"/>
              <a:gd name="adj2" fmla="val 199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２０００件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8201D5E4-FF69-19B8-C1AE-7F4755555429}"/>
              </a:ext>
            </a:extLst>
          </p:cNvPr>
          <p:cNvSpPr/>
          <p:nvPr/>
        </p:nvSpPr>
        <p:spPr bwMode="auto">
          <a:xfrm>
            <a:off x="7308304" y="5013176"/>
            <a:ext cx="1767945" cy="610910"/>
          </a:xfrm>
          <a:prstGeom prst="wedgeRoundRectCallout">
            <a:avLst>
              <a:gd name="adj1" fmla="val -56197"/>
              <a:gd name="adj2" fmla="val 199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１２００件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1235552-8B47-C1D0-738B-27291BB3D07F}"/>
              </a:ext>
            </a:extLst>
          </p:cNvPr>
          <p:cNvSpPr/>
          <p:nvPr/>
        </p:nvSpPr>
        <p:spPr bwMode="auto">
          <a:xfrm>
            <a:off x="7380312" y="5914434"/>
            <a:ext cx="1767945" cy="610910"/>
          </a:xfrm>
          <a:prstGeom prst="wedgeRoundRectCallout">
            <a:avLst>
              <a:gd name="adj1" fmla="val -56197"/>
              <a:gd name="adj2" fmla="val 199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８５０件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9529995-456C-E8AF-C2F4-9EA38852F3A6}"/>
              </a:ext>
            </a:extLst>
          </p:cNvPr>
          <p:cNvSpPr txBox="1"/>
          <p:nvPr/>
        </p:nvSpPr>
        <p:spPr>
          <a:xfrm>
            <a:off x="107504" y="4941168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06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B82212-1AE8-8883-3C65-B0422EC68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64A727CF-123A-A3C7-0C73-C04389757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908720"/>
            <a:ext cx="8748589" cy="10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日本が経常収支赤字の相手は？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０２３年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暦年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en-US" altLang="ja-JP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©</a:t>
            </a:r>
            <a:r>
              <a:rPr lang="ja-JP" altLang="en-US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財務省国際収支状況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FF2F9A19-4D4D-134D-0199-A4958E486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47572"/>
            <a:ext cx="88204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対 米国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対 中国</a:t>
            </a:r>
            <a:r>
              <a:rPr lang="en-US" altLang="ja-JP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香港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対 インド</a:t>
            </a:r>
            <a:endParaRPr lang="en-US" altLang="ja-JP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対 台湾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対 ドイツ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 対 イタリア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 対 スイス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353E3E-4B98-F7C5-7198-9541640A89A6}"/>
              </a:ext>
            </a:extLst>
          </p:cNvPr>
          <p:cNvSpPr txBox="1"/>
          <p:nvPr/>
        </p:nvSpPr>
        <p:spPr>
          <a:xfrm>
            <a:off x="64161" y="1556792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お得意様トップ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２１兆円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333243-DC8A-8150-667A-10FA0CDA21E7}"/>
              </a:ext>
            </a:extLst>
          </p:cNvPr>
          <p:cNvSpPr txBox="1"/>
          <p:nvPr/>
        </p:nvSpPr>
        <p:spPr>
          <a:xfrm>
            <a:off x="3347865" y="1916832"/>
            <a:ext cx="5796136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 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黒字相手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位はオランダ 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３</a:t>
            </a:r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７兆円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ja-JP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３位はケイマン諸島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 ２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７兆円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４位は韓国</a:t>
            </a:r>
            <a:r>
              <a:rPr lang="ja-JP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 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５兆円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A837A4-60CA-6D9F-5936-63D79FD4E895}"/>
              </a:ext>
            </a:extLst>
          </p:cNvPr>
          <p:cNvSpPr txBox="1"/>
          <p:nvPr/>
        </p:nvSpPr>
        <p:spPr>
          <a:xfrm>
            <a:off x="64161" y="2348880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お得意様第５号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５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EBB9E0-1678-EA1A-58EC-EA53AB9DE16E}"/>
              </a:ext>
            </a:extLst>
          </p:cNvPr>
          <p:cNvSpPr txBox="1"/>
          <p:nvPr/>
        </p:nvSpPr>
        <p:spPr>
          <a:xfrm>
            <a:off x="35496" y="3127683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お得意様第７号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１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82F29F-9B07-6A9D-2915-A5141BE99824}"/>
              </a:ext>
            </a:extLst>
          </p:cNvPr>
          <p:cNvSpPr txBox="1"/>
          <p:nvPr/>
        </p:nvSpPr>
        <p:spPr>
          <a:xfrm>
            <a:off x="35496" y="3879773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お得意様第８号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１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９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8665C8-0DF8-AC5A-9474-8C8E00E80C22}"/>
              </a:ext>
            </a:extLst>
          </p:cNvPr>
          <p:cNvSpPr txBox="1"/>
          <p:nvPr/>
        </p:nvSpPr>
        <p:spPr>
          <a:xfrm>
            <a:off x="2195736" y="3205344"/>
            <a:ext cx="550822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 黒字相手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６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位は英国</a:t>
            </a:r>
            <a:endParaRPr kumimoji="1" lang="ja-JP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8C7BBF-9A34-9447-FC4E-5B8E1AC72A53}"/>
              </a:ext>
            </a:extLst>
          </p:cNvPr>
          <p:cNvSpPr txBox="1"/>
          <p:nvPr/>
        </p:nvSpPr>
        <p:spPr>
          <a:xfrm>
            <a:off x="27107" y="4604749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1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０号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１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３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AE8D29-4B5D-F555-2A2E-909D9BC16C35}"/>
              </a:ext>
            </a:extLst>
          </p:cNvPr>
          <p:cNvSpPr txBox="1"/>
          <p:nvPr/>
        </p:nvSpPr>
        <p:spPr>
          <a:xfrm>
            <a:off x="35496" y="5301208"/>
            <a:ext cx="1108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日本が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常に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赤字</a:t>
            </a:r>
            <a:endParaRPr kumimoji="1" lang="ja-JP" altLang="en-US" sz="20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FEC834-0B55-4FF7-A6B5-AC5F64A9B9C8}"/>
              </a:ext>
            </a:extLst>
          </p:cNvPr>
          <p:cNvSpPr txBox="1"/>
          <p:nvPr/>
        </p:nvSpPr>
        <p:spPr>
          <a:xfrm>
            <a:off x="35496" y="6068129"/>
            <a:ext cx="1108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日本が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常に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赤字</a:t>
            </a:r>
            <a:endParaRPr kumimoji="1" lang="ja-JP" altLang="en-US" sz="20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E6AF6C-E89D-810C-A55F-084C92B4EE39}"/>
              </a:ext>
            </a:extLst>
          </p:cNvPr>
          <p:cNvSpPr txBox="1"/>
          <p:nvPr/>
        </p:nvSpPr>
        <p:spPr>
          <a:xfrm>
            <a:off x="3491880" y="6077151"/>
            <a:ext cx="547260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薬品と手作り時計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 最低月給が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40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万円以上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303C68-E173-2354-707F-625D9E216132}"/>
              </a:ext>
            </a:extLst>
          </p:cNvPr>
          <p:cNvSpPr txBox="1"/>
          <p:nvPr/>
        </p:nvSpPr>
        <p:spPr>
          <a:xfrm>
            <a:off x="4211960" y="3717032"/>
            <a:ext cx="4434815" cy="9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工業国相手だと、日本は、</a:t>
            </a:r>
            <a:endParaRPr lang="en-US" altLang="ja-JP" sz="24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機械･ハイテク部品･高機能素材</a:t>
            </a:r>
            <a:endParaRPr lang="en-US" altLang="ja-JP" sz="24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を売って</a:t>
            </a:r>
            <a:r>
              <a:rPr lang="en-US" altLang="ja-JP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大黒字</a:t>
            </a:r>
            <a:endParaRPr kumimoji="1" lang="ja-JP" altLang="en-US" sz="24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12CED6-4192-D18F-B573-7CDE3610F0B3}"/>
              </a:ext>
            </a:extLst>
          </p:cNvPr>
          <p:cNvSpPr txBox="1"/>
          <p:nvPr/>
        </p:nvSpPr>
        <p:spPr>
          <a:xfrm>
            <a:off x="3608742" y="4653136"/>
            <a:ext cx="550822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 黒字相手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９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位はシンガポール</a:t>
            </a:r>
            <a:endParaRPr kumimoji="1" lang="ja-JP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BF3E92-AC71-AACE-C329-B6885FBA166F}"/>
              </a:ext>
            </a:extLst>
          </p:cNvPr>
          <p:cNvSpPr txBox="1"/>
          <p:nvPr/>
        </p:nvSpPr>
        <p:spPr>
          <a:xfrm>
            <a:off x="3491880" y="6077151"/>
            <a:ext cx="547260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薬品と手作り時計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 最低月給が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40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万円以上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5B16B91-AA2B-D0BB-4B11-BB8E133AF5E9}"/>
              </a:ext>
            </a:extLst>
          </p:cNvPr>
          <p:cNvSpPr txBox="1"/>
          <p:nvPr/>
        </p:nvSpPr>
        <p:spPr>
          <a:xfrm>
            <a:off x="3923928" y="5285063"/>
            <a:ext cx="513037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　ブランド衣料品＋農産加工品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(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パスタ</a:t>
            </a:r>
            <a:r>
              <a:rPr kumimoji="1"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､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オリーブオイルなど）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01E5547-1F3E-15E5-EBE9-CC0A02B97E15}"/>
              </a:ext>
            </a:extLst>
          </p:cNvPr>
          <p:cNvSpPr/>
          <p:nvPr/>
        </p:nvSpPr>
        <p:spPr bwMode="auto">
          <a:xfrm>
            <a:off x="3995936" y="5241394"/>
            <a:ext cx="2376264" cy="707886"/>
          </a:xfrm>
          <a:prstGeom prst="wedgeRoundRectCallout">
            <a:avLst>
              <a:gd name="adj1" fmla="val 1360"/>
              <a:gd name="adj2" fmla="val 6799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最大都市圏ミラノ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が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横浜程度の大きさ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0345E9BC-448E-9049-4791-BBDBA578FEBB}"/>
              </a:ext>
            </a:extLst>
          </p:cNvPr>
          <p:cNvSpPr/>
          <p:nvPr/>
        </p:nvSpPr>
        <p:spPr bwMode="auto">
          <a:xfrm>
            <a:off x="3572272" y="6033482"/>
            <a:ext cx="2871936" cy="707886"/>
          </a:xfrm>
          <a:prstGeom prst="wedgeRoundRectCallout">
            <a:avLst>
              <a:gd name="adj1" fmla="val -52679"/>
              <a:gd name="adj2" fmla="val -429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最大都市圏チューリッヒが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八王子程度の大きさ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C181D543-918A-D462-30C7-3214D01518CB}"/>
              </a:ext>
            </a:extLst>
          </p:cNvPr>
          <p:cNvSpPr/>
          <p:nvPr/>
        </p:nvSpPr>
        <p:spPr bwMode="auto">
          <a:xfrm>
            <a:off x="6444208" y="5373216"/>
            <a:ext cx="1944216" cy="461899"/>
          </a:xfrm>
          <a:prstGeom prst="wedgeRoundRectCallout">
            <a:avLst>
              <a:gd name="adj1" fmla="val 1360"/>
              <a:gd name="adj2" fmla="val 6799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総人口６千万人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32001D1B-E3A8-A778-711D-F564C2892D89}"/>
              </a:ext>
            </a:extLst>
          </p:cNvPr>
          <p:cNvSpPr/>
          <p:nvPr/>
        </p:nvSpPr>
        <p:spPr bwMode="auto">
          <a:xfrm>
            <a:off x="6516216" y="6093296"/>
            <a:ext cx="1944216" cy="461899"/>
          </a:xfrm>
          <a:prstGeom prst="wedgeRoundRectCallout">
            <a:avLst>
              <a:gd name="adj1" fmla="val 1360"/>
              <a:gd name="adj2" fmla="val 6799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総人口８百万人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F69480BD-5318-46B1-507C-A60AA7316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44624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国際競争に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本当に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強い国はどこか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445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/>
      <p:bldP spid="10" grpId="0" build="p"/>
      <p:bldP spid="11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ECE41-184D-5745-032B-054D77D11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BFC64879-F230-A4C8-A621-14EED2EB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908720"/>
            <a:ext cx="8748589" cy="10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日本が経常収支赤字の相手は？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０２３年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暦年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en-US" altLang="ja-JP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©</a:t>
            </a:r>
            <a:r>
              <a:rPr lang="ja-JP" altLang="en-US" sz="1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財務省国際収支状況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40B2A4EF-E6E6-82E3-3EA4-6C5556EBE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47572"/>
            <a:ext cx="88204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対 米国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対 中国</a:t>
            </a:r>
            <a:r>
              <a:rPr lang="en-US" altLang="ja-JP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香港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対 インド</a:t>
            </a:r>
            <a:endParaRPr lang="en-US" altLang="ja-JP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対 台湾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対 ドイツ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 対 イタリア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 対 スイス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7254DE-BF1E-0E30-2948-10A54443E0F4}"/>
              </a:ext>
            </a:extLst>
          </p:cNvPr>
          <p:cNvSpPr txBox="1"/>
          <p:nvPr/>
        </p:nvSpPr>
        <p:spPr>
          <a:xfrm>
            <a:off x="64161" y="1556792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お得意様トップ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２１兆円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9C9B40-160E-8DD0-A51D-6536C0F9E248}"/>
              </a:ext>
            </a:extLst>
          </p:cNvPr>
          <p:cNvSpPr txBox="1"/>
          <p:nvPr/>
        </p:nvSpPr>
        <p:spPr>
          <a:xfrm>
            <a:off x="3347865" y="1916832"/>
            <a:ext cx="5796136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 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黒字相手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位はオランダ 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３</a:t>
            </a:r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７兆円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ja-JP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３位はケイマン諸島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 ２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７兆円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r">
              <a:lnSpc>
                <a:spcPct val="80000"/>
              </a:lnSpc>
            </a:pP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４位は韓国</a:t>
            </a:r>
            <a:r>
              <a:rPr lang="ja-JP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 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５兆円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DCF9E9-FEDB-652C-AA65-4E46C97315C6}"/>
              </a:ext>
            </a:extLst>
          </p:cNvPr>
          <p:cNvSpPr txBox="1"/>
          <p:nvPr/>
        </p:nvSpPr>
        <p:spPr>
          <a:xfrm>
            <a:off x="64161" y="2348880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お得意様第５号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５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0C3A89-B435-4412-48F9-CB0AC56AC114}"/>
              </a:ext>
            </a:extLst>
          </p:cNvPr>
          <p:cNvSpPr txBox="1"/>
          <p:nvPr/>
        </p:nvSpPr>
        <p:spPr>
          <a:xfrm>
            <a:off x="35496" y="3127683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お得意様第７号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２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１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0F3896-E92D-6608-F2DC-63C7C3513EDD}"/>
              </a:ext>
            </a:extLst>
          </p:cNvPr>
          <p:cNvSpPr txBox="1"/>
          <p:nvPr/>
        </p:nvSpPr>
        <p:spPr>
          <a:xfrm>
            <a:off x="35496" y="3879773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お得意様第８号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１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９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D88FFB-2F60-6CB0-764C-738F0A5A6EED}"/>
              </a:ext>
            </a:extLst>
          </p:cNvPr>
          <p:cNvSpPr txBox="1"/>
          <p:nvPr/>
        </p:nvSpPr>
        <p:spPr>
          <a:xfrm>
            <a:off x="2195736" y="3205344"/>
            <a:ext cx="550822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 黒字相手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６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位は英国</a:t>
            </a:r>
            <a:endParaRPr kumimoji="1" lang="ja-JP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66B17A-20C3-A7DD-4665-04887DFD921E}"/>
              </a:ext>
            </a:extLst>
          </p:cNvPr>
          <p:cNvSpPr txBox="1"/>
          <p:nvPr/>
        </p:nvSpPr>
        <p:spPr>
          <a:xfrm>
            <a:off x="27107" y="4604749"/>
            <a:ext cx="1927438" cy="78175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お得意様第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1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０号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日本の黒字は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１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３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兆円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年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00F6C7-A100-715E-79BE-49E5C38DE3FC}"/>
              </a:ext>
            </a:extLst>
          </p:cNvPr>
          <p:cNvSpPr txBox="1"/>
          <p:nvPr/>
        </p:nvSpPr>
        <p:spPr>
          <a:xfrm>
            <a:off x="35496" y="5301208"/>
            <a:ext cx="1108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日本が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常に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赤字</a:t>
            </a:r>
            <a:endParaRPr kumimoji="1" lang="ja-JP" altLang="en-US" sz="20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E3EFA7-08F9-41A5-6DFC-C823C5ACDE68}"/>
              </a:ext>
            </a:extLst>
          </p:cNvPr>
          <p:cNvSpPr txBox="1"/>
          <p:nvPr/>
        </p:nvSpPr>
        <p:spPr>
          <a:xfrm>
            <a:off x="35496" y="6068129"/>
            <a:ext cx="1108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日本が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常に</a:t>
            </a:r>
            <a:endParaRPr kumimoji="1"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赤字</a:t>
            </a:r>
            <a:endParaRPr kumimoji="1" lang="ja-JP" altLang="en-US" sz="20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26C649E-27A2-FCF5-3E90-D28A159D257B}"/>
              </a:ext>
            </a:extLst>
          </p:cNvPr>
          <p:cNvSpPr txBox="1"/>
          <p:nvPr/>
        </p:nvSpPr>
        <p:spPr>
          <a:xfrm>
            <a:off x="3491880" y="6077151"/>
            <a:ext cx="547260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薬品と手作り時計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 最低月給が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40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万円以上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4EFF7F-DEC3-18B1-A83B-ADBFC530CFB3}"/>
              </a:ext>
            </a:extLst>
          </p:cNvPr>
          <p:cNvSpPr txBox="1"/>
          <p:nvPr/>
        </p:nvSpPr>
        <p:spPr>
          <a:xfrm>
            <a:off x="4211960" y="3717032"/>
            <a:ext cx="4434815" cy="9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工業国相手だと、日本は、</a:t>
            </a:r>
            <a:endParaRPr lang="en-US" altLang="ja-JP" sz="24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機械･ハイテク部品･高機能素材</a:t>
            </a:r>
            <a:endParaRPr lang="en-US" altLang="ja-JP" sz="24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を売って</a:t>
            </a:r>
            <a:r>
              <a:rPr lang="en-US" altLang="ja-JP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､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大黒字</a:t>
            </a:r>
            <a:endParaRPr kumimoji="1" lang="ja-JP" altLang="en-US" sz="24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5AB3AE-13FF-24E6-CA26-4B6575871DAA}"/>
              </a:ext>
            </a:extLst>
          </p:cNvPr>
          <p:cNvSpPr txBox="1"/>
          <p:nvPr/>
        </p:nvSpPr>
        <p:spPr>
          <a:xfrm>
            <a:off x="3608742" y="4653136"/>
            <a:ext cx="550822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☜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 黒字相手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９</a:t>
            </a:r>
            <a:r>
              <a:rPr kumimoji="1"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</a:rPr>
              <a:t>位はシンガポール</a:t>
            </a:r>
            <a:endParaRPr kumimoji="1" lang="ja-JP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426AC8-F3A0-78E7-7145-9C0F8870B190}"/>
              </a:ext>
            </a:extLst>
          </p:cNvPr>
          <p:cNvSpPr txBox="1"/>
          <p:nvPr/>
        </p:nvSpPr>
        <p:spPr>
          <a:xfrm>
            <a:off x="3491880" y="6077151"/>
            <a:ext cx="547260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薬品と手作り時計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 最低月給が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40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万円以上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BCA4E6D-CCF4-5757-BC95-51FB638ECD7A}"/>
              </a:ext>
            </a:extLst>
          </p:cNvPr>
          <p:cNvSpPr txBox="1"/>
          <p:nvPr/>
        </p:nvSpPr>
        <p:spPr>
          <a:xfrm>
            <a:off x="3923928" y="5285063"/>
            <a:ext cx="513037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　ブランド衣料品＋農産加工品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☜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(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パスタ</a:t>
            </a:r>
            <a:r>
              <a:rPr kumimoji="1"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､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オリーブオイルなど）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CCFE1C18-864D-65C4-7E17-D8DD84643137}"/>
              </a:ext>
            </a:extLst>
          </p:cNvPr>
          <p:cNvSpPr/>
          <p:nvPr/>
        </p:nvSpPr>
        <p:spPr bwMode="auto">
          <a:xfrm>
            <a:off x="3995936" y="5241394"/>
            <a:ext cx="2376264" cy="707886"/>
          </a:xfrm>
          <a:prstGeom prst="wedgeRoundRectCallout">
            <a:avLst>
              <a:gd name="adj1" fmla="val 1360"/>
              <a:gd name="adj2" fmla="val 6799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最大都市圏ミラノ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が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横浜程度の大きさ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289A6772-ADB8-78D8-2E5D-ECAAD184CA66}"/>
              </a:ext>
            </a:extLst>
          </p:cNvPr>
          <p:cNvSpPr/>
          <p:nvPr/>
        </p:nvSpPr>
        <p:spPr bwMode="auto">
          <a:xfrm>
            <a:off x="3572272" y="6033482"/>
            <a:ext cx="2871936" cy="707886"/>
          </a:xfrm>
          <a:prstGeom prst="wedgeRoundRectCallout">
            <a:avLst>
              <a:gd name="adj1" fmla="val -52679"/>
              <a:gd name="adj2" fmla="val -429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最大都市圏チューリッヒが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八王子程度の大きさ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2B447F07-DB9B-289D-0739-44D887DCE8C6}"/>
              </a:ext>
            </a:extLst>
          </p:cNvPr>
          <p:cNvSpPr/>
          <p:nvPr/>
        </p:nvSpPr>
        <p:spPr bwMode="auto">
          <a:xfrm>
            <a:off x="6444208" y="5373216"/>
            <a:ext cx="1944216" cy="461899"/>
          </a:xfrm>
          <a:prstGeom prst="wedgeRoundRectCallout">
            <a:avLst>
              <a:gd name="adj1" fmla="val 1360"/>
              <a:gd name="adj2" fmla="val 6799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総人口６千万人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FEF76949-D556-DA2D-A245-68034C34B400}"/>
              </a:ext>
            </a:extLst>
          </p:cNvPr>
          <p:cNvSpPr/>
          <p:nvPr/>
        </p:nvSpPr>
        <p:spPr bwMode="auto">
          <a:xfrm>
            <a:off x="6516216" y="6093296"/>
            <a:ext cx="1944216" cy="461899"/>
          </a:xfrm>
          <a:prstGeom prst="wedgeRoundRectCallout">
            <a:avLst>
              <a:gd name="adj1" fmla="val 1360"/>
              <a:gd name="adj2" fmla="val 6799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総人口８百万人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8DAA1DBF-2800-4E8C-B11A-C4465C3AF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44624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国際競争に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本当に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強い国はどこか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C4B1005C-E164-75ED-9FA0-98A6AACB0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44" y="44624"/>
            <a:ext cx="7560840" cy="6854501"/>
          </a:xfrm>
          <a:prstGeom prst="star24">
            <a:avLst>
              <a:gd name="adj" fmla="val 46787"/>
            </a:avLst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日本は、中韓台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からも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米英独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からも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儲け続けている。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そんな日本が貢ぐ相手の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スイスとイタリアの特長は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???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観光立国、手作りブランド立国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</a:t>
            </a:r>
            <a:r>
              <a:rPr lang="ja-JP" altLang="en-US" sz="36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高い人件費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r>
              <a:rPr lang="ja-JP" altLang="en-US" sz="36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短い労働時間</a:t>
            </a:r>
            <a:endParaRPr lang="en-US" altLang="ja-JP" sz="3600" u="sng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大都市がなく、里山地帯に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産業力、経済力がある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地域意識がとても強く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地産地消が当たり前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1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endParaRPr lang="en-US" altLang="ja-JP" sz="1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613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/>
      <p:bldP spid="10" grpId="0" build="p"/>
      <p:bldP spid="11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1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B8875-11AE-9DA8-2E75-D6A24CA66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D43BD0AF-41DB-7A2C-7E00-3A47018062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2862064"/>
            <a:ext cx="8064896" cy="1143000"/>
          </a:xfrm>
          <a:noFill/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“一般常識”と　　大きく食い違う人口成熟の現実</a:t>
            </a:r>
            <a:endParaRPr lang="ja-JP" altLang="en-US" sz="88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243548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6664"/>
            <a:ext cx="9072117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日本在住の乳幼児（０～４歳）は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１９７５年には１００４万人。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では２０２４年元日には？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634005"/>
            <a:ext cx="777686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</a:t>
            </a: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分の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６７０万人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</a:t>
            </a: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分の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５００万人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</a:t>
            </a: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分の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１０万人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4F365D-0824-4E82-8845-4227757BD9D6}"/>
              </a:ext>
            </a:extLst>
          </p:cNvPr>
          <p:cNvSpPr txBox="1"/>
          <p:nvPr/>
        </p:nvSpPr>
        <p:spPr>
          <a:xfrm>
            <a:off x="788578" y="3605067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5A0D8B-B2F4-4FFF-97F3-98F6B73CCF15}"/>
              </a:ext>
            </a:extLst>
          </p:cNvPr>
          <p:cNvSpPr txBox="1"/>
          <p:nvPr/>
        </p:nvSpPr>
        <p:spPr>
          <a:xfrm>
            <a:off x="776782" y="2706013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A36E5E7-C676-424B-B9BB-5B79DF12FCBB}"/>
              </a:ext>
            </a:extLst>
          </p:cNvPr>
          <p:cNvSpPr/>
          <p:nvPr/>
        </p:nvSpPr>
        <p:spPr bwMode="auto">
          <a:xfrm>
            <a:off x="863037" y="4527809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D4A1FF2C-220E-C247-3857-C03B0C9DCED6}"/>
              </a:ext>
            </a:extLst>
          </p:cNvPr>
          <p:cNvSpPr/>
          <p:nvPr/>
        </p:nvSpPr>
        <p:spPr bwMode="auto">
          <a:xfrm>
            <a:off x="2699792" y="5301208"/>
            <a:ext cx="5544616" cy="504056"/>
          </a:xfrm>
          <a:prstGeom prst="wedgeRoundRectCallout">
            <a:avLst>
              <a:gd name="adj1" fmla="val -35949"/>
              <a:gd name="adj2" fmla="val -63247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400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すでに乳幼児は半分以下に減ってしまった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E523CDFB-4E33-5B84-8695-1531747BC623}"/>
              </a:ext>
            </a:extLst>
          </p:cNvPr>
          <p:cNvSpPr/>
          <p:nvPr/>
        </p:nvSpPr>
        <p:spPr bwMode="auto">
          <a:xfrm>
            <a:off x="2852192" y="5877272"/>
            <a:ext cx="6184304" cy="764704"/>
          </a:xfrm>
          <a:prstGeom prst="wedgeRoundRectCallout">
            <a:avLst>
              <a:gd name="adj1" fmla="val -35949"/>
              <a:gd name="adj2" fmla="val -63247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ja-JP" sz="2400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50</a:t>
            </a:r>
            <a:r>
              <a:rPr lang="ja-JP" altLang="en-US" sz="2400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代の人は、今後半世紀に半分以下に減る。</a:t>
            </a:r>
            <a:endParaRPr lang="en-US" altLang="ja-JP" sz="2400" dirty="0">
              <a:solidFill>
                <a:srgbClr val="6633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kumimoji="1" lang="en-US" altLang="ja-JP" sz="2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20</a:t>
            </a:r>
            <a:r>
              <a:rPr kumimoji="1" lang="ja-JP" altLang="en-US" sz="2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代も、今すでに</a:t>
            </a:r>
            <a:r>
              <a:rPr kumimoji="1" lang="en-US" altLang="ja-JP" sz="2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50</a:t>
            </a:r>
            <a:r>
              <a:rPr kumimoji="1" lang="ja-JP" altLang="en-US" sz="2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代の７割だが、もっと減る</a:t>
            </a:r>
          </a:p>
        </p:txBody>
      </p:sp>
    </p:spTree>
    <p:extLst>
      <p:ext uri="{BB962C8B-B14F-4D97-AF65-F5344CB8AC3E}">
        <p14:creationId xmlns:p14="http://schemas.microsoft.com/office/powerpoint/2010/main" val="4271488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build="p"/>
      <p:bldP spid="4" grpId="0" animBg="1"/>
      <p:bldP spid="5" grpId="0" animBg="1"/>
      <p:bldP spid="6" grpId="0" animBg="1"/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3" y="116632"/>
            <a:ext cx="9072117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日本の高齢者（７５歳以上とする）は１９７５年には２８０万人。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では２０２４年元日には？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492896"/>
            <a:ext cx="774035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その３倍の８００万人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その５倍の１４００万人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その７倍の２０００万人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0DAE44-1C25-459B-BC0A-732B0AA519B4}"/>
              </a:ext>
            </a:extLst>
          </p:cNvPr>
          <p:cNvSpPr txBox="1"/>
          <p:nvPr/>
        </p:nvSpPr>
        <p:spPr>
          <a:xfrm>
            <a:off x="797521" y="3429000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4BE6FA-A7C7-44AC-8CBB-7997019E7F9B}"/>
              </a:ext>
            </a:extLst>
          </p:cNvPr>
          <p:cNvSpPr txBox="1"/>
          <p:nvPr/>
        </p:nvSpPr>
        <p:spPr>
          <a:xfrm>
            <a:off x="827584" y="2553021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FB76AF4-09D5-475D-BB2E-562919410535}"/>
              </a:ext>
            </a:extLst>
          </p:cNvPr>
          <p:cNvSpPr/>
          <p:nvPr/>
        </p:nvSpPr>
        <p:spPr bwMode="auto">
          <a:xfrm>
            <a:off x="924759" y="4395167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D01AEB5E-165D-3C62-333B-8B0D53D00159}"/>
              </a:ext>
            </a:extLst>
          </p:cNvPr>
          <p:cNvSpPr/>
          <p:nvPr/>
        </p:nvSpPr>
        <p:spPr bwMode="auto">
          <a:xfrm>
            <a:off x="1259632" y="5301208"/>
            <a:ext cx="7488832" cy="504056"/>
          </a:xfrm>
          <a:prstGeom prst="wedgeRoundRectCallout">
            <a:avLst>
              <a:gd name="adj1" fmla="val -35949"/>
              <a:gd name="adj2" fmla="val -63247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400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７５歳以上が増えれば</a:t>
            </a:r>
            <a:r>
              <a:rPr lang="en-US" altLang="ja-JP" sz="2400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､</a:t>
            </a:r>
            <a:r>
              <a:rPr lang="ja-JP" altLang="en-US" sz="2400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年金・医療・介護の負担が増える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54985020-8C18-36DB-EF42-BA59A59B237C}"/>
              </a:ext>
            </a:extLst>
          </p:cNvPr>
          <p:cNvSpPr/>
          <p:nvPr/>
        </p:nvSpPr>
        <p:spPr bwMode="auto">
          <a:xfrm>
            <a:off x="2852192" y="5877272"/>
            <a:ext cx="5715744" cy="764704"/>
          </a:xfrm>
          <a:prstGeom prst="wedgeRoundRectCallout">
            <a:avLst>
              <a:gd name="adj1" fmla="val -35949"/>
              <a:gd name="adj2" fmla="val -63247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400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７倍増という驚異の増加に、日本の社会と</a:t>
            </a:r>
            <a:endParaRPr lang="en-US" altLang="ja-JP" sz="2400" dirty="0">
              <a:solidFill>
                <a:srgbClr val="663300"/>
              </a:solidFill>
              <a:latin typeface="HGP創英角ﾎﾟｯﾌﾟ体" panose="040B0A00000000000000" pitchFamily="50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kumimoji="1" lang="ja-JP" altLang="en-US" sz="2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企業は対応し、平均寿命も延び続けている</a:t>
            </a:r>
          </a:p>
        </p:txBody>
      </p:sp>
    </p:spTree>
    <p:extLst>
      <p:ext uri="{BB962C8B-B14F-4D97-AF65-F5344CB8AC3E}">
        <p14:creationId xmlns:p14="http://schemas.microsoft.com/office/powerpoint/2010/main" val="2024741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build="p"/>
      <p:bldP spid="6" grpId="0" animBg="1"/>
      <p:bldP spid="7" grpId="0" animBg="1"/>
      <p:bldP spid="8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3FD1B4C-03A7-4229-85C8-31562A29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4" y="908720"/>
            <a:ext cx="8854234" cy="5934473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2670ACB-3672-42DB-97C2-0082C6826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7384"/>
            <a:ext cx="903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今の日本：４５年間に乳幼児半減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942ED41D-7C56-76A6-C045-2660DEC8149C}"/>
              </a:ext>
            </a:extLst>
          </p:cNvPr>
          <p:cNvSpPr/>
          <p:nvPr/>
        </p:nvSpPr>
        <p:spPr bwMode="auto">
          <a:xfrm rot="4211693">
            <a:off x="2508253" y="1192304"/>
            <a:ext cx="401502" cy="41348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119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C3D8DD1-50CF-42F0-AC7A-1A53C6B76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4" y="887481"/>
            <a:ext cx="8885972" cy="5955746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06EFA18-8035-40F2-ABDA-72F8DBBA9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7384"/>
            <a:ext cx="903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５０年前の日本： 高度成長期</a:t>
            </a:r>
          </a:p>
        </p:txBody>
      </p:sp>
    </p:spTree>
    <p:extLst>
      <p:ext uri="{BB962C8B-B14F-4D97-AF65-F5344CB8AC3E}">
        <p14:creationId xmlns:p14="http://schemas.microsoft.com/office/powerpoint/2010/main" val="197733084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FACDD87-9B5F-4594-8AEC-005101CBE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8" y="881982"/>
            <a:ext cx="8879298" cy="5951272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F4DF2AE6-24FC-41C5-A40A-408C8405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7384"/>
            <a:ext cx="903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４０年前の日本： 安定成長期</a:t>
            </a:r>
          </a:p>
        </p:txBody>
      </p:sp>
    </p:spTree>
    <p:extLst>
      <p:ext uri="{BB962C8B-B14F-4D97-AF65-F5344CB8AC3E}">
        <p14:creationId xmlns:p14="http://schemas.microsoft.com/office/powerpoint/2010/main" val="17302090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141653D-BF70-4A8E-A138-73616F708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11" y="908720"/>
            <a:ext cx="8854285" cy="5934507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45304E61-0E2D-42B9-B1D4-B5E1D8739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7384"/>
            <a:ext cx="903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３０年前の日本： バブル期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8C5736F6-BFF5-5916-FCFE-03C1462634C7}"/>
              </a:ext>
            </a:extLst>
          </p:cNvPr>
          <p:cNvSpPr/>
          <p:nvPr/>
        </p:nvSpPr>
        <p:spPr bwMode="auto">
          <a:xfrm>
            <a:off x="4572000" y="1556792"/>
            <a:ext cx="2160240" cy="648072"/>
          </a:xfrm>
          <a:prstGeom prst="wedgeRoundRectCallout">
            <a:avLst>
              <a:gd name="adj1" fmla="val -43776"/>
              <a:gd name="adj2" fmla="val 77456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彼らの住宅取得が</a:t>
            </a:r>
            <a:endParaRPr lang="en-US" altLang="ja-JP" sz="2000" dirty="0">
              <a:solidFill>
                <a:srgbClr val="663300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需要を押し上げた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0425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E7CD97-EB83-4A51-BBF2-E19846D4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16848"/>
            <a:ext cx="8856984" cy="5936317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CB06279D-1435-4409-AA17-58B83221F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7384"/>
            <a:ext cx="903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２０年前の日本： 内需停滞の開始</a:t>
            </a:r>
          </a:p>
        </p:txBody>
      </p:sp>
    </p:spTree>
    <p:extLst>
      <p:ext uri="{BB962C8B-B14F-4D97-AF65-F5344CB8AC3E}">
        <p14:creationId xmlns:p14="http://schemas.microsoft.com/office/powerpoint/2010/main" val="28222414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4A7C80-14DE-3162-0938-9A1C4982DD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7384"/>
            <a:ext cx="7839457" cy="6858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2DD51E-AE9C-582C-CAE9-AD3097FFDEB9}"/>
              </a:ext>
            </a:extLst>
          </p:cNvPr>
          <p:cNvSpPr txBox="1"/>
          <p:nvPr/>
        </p:nvSpPr>
        <p:spPr>
          <a:xfrm>
            <a:off x="2411760" y="5875821"/>
            <a:ext cx="5976663" cy="9375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ja-JP" altLang="en-US" sz="40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歌川貞秀「武蔵国全図」</a:t>
            </a:r>
            <a:endParaRPr kumimoji="1" lang="en-US" altLang="ja-JP" sz="4000" dirty="0">
              <a:solidFill>
                <a:schemeClr val="tx1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kumimoji="1" lang="en-US" altLang="ja-JP" sz="24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1856</a:t>
            </a:r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年 </a:t>
            </a:r>
            <a:r>
              <a:rPr lang="en-US" altLang="ja-JP" sz="24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ペリー来航の</a:t>
            </a:r>
            <a:r>
              <a:rPr lang="en-US" altLang="ja-JP" sz="24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3</a:t>
            </a:r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年後･維新の</a:t>
            </a:r>
            <a:r>
              <a:rPr lang="en-US" altLang="ja-JP" sz="24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12</a:t>
            </a:r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年前</a:t>
            </a:r>
            <a:r>
              <a:rPr lang="en-US" altLang="ja-JP" sz="24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)</a:t>
            </a: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E2F2FE-1CF2-9901-8E8B-60D91D4DA09D}"/>
              </a:ext>
            </a:extLst>
          </p:cNvPr>
          <p:cNvSpPr txBox="1"/>
          <p:nvPr/>
        </p:nvSpPr>
        <p:spPr>
          <a:xfrm>
            <a:off x="611560" y="1478514"/>
            <a:ext cx="567680" cy="2943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8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横浜</a:t>
            </a:r>
            <a:endParaRPr kumimoji="1" lang="ja-JP" altLang="en-US" sz="1800" dirty="0">
              <a:solidFill>
                <a:schemeClr val="tx1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DE00BF-D0F8-A3CB-0984-C636A2D6E2DE}"/>
              </a:ext>
            </a:extLst>
          </p:cNvPr>
          <p:cNvSpPr txBox="1"/>
          <p:nvPr/>
        </p:nvSpPr>
        <p:spPr>
          <a:xfrm>
            <a:off x="4355976" y="2650297"/>
            <a:ext cx="567680" cy="2943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8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川越</a:t>
            </a:r>
            <a:endParaRPr kumimoji="1" lang="ja-JP" altLang="en-US" sz="1800" dirty="0">
              <a:solidFill>
                <a:schemeClr val="tx1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B7219E2-C151-B2C1-6246-56AB921ED6A0}"/>
              </a:ext>
            </a:extLst>
          </p:cNvPr>
          <p:cNvSpPr txBox="1"/>
          <p:nvPr/>
        </p:nvSpPr>
        <p:spPr>
          <a:xfrm>
            <a:off x="3839220" y="3494738"/>
            <a:ext cx="567680" cy="2943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8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大宮</a:t>
            </a:r>
            <a:endParaRPr kumimoji="1" lang="ja-JP" altLang="en-US" sz="1800" dirty="0">
              <a:solidFill>
                <a:schemeClr val="tx1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67B273-017F-2C1C-7FDE-D301E1058085}"/>
              </a:ext>
            </a:extLst>
          </p:cNvPr>
          <p:cNvSpPr txBox="1"/>
          <p:nvPr/>
        </p:nvSpPr>
        <p:spPr>
          <a:xfrm>
            <a:off x="4758351" y="3933056"/>
            <a:ext cx="567680" cy="2943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8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熊谷</a:t>
            </a:r>
            <a:endParaRPr kumimoji="1" lang="ja-JP" altLang="en-US" sz="1800" dirty="0">
              <a:solidFill>
                <a:schemeClr val="tx1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2EE9618-AD5A-17EE-970C-63D5EDF47D4F}"/>
              </a:ext>
            </a:extLst>
          </p:cNvPr>
          <p:cNvSpPr txBox="1"/>
          <p:nvPr/>
        </p:nvSpPr>
        <p:spPr>
          <a:xfrm rot="2333535">
            <a:off x="1448090" y="4324746"/>
            <a:ext cx="781301" cy="41741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江戸川</a:t>
            </a:r>
            <a:endParaRPr lang="en-US" altLang="ja-JP" sz="14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en-US" altLang="ja-JP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(</a:t>
            </a:r>
            <a:r>
              <a:rPr kumimoji="1"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利根川</a:t>
            </a:r>
            <a:r>
              <a:rPr kumimoji="1" lang="en-US" altLang="ja-JP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)</a:t>
            </a:r>
            <a:endParaRPr kumimoji="1" lang="ja-JP" altLang="en-US" sz="14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C34C29-1130-EE02-476C-17054E52432F}"/>
              </a:ext>
            </a:extLst>
          </p:cNvPr>
          <p:cNvSpPr txBox="1"/>
          <p:nvPr/>
        </p:nvSpPr>
        <p:spPr>
          <a:xfrm rot="19251838">
            <a:off x="6038169" y="4323422"/>
            <a:ext cx="781301" cy="41741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江戸川</a:t>
            </a:r>
            <a:endParaRPr lang="en-US" altLang="ja-JP" sz="14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en-US" altLang="ja-JP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(</a:t>
            </a:r>
            <a:r>
              <a:rPr kumimoji="1"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利根川</a:t>
            </a:r>
            <a:r>
              <a:rPr kumimoji="1" lang="en-US" altLang="ja-JP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)</a:t>
            </a:r>
            <a:endParaRPr kumimoji="1" lang="ja-JP" altLang="en-US" sz="14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5F0F840-017F-8C7B-1A45-B4816C280054}"/>
              </a:ext>
            </a:extLst>
          </p:cNvPr>
          <p:cNvSpPr txBox="1"/>
          <p:nvPr/>
        </p:nvSpPr>
        <p:spPr>
          <a:xfrm rot="20356616">
            <a:off x="2731056" y="3285741"/>
            <a:ext cx="781301" cy="41741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荒川</a:t>
            </a:r>
            <a:endParaRPr lang="en-US" altLang="ja-JP" sz="14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kumimoji="1" lang="en-US" altLang="ja-JP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(</a:t>
            </a:r>
            <a:r>
              <a:rPr kumimoji="1"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隅田川</a:t>
            </a:r>
            <a:r>
              <a:rPr kumimoji="1" lang="en-US" altLang="ja-JP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)</a:t>
            </a:r>
            <a:endParaRPr kumimoji="1" lang="ja-JP" altLang="en-US" sz="14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7F46CE4-47D3-529D-096D-E12E2E7B727A}"/>
              </a:ext>
            </a:extLst>
          </p:cNvPr>
          <p:cNvSpPr txBox="1"/>
          <p:nvPr/>
        </p:nvSpPr>
        <p:spPr>
          <a:xfrm rot="20356616">
            <a:off x="2927411" y="1859221"/>
            <a:ext cx="583347" cy="24397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多摩</a:t>
            </a:r>
            <a:r>
              <a:rPr kumimoji="1"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85E269-491E-550B-2236-8ED0764B371C}"/>
              </a:ext>
            </a:extLst>
          </p:cNvPr>
          <p:cNvSpPr txBox="1"/>
          <p:nvPr/>
        </p:nvSpPr>
        <p:spPr>
          <a:xfrm rot="20356616">
            <a:off x="3068034" y="2190614"/>
            <a:ext cx="758668" cy="2450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多摩</a:t>
            </a:r>
            <a:r>
              <a:rPr kumimoji="1"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上水</a:t>
            </a:r>
            <a:endParaRPr kumimoji="1" lang="en-US" altLang="ja-JP" sz="1400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4DC404BE-DA99-4692-600A-1CB4D23B89F5}"/>
              </a:ext>
            </a:extLst>
          </p:cNvPr>
          <p:cNvSpPr/>
          <p:nvPr/>
        </p:nvSpPr>
        <p:spPr bwMode="auto">
          <a:xfrm>
            <a:off x="1707582" y="2693017"/>
            <a:ext cx="815072" cy="929835"/>
          </a:xfrm>
          <a:prstGeom prst="ellipse">
            <a:avLst/>
          </a:prstGeom>
          <a:noFill/>
          <a:ln w="38100" cap="flat" cmpd="sng" algn="ctr">
            <a:solidFill>
              <a:srgbClr val="0033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1756A7-876F-EFA7-5F51-1F336C9A353D}"/>
              </a:ext>
            </a:extLst>
          </p:cNvPr>
          <p:cNvSpPr txBox="1"/>
          <p:nvPr/>
        </p:nvSpPr>
        <p:spPr>
          <a:xfrm>
            <a:off x="1311320" y="2924944"/>
            <a:ext cx="567680" cy="2943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8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江戸</a:t>
            </a:r>
            <a:endParaRPr kumimoji="1" lang="ja-JP" altLang="en-US" sz="1800" dirty="0">
              <a:solidFill>
                <a:schemeClr val="tx1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571F1510-E3B3-61F4-D850-7870AF769829}"/>
              </a:ext>
            </a:extLst>
          </p:cNvPr>
          <p:cNvSpPr/>
          <p:nvPr/>
        </p:nvSpPr>
        <p:spPr bwMode="auto">
          <a:xfrm>
            <a:off x="1467721" y="1628800"/>
            <a:ext cx="144000" cy="144000"/>
          </a:xfrm>
          <a:prstGeom prst="ellips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DE6B2C7-7BE7-132B-7FE7-9E270FF5C6A1}"/>
              </a:ext>
            </a:extLst>
          </p:cNvPr>
          <p:cNvSpPr/>
          <p:nvPr/>
        </p:nvSpPr>
        <p:spPr bwMode="auto">
          <a:xfrm>
            <a:off x="3659749" y="3557130"/>
            <a:ext cx="144000" cy="144000"/>
          </a:xfrm>
          <a:prstGeom prst="ellips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81B9D96-488D-BD0C-9F2C-85396DCFBF67}"/>
              </a:ext>
            </a:extLst>
          </p:cNvPr>
          <p:cNvSpPr/>
          <p:nvPr/>
        </p:nvSpPr>
        <p:spPr bwMode="auto">
          <a:xfrm>
            <a:off x="5340251" y="3997129"/>
            <a:ext cx="144000" cy="144000"/>
          </a:xfrm>
          <a:prstGeom prst="ellips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E0C34FA-52E5-6C5D-8DA1-0FAE0503599E}"/>
              </a:ext>
            </a:extLst>
          </p:cNvPr>
          <p:cNvSpPr/>
          <p:nvPr/>
        </p:nvSpPr>
        <p:spPr bwMode="auto">
          <a:xfrm>
            <a:off x="4404131" y="2996503"/>
            <a:ext cx="144000" cy="144000"/>
          </a:xfrm>
          <a:prstGeom prst="ellips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850D11F4-9314-6EFF-C917-378921933900}"/>
              </a:ext>
            </a:extLst>
          </p:cNvPr>
          <p:cNvSpPr/>
          <p:nvPr/>
        </p:nvSpPr>
        <p:spPr bwMode="auto">
          <a:xfrm rot="18313512">
            <a:off x="5631116" y="308492"/>
            <a:ext cx="2856422" cy="2110430"/>
          </a:xfrm>
          <a:prstGeom prst="ellipse">
            <a:avLst/>
          </a:prstGeom>
          <a:noFill/>
          <a:ln w="38100" cap="flat" cmpd="sng" algn="ctr">
            <a:solidFill>
              <a:srgbClr val="0033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FD6F6A-1427-6608-858C-539CF4AF94ED}"/>
              </a:ext>
            </a:extLst>
          </p:cNvPr>
          <p:cNvSpPr txBox="1"/>
          <p:nvPr/>
        </p:nvSpPr>
        <p:spPr>
          <a:xfrm>
            <a:off x="6812632" y="188640"/>
            <a:ext cx="927720" cy="2943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8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秩父郡</a:t>
            </a:r>
            <a:endParaRPr kumimoji="1" lang="ja-JP" altLang="en-US" sz="1800" dirty="0">
              <a:solidFill>
                <a:schemeClr val="tx1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F162FC-AD32-E5D3-4FDD-C19236BCC416}"/>
              </a:ext>
            </a:extLst>
          </p:cNvPr>
          <p:cNvSpPr txBox="1"/>
          <p:nvPr/>
        </p:nvSpPr>
        <p:spPr>
          <a:xfrm>
            <a:off x="6622092" y="1694538"/>
            <a:ext cx="567680" cy="515901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8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秩父神社</a:t>
            </a:r>
            <a:endParaRPr kumimoji="1" lang="ja-JP" altLang="en-US" sz="1800" dirty="0">
              <a:solidFill>
                <a:schemeClr val="tx1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63877B32-7D5A-BD08-4439-DC9B581E9A33}"/>
              </a:ext>
            </a:extLst>
          </p:cNvPr>
          <p:cNvSpPr/>
          <p:nvPr/>
        </p:nvSpPr>
        <p:spPr bwMode="auto">
          <a:xfrm>
            <a:off x="6444208" y="1844840"/>
            <a:ext cx="144000" cy="144000"/>
          </a:xfrm>
          <a:prstGeom prst="ellips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582086A-875D-D868-2B8F-D8D1BDE1A00E}"/>
              </a:ext>
            </a:extLst>
          </p:cNvPr>
          <p:cNvSpPr txBox="1"/>
          <p:nvPr/>
        </p:nvSpPr>
        <p:spPr>
          <a:xfrm>
            <a:off x="5220072" y="614418"/>
            <a:ext cx="927720" cy="2943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800" dirty="0">
                <a:solidFill>
                  <a:schemeClr val="tx1"/>
                </a:solidFill>
                <a:latin typeface="HGP創英角ﾎﾟｯﾌﾟ体" panose="040B0A00000000000000" pitchFamily="50" charset="-128"/>
              </a:rPr>
              <a:t>奥多摩</a:t>
            </a:r>
            <a:endParaRPr kumimoji="1" lang="ja-JP" altLang="en-US" sz="1800" dirty="0">
              <a:solidFill>
                <a:schemeClr val="tx1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A97ADEB9-0EB9-F056-5122-9495DD87F007}"/>
              </a:ext>
            </a:extLst>
          </p:cNvPr>
          <p:cNvSpPr/>
          <p:nvPr/>
        </p:nvSpPr>
        <p:spPr bwMode="auto">
          <a:xfrm rot="19471345">
            <a:off x="4572856" y="392751"/>
            <a:ext cx="2168867" cy="696739"/>
          </a:xfrm>
          <a:prstGeom prst="ellipse">
            <a:avLst/>
          </a:prstGeom>
          <a:noFill/>
          <a:ln w="38100" cap="flat" cmpd="sng" algn="ctr">
            <a:solidFill>
              <a:srgbClr val="0033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3521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" grpId="0" animBg="1"/>
      <p:bldP spid="8" grpId="0" animBg="1"/>
      <p:bldP spid="4" grpId="0" animBg="1"/>
      <p:bldP spid="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9899363-C6EF-4276-A34C-0F91EFECC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96" y="908720"/>
            <a:ext cx="8857866" cy="5936908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943A34D8-16F0-407E-9440-77BB587D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7384"/>
            <a:ext cx="903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１０年前の日本： 内需停滞続く</a:t>
            </a:r>
          </a:p>
        </p:txBody>
      </p:sp>
    </p:spTree>
    <p:extLst>
      <p:ext uri="{BB962C8B-B14F-4D97-AF65-F5344CB8AC3E}">
        <p14:creationId xmlns:p14="http://schemas.microsoft.com/office/powerpoint/2010/main" val="380671111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3FD1B4C-03A7-4229-85C8-31562A29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4" y="908720"/>
            <a:ext cx="8854234" cy="5934473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2670ACB-3672-42DB-97C2-0082C6826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7384"/>
            <a:ext cx="903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今の日本： アベノミクス祭り終わる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7CE68C1B-5A76-B59B-3155-404A26D2EE50}"/>
              </a:ext>
            </a:extLst>
          </p:cNvPr>
          <p:cNvSpPr/>
          <p:nvPr/>
        </p:nvSpPr>
        <p:spPr bwMode="auto">
          <a:xfrm>
            <a:off x="7380312" y="1988840"/>
            <a:ext cx="1656184" cy="707886"/>
          </a:xfrm>
          <a:prstGeom prst="wedgeRoundRectCallout">
            <a:avLst>
              <a:gd name="adj1" fmla="val -43776"/>
              <a:gd name="adj2" fmla="val 77456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663300"/>
                </a:solidFill>
                <a:latin typeface="HGP創英角ﾎﾟｯﾌﾟ体" panose="040B0A00000000000000" pitchFamily="50" charset="-128"/>
              </a:rPr>
              <a:t>彼らの住居は</a:t>
            </a:r>
            <a:endParaRPr lang="en-US" altLang="ja-JP" sz="2000" dirty="0">
              <a:solidFill>
                <a:srgbClr val="663300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HGP創英角ﾎﾟｯﾌﾟ体" panose="040B0A00000000000000" pitchFamily="50" charset="-128"/>
              </a:rPr>
              <a:t>空き家予備軍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01B3C6E9-DC1D-BA3F-625C-B30A85B3549D}"/>
              </a:ext>
            </a:extLst>
          </p:cNvPr>
          <p:cNvSpPr/>
          <p:nvPr/>
        </p:nvSpPr>
        <p:spPr bwMode="auto">
          <a:xfrm>
            <a:off x="611560" y="2276872"/>
            <a:ext cx="3600400" cy="432048"/>
          </a:xfrm>
          <a:prstGeom prst="wedgeRoundRectCallout">
            <a:avLst>
              <a:gd name="adj1" fmla="val 50211"/>
              <a:gd name="adj2" fmla="val 1225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家を新規に求める中核的需要層</a:t>
            </a:r>
          </a:p>
        </p:txBody>
      </p:sp>
    </p:spTree>
    <p:extLst>
      <p:ext uri="{BB962C8B-B14F-4D97-AF65-F5344CB8AC3E}">
        <p14:creationId xmlns:p14="http://schemas.microsoft.com/office/powerpoint/2010/main" val="2520510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AEDF85D-2CA3-4FD2-A5A5-B4F833ACF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7" y="836712"/>
            <a:ext cx="8961719" cy="6006514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85150780-F331-499C-8E43-82C82454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7384"/>
            <a:ext cx="903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１０年後の日本： 団塊世代終活へ</a:t>
            </a:r>
          </a:p>
        </p:txBody>
      </p:sp>
    </p:spTree>
    <p:extLst>
      <p:ext uri="{BB962C8B-B14F-4D97-AF65-F5344CB8AC3E}">
        <p14:creationId xmlns:p14="http://schemas.microsoft.com/office/powerpoint/2010/main" val="23129250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307F070-A610-4C5A-8F51-E3237D2E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7953"/>
            <a:ext cx="8892480" cy="5960108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4BD52CF9-E2AD-4669-9347-98202223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7384"/>
            <a:ext cx="903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２０年後の日本：団塊ジュニア退職</a:t>
            </a:r>
          </a:p>
        </p:txBody>
      </p:sp>
    </p:spTree>
    <p:extLst>
      <p:ext uri="{BB962C8B-B14F-4D97-AF65-F5344CB8AC3E}">
        <p14:creationId xmlns:p14="http://schemas.microsoft.com/office/powerpoint/2010/main" val="36683284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3324C25-35DF-449A-B811-077828595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42" y="889080"/>
            <a:ext cx="8883537" cy="5954113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04184B25-CA79-4F9A-B0E1-9CB85E8E1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7384"/>
            <a:ext cx="903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３０年後の日本：講師も終活へ</a:t>
            </a:r>
          </a:p>
        </p:txBody>
      </p:sp>
    </p:spTree>
    <p:extLst>
      <p:ext uri="{BB962C8B-B14F-4D97-AF65-F5344CB8AC3E}">
        <p14:creationId xmlns:p14="http://schemas.microsoft.com/office/powerpoint/2010/main" val="398816187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D0A6C48-C602-4825-A928-588EC8CF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7" y="894615"/>
            <a:ext cx="8882541" cy="5953445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EF722DDA-106B-4DA5-A110-EE40E35A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7384"/>
            <a:ext cx="903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４０年後の日本：団塊ジュニア終活</a:t>
            </a:r>
          </a:p>
        </p:txBody>
      </p:sp>
    </p:spTree>
    <p:extLst>
      <p:ext uri="{BB962C8B-B14F-4D97-AF65-F5344CB8AC3E}">
        <p14:creationId xmlns:p14="http://schemas.microsoft.com/office/powerpoint/2010/main" val="2496088016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C6028F31-C931-4920-8C29-B4CC695D1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413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一番空き家の多い都道府県は？</a:t>
            </a:r>
            <a:endParaRPr lang="ja-JP" altLang="en-US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3011" name="図 1">
            <a:extLst>
              <a:ext uri="{FF2B5EF4-FFF2-40B4-BE49-F238E27FC236}">
                <a16:creationId xmlns:a16="http://schemas.microsoft.com/office/drawing/2014/main" id="{316103CB-9F8F-4867-9C6D-1CA9FF32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43038"/>
            <a:ext cx="9147175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AutoShape 4">
            <a:extLst>
              <a:ext uri="{FF2B5EF4-FFF2-40B4-BE49-F238E27FC236}">
                <a16:creationId xmlns:a16="http://schemas.microsoft.com/office/drawing/2014/main" id="{50D98E7D-6609-4A11-B58E-BC88E972F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525" y="5921375"/>
            <a:ext cx="180975" cy="576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0D442784-AB03-1690-AE02-E6B99FDE9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93" y="5932346"/>
            <a:ext cx="213940" cy="73701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827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160B59-FB61-203E-34F0-C19FCB5D6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図 2">
            <a:extLst>
              <a:ext uri="{FF2B5EF4-FFF2-40B4-BE49-F238E27FC236}">
                <a16:creationId xmlns:a16="http://schemas.microsoft.com/office/drawing/2014/main" id="{23DB5B67-7EC9-7313-5510-AD1374F2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60500"/>
            <a:ext cx="9088438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9B9CC307-E5E1-F0B3-2E79-205D401B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4" y="5919607"/>
            <a:ext cx="180975" cy="576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79857B-F752-5BD2-1952-2E6B9169C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656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空き家問題</a:t>
            </a: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は率ではなく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絶対数の問題</a:t>
            </a:r>
            <a:endParaRPr lang="en-US" altLang="ja-JP" sz="48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空き家の１０軒に１件は東京にある</a:t>
            </a:r>
            <a:endParaRPr lang="ja-JP" altLang="en-US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23179849-EF62-37F0-BBA0-575412B7C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5915412"/>
            <a:ext cx="213940" cy="73701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657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図 2">
            <a:extLst>
              <a:ext uri="{FF2B5EF4-FFF2-40B4-BE49-F238E27FC236}">
                <a16:creationId xmlns:a16="http://schemas.microsoft.com/office/drawing/2014/main" id="{08D96018-D8A9-47BE-A50F-A8187E8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60500"/>
            <a:ext cx="9088438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4DB3A14B-8B4C-BE5D-3AC4-356D820FA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4" y="5919607"/>
            <a:ext cx="180975" cy="576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9A6A531-0A91-254E-6086-8CF3BC92E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656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空き家問題</a:t>
            </a: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は率ではなく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絶対数の問題</a:t>
            </a:r>
            <a:endParaRPr lang="en-US" altLang="ja-JP" sz="48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空き家の１０軒に１件は東京にある</a:t>
            </a:r>
            <a:endParaRPr lang="ja-JP" altLang="en-US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0033EDBB-D76F-111F-B477-135C7646B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5915412"/>
            <a:ext cx="213940" cy="73701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id="{2843BCB8-A20A-DA43-240B-A37B0EA1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698" y="3438"/>
            <a:ext cx="9214721" cy="6858000"/>
          </a:xfrm>
          <a:prstGeom prst="star24">
            <a:avLst>
              <a:gd name="adj" fmla="val 46787"/>
            </a:avLst>
          </a:prstGeom>
          <a:solidFill>
            <a:schemeClr val="accent5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建材需要は今後年々、</a:t>
            </a:r>
            <a:endParaRPr lang="en-US" altLang="ja-JP" sz="36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既存建物の更新需要中心に。</a:t>
            </a:r>
            <a:endParaRPr lang="en-US" altLang="ja-JP" sz="36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木材の需要拡大を図るには、</a:t>
            </a:r>
            <a:endParaRPr lang="en-US" altLang="ja-JP" sz="36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他素材を置き換えていくしかない。</a:t>
            </a:r>
            <a:endParaRPr lang="en-US" altLang="ja-JP" sz="36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en-US" altLang="ja-JP" sz="3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CLT</a:t>
            </a:r>
            <a:r>
              <a:rPr lang="ja-JP" altLang="en-US" sz="3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で鉄筋コンクリートを置き換える。</a:t>
            </a:r>
            <a:endParaRPr lang="en-US" altLang="ja-JP" sz="36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オフィスの内装を木中心に置き換えていく。</a:t>
            </a:r>
            <a:endParaRPr lang="en-US" altLang="ja-JP" sz="36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高級ホテルの部屋は床の間付き和風とする。</a:t>
            </a:r>
            <a:endParaRPr lang="en-US" altLang="ja-JP" sz="36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学校や</a:t>
            </a:r>
            <a:r>
              <a:rPr lang="en-US" altLang="ja-JP" sz="3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SC</a:t>
            </a:r>
            <a:r>
              <a:rPr lang="ja-JP" altLang="en-US" sz="3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、医療福祉施設を木造とする。</a:t>
            </a:r>
            <a:endParaRPr lang="en-US" altLang="ja-JP" sz="36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2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利用者の好みは、木造に回帰しつつある。</a:t>
            </a:r>
            <a:endParaRPr lang="en-US" altLang="ja-JP" sz="32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200" dirty="0">
                <a:solidFill>
                  <a:srgbClr val="008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鍵は生産性向上→コスト削減と規制緩和。</a:t>
            </a:r>
            <a:endParaRPr lang="en-US" altLang="ja-JP" sz="3200" dirty="0">
              <a:solidFill>
                <a:srgbClr val="008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36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林業土木の生産性革新は</a:t>
            </a:r>
            <a:endParaRPr lang="en-US" altLang="ja-JP" sz="36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全体のトリガー。</a:t>
            </a:r>
            <a:endParaRPr lang="en-US" altLang="ja-JP" sz="18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24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2252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0FFEE-3961-A121-CE46-CCAF36D71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0F7325E8-326A-BEFE-9A70-238FA02C96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2862064"/>
            <a:ext cx="8064896" cy="1143000"/>
          </a:xfrm>
          <a:noFill/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“一般常識”と　　大きく食い違う山村のこれから</a:t>
            </a:r>
            <a:endParaRPr lang="ja-JP" altLang="en-US" sz="88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060894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1" y="44624"/>
            <a:ext cx="92059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武蔵国全図では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なぜ山地が右上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なのか？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80728"/>
            <a:ext cx="8927945" cy="591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896938" indent="-896938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1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               う　わ　て　　　　　　か み が た　　　　　　　　　　　　　　　　　　　じ　ょ　う　ざ</a:t>
            </a:r>
            <a:endParaRPr lang="en-US" altLang="ja-JP" sz="1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96938" indent="-896938"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上は上手、上方、つまり上座。</a:t>
            </a:r>
            <a:endParaRPr lang="ja-JP" altLang="en-US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山があってこそ川が流れ、川があるから水があると知っていた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山があってこそ木があり、木があるから燃料と建材があると知っていた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04863" indent="-804863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雁坂峠や大菩薩峠が、都から関東への文化の流入口だった</a:t>
            </a:r>
          </a:p>
        </p:txBody>
      </p:sp>
    </p:spTree>
    <p:extLst>
      <p:ext uri="{BB962C8B-B14F-4D97-AF65-F5344CB8AC3E}">
        <p14:creationId xmlns:p14="http://schemas.microsoft.com/office/powerpoint/2010/main" val="2453439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772816"/>
            <a:ext cx="5904656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東京都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八王子市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奥多摩町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山梨県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丹波山村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</a:t>
            </a:r>
            <a:r>
              <a:rPr lang="ja-JP" altLang="en-US" sz="2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山梨県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小菅村</a:t>
            </a:r>
            <a:endParaRPr lang="en-US" altLang="ja-JP" sz="5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E2CD3D6-355F-0632-DDF3-1FB7F634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6632"/>
            <a:ext cx="91440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仕事がない人が多い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（失業率が高い）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のはどこでしょう？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EB5059-4747-6860-846D-D7EE7E520BAA}"/>
              </a:ext>
            </a:extLst>
          </p:cNvPr>
          <p:cNvSpPr txBox="1"/>
          <p:nvPr/>
        </p:nvSpPr>
        <p:spPr>
          <a:xfrm>
            <a:off x="6804248" y="11874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2020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年国勢調査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65EF34F-89D0-A34F-AFE3-96A0C819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1785157"/>
            <a:ext cx="2664296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９％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2.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２％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２．０％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３％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</a:t>
            </a: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５％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007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E9915-98F6-0DE9-9BD2-13D98C773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6E6F765-D755-3559-E289-37822BD20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772816"/>
            <a:ext cx="5904656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東京都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八王子市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奥多摩町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山梨県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丹波山村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</a:t>
            </a:r>
            <a:r>
              <a:rPr lang="ja-JP" altLang="en-US" sz="2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山梨県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小菅村</a:t>
            </a:r>
            <a:endParaRPr lang="en-US" altLang="ja-JP" sz="5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161C3BD-1A0C-E7ED-8ACA-ED4FE503A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6632"/>
            <a:ext cx="91440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仕事がない人が多い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（失業率が高い）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のはどこでしょう？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162610-6DF0-483A-6798-88884D09FFCE}"/>
              </a:ext>
            </a:extLst>
          </p:cNvPr>
          <p:cNvSpPr txBox="1"/>
          <p:nvPr/>
        </p:nvSpPr>
        <p:spPr>
          <a:xfrm>
            <a:off x="6804248" y="11874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2020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年国勢調査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35798AC-E2C7-6FD7-D729-97562C7A2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1785157"/>
            <a:ext cx="2664296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９％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2.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２％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２．０％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３％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</a:t>
            </a: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５％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AutoShape 26">
            <a:extLst>
              <a:ext uri="{FF2B5EF4-FFF2-40B4-BE49-F238E27FC236}">
                <a16:creationId xmlns:a16="http://schemas.microsoft.com/office/drawing/2014/main" id="{35E6240A-62F9-AB77-F756-4FC0ADB09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722" y="31282"/>
            <a:ext cx="9214721" cy="6858000"/>
          </a:xfrm>
          <a:prstGeom prst="star24">
            <a:avLst>
              <a:gd name="adj" fmla="val 467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山村の人は言います。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「地元には仕事がない」と。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でも、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地方も東京も</a:t>
            </a: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失業率は</a:t>
            </a:r>
            <a:r>
              <a:rPr lang="en-US" altLang="ja-JP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％。</a:t>
            </a: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過疎山村には１％未満の場所も。</a:t>
            </a: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失業率３％を「完全雇用」と呼び、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それ以下では人手不足が深刻です。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つまり、「仕事がない」とは</a:t>
            </a: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給料が安いということ？</a:t>
            </a: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2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1200"/>
              </a:spcBef>
              <a:buFontTx/>
              <a:buNone/>
            </a:pP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031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9E2CD3D6-355F-0632-DDF3-1FB7F634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6632"/>
            <a:ext cx="91440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働いている人一人当たりの所得はどれくらい違うのでしょう？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EB5059-4747-6860-846D-D7EE7E520BAA}"/>
              </a:ext>
            </a:extLst>
          </p:cNvPr>
          <p:cNvSpPr txBox="1"/>
          <p:nvPr/>
        </p:nvSpPr>
        <p:spPr>
          <a:xfrm>
            <a:off x="6804248" y="13314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課税対象所得額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65EF34F-89D0-A34F-AFE3-96A0C819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1856726"/>
            <a:ext cx="3168352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４９２万円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370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万円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295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万円</a:t>
            </a:r>
            <a:endParaRPr lang="en-US" altLang="ja-JP" sz="5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273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万円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297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万円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BDBACB1-C448-3503-2BA8-87E9E889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1878498"/>
            <a:ext cx="1872208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100</a:t>
            </a: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75</a:t>
            </a: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endParaRPr lang="en-US" altLang="ja-JP" sz="5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55</a:t>
            </a:r>
          </a:p>
          <a:p>
            <a:pPr algn="r" eaLnBrk="1" hangingPunct="1">
              <a:spcBef>
                <a:spcPts val="1200"/>
              </a:spcBef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1C92767-EE52-FA25-0820-28EA00CA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772816"/>
            <a:ext cx="4104456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東京都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八王子市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奥多摩町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丹波山村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小菅村</a:t>
            </a:r>
            <a:endParaRPr lang="en-US" altLang="ja-JP" sz="5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673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uiExpand="1" build="p"/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0770A-0E71-BBDB-4DB9-F2D236574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6F094F26-E9CF-B179-3AF3-91E1A434E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6632"/>
            <a:ext cx="91440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働いている人一人当たりの所得はどれくらい違うのでしょう？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067420-0720-CA19-6EF1-623B41CBF486}"/>
              </a:ext>
            </a:extLst>
          </p:cNvPr>
          <p:cNvSpPr txBox="1"/>
          <p:nvPr/>
        </p:nvSpPr>
        <p:spPr>
          <a:xfrm>
            <a:off x="6804248" y="13314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課税対象所得額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941ACBC-22F4-C84B-33D1-66B044C35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1856726"/>
            <a:ext cx="3168352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４９２万円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370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万円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295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万円</a:t>
            </a:r>
            <a:endParaRPr lang="en-US" altLang="ja-JP" sz="5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273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万円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297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万円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775F992-8827-0DD5-6CE8-CEC404DE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1878498"/>
            <a:ext cx="1872208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100</a:t>
            </a: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75</a:t>
            </a: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endParaRPr lang="en-US" altLang="ja-JP" sz="5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55</a:t>
            </a:r>
          </a:p>
          <a:p>
            <a:pPr algn="r" eaLnBrk="1" hangingPunct="1">
              <a:spcBef>
                <a:spcPts val="1200"/>
              </a:spcBef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D5D18CC-9102-CED4-D902-7661658C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772816"/>
            <a:ext cx="4104456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東京都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八王子市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奥多摩町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丹波山村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小菅村</a:t>
            </a:r>
            <a:endParaRPr lang="en-US" altLang="ja-JP" sz="54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AutoShape 26">
            <a:extLst>
              <a:ext uri="{FF2B5EF4-FFF2-40B4-BE49-F238E27FC236}">
                <a16:creationId xmlns:a16="http://schemas.microsoft.com/office/drawing/2014/main" id="{D9BF7F3A-21FC-564A-D53C-7B15DD72C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721" y="0"/>
            <a:ext cx="9214721" cy="6858000"/>
          </a:xfrm>
          <a:prstGeom prst="star24">
            <a:avLst>
              <a:gd name="adj" fmla="val 467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2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山村の人は言います。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「地元は給料が安い」と。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確かに山村の所得水準は、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東京の５～６割ですが、</a:t>
            </a:r>
            <a:r>
              <a:rPr lang="ja-JP" altLang="en-US" sz="32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でも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家賃や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生活費の違いは</a:t>
            </a:r>
            <a:r>
              <a:rPr lang="ja-JP" altLang="en-US" sz="32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もっとずっと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大きいです。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しかも所得が東京の半分以上ということは、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山村の共働き家庭と、東京の専業主婦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家庭だと、実は地方の方が金持ち</a:t>
            </a:r>
            <a:r>
              <a:rPr lang="en-US" altLang="ja-JP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</a:p>
          <a:p>
            <a:pPr algn="ctr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住居費や生鮮食費が安い山村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の暮らしは実はお得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184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uiExpand="1" build="p"/>
      <p:bldP spid="5" grpId="0" build="p"/>
      <p:bldP spid="6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D256B5-170D-AAB4-3F56-6E1222047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F9ACE568-EBFF-DDD8-E095-F790A14A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399830"/>
            <a:ext cx="453650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東京都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八王子市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奥多摩町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丹波山村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小菅村</a:t>
            </a:r>
            <a:endParaRPr lang="en-US" altLang="ja-JP" sz="48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FA2EA1B-9BD0-90F8-FE79-6EAE487A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7" y="116632"/>
            <a:ext cx="8676455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でも都会は人口が増えているし、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山村は消滅するのでは？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0BC81B-CB88-B6AE-9770-08CB918C4A16}"/>
              </a:ext>
            </a:extLst>
          </p:cNvPr>
          <p:cNvSpPr txBox="1"/>
          <p:nvPr/>
        </p:nvSpPr>
        <p:spPr>
          <a:xfrm>
            <a:off x="118390" y="1556792"/>
            <a:ext cx="373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2019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年と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2024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年の住民票数の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比較（居住外国人含む）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36CC070-2E68-06F2-6737-E6112FD70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1682590"/>
            <a:ext cx="2664296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総人口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１％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△０</a:t>
            </a:r>
            <a:r>
              <a:rPr lang="en-US" altLang="ja-JP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△１１％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△８％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△１１％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6F44F5F-1D8E-E769-57B2-CBB6C6520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1668571"/>
            <a:ext cx="2664296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若者人口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△１５％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＋７％</a:t>
            </a:r>
            <a:endParaRPr lang="en-US" altLang="ja-JP" sz="4800" u="sng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△７％</a:t>
            </a:r>
            <a:endParaRPr lang="en-US" altLang="ja-JP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7FAA8D1A-6FA4-3855-9AE8-868F04A75ADC}"/>
              </a:ext>
            </a:extLst>
          </p:cNvPr>
          <p:cNvSpPr/>
          <p:nvPr/>
        </p:nvSpPr>
        <p:spPr bwMode="auto">
          <a:xfrm>
            <a:off x="7164288" y="1124744"/>
            <a:ext cx="1656184" cy="504056"/>
          </a:xfrm>
          <a:prstGeom prst="wedgeRoundRectCallout">
            <a:avLst>
              <a:gd name="adj1" fmla="val -39605"/>
              <a:gd name="adj2" fmla="val 70378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15</a:t>
            </a:r>
            <a:r>
              <a:rPr lang="ja-JP" altLang="en-US" sz="2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～</a:t>
            </a:r>
            <a:r>
              <a:rPr lang="en-US" altLang="ja-JP" sz="2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44</a:t>
            </a:r>
            <a:r>
              <a:rPr lang="ja-JP" altLang="en-US" sz="2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歳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211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uiExpand="1" build="p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399830"/>
            <a:ext cx="453650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東京都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八王子市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奥多摩町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丹波山村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小菅村</a:t>
            </a:r>
            <a:endParaRPr lang="en-US" altLang="ja-JP" sz="48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E2CD3D6-355F-0632-DDF3-1FB7F634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7" y="116632"/>
            <a:ext cx="8676455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でも都会は人口が増えているし、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山村は消滅するのでは？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EB5059-4747-6860-846D-D7EE7E520BAA}"/>
              </a:ext>
            </a:extLst>
          </p:cNvPr>
          <p:cNvSpPr txBox="1"/>
          <p:nvPr/>
        </p:nvSpPr>
        <p:spPr>
          <a:xfrm>
            <a:off x="118390" y="1556792"/>
            <a:ext cx="373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2019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年と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2024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年の住民票数の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比較（居住外国人含む）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65EF34F-89D0-A34F-AFE3-96A0C819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1682590"/>
            <a:ext cx="2664296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総人口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48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１％</a:t>
            </a:r>
            <a:endParaRPr lang="en-US" altLang="ja-JP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△０</a:t>
            </a:r>
            <a:r>
              <a:rPr lang="en-US" altLang="ja-JP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△１１％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△８％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△１１％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61398EB-CAF0-E694-A930-08A3C3EE8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1668571"/>
            <a:ext cx="2664296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若者人口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△１５％</a:t>
            </a:r>
            <a:endParaRPr lang="en-US" altLang="ja-JP" sz="4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8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＋７％</a:t>
            </a:r>
            <a:endParaRPr lang="en-US" altLang="ja-JP" sz="4800" u="sng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△７％</a:t>
            </a:r>
            <a:endParaRPr lang="en-US" altLang="ja-JP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D84A1B4E-B038-3F4F-652C-63E4A9DF1812}"/>
              </a:ext>
            </a:extLst>
          </p:cNvPr>
          <p:cNvSpPr/>
          <p:nvPr/>
        </p:nvSpPr>
        <p:spPr bwMode="auto">
          <a:xfrm>
            <a:off x="7164288" y="1124744"/>
            <a:ext cx="1656184" cy="504056"/>
          </a:xfrm>
          <a:prstGeom prst="wedgeRoundRectCallout">
            <a:avLst>
              <a:gd name="adj1" fmla="val -39605"/>
              <a:gd name="adj2" fmla="val 70378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15</a:t>
            </a:r>
            <a:r>
              <a:rPr lang="ja-JP" altLang="en-US" sz="2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～</a:t>
            </a:r>
            <a:r>
              <a:rPr lang="en-US" altLang="ja-JP" sz="2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44</a:t>
            </a:r>
            <a:r>
              <a:rPr lang="ja-JP" altLang="en-US" sz="2400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歳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9" name="AutoShape 26">
            <a:extLst>
              <a:ext uri="{FF2B5EF4-FFF2-40B4-BE49-F238E27FC236}">
                <a16:creationId xmlns:a16="http://schemas.microsoft.com/office/drawing/2014/main" id="{020948F1-5A55-6BAA-34B1-723015EC7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721" y="0"/>
            <a:ext cx="9214721" cy="6858000"/>
          </a:xfrm>
          <a:prstGeom prst="star24">
            <a:avLst>
              <a:gd name="adj" fmla="val 467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勘違いしてませんか、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「都会の若者は増えている」と。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ところが数えてみると、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東京都でも、もう若者は減っています。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どんどん流れ込んでいるのに、なぜ？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2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それは「地元生まれ」が減っているから。</a:t>
            </a:r>
            <a:endParaRPr lang="en-US" altLang="ja-JP" sz="3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2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都会は田舎に比べてとても出生率が低く、</a:t>
            </a:r>
            <a:endParaRPr lang="en-US" altLang="ja-JP" sz="3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2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新たに１５歳を超える地元生まれの子が</a:t>
            </a:r>
            <a:endParaRPr lang="en-US" altLang="ja-JP" sz="3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2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４５歳を超える人の半分もいません。</a:t>
            </a:r>
            <a:endParaRPr lang="en-US" altLang="ja-JP" sz="3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都会に若者が集まるほど、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子どもが消えます。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2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004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uiExpand="1" build="p"/>
      <p:bldP spid="5" grpId="0" animBg="1"/>
      <p:bldP spid="9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9C17A8-6332-EE98-882A-10AC9AEFC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C226EC24-FDBD-C9C0-A9EF-15FC78B63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099732"/>
            <a:ext cx="32403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東京都</a:t>
            </a: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八王子市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奥多摩町</a:t>
            </a: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丹波山村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小菅村</a:t>
            </a: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10BEBB8-06C9-749C-48D5-6787AB406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6632"/>
            <a:ext cx="8244407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でも田舎は高齢化が深刻で、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やっぱり消滅に向かうのでは？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A7C0EA-EE10-D8B9-C96C-B5B593DDE759}"/>
              </a:ext>
            </a:extLst>
          </p:cNvPr>
          <p:cNvSpPr txBox="1"/>
          <p:nvPr/>
        </p:nvSpPr>
        <p:spPr>
          <a:xfrm>
            <a:off x="35496" y="1414517"/>
            <a:ext cx="373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2019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年と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2024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年の住民票数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の比較（居住外国人含む）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A2CBD3A-05CE-6107-6FC2-0190D885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60848"/>
            <a:ext cx="2448272" cy="48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75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歳以上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の増減率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２％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９％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＋０</a:t>
            </a:r>
            <a:r>
              <a:rPr lang="en-US" altLang="ja-JP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.1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ja-JP" altLang="en-US" sz="4000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△１９％</a:t>
            </a:r>
            <a:endParaRPr lang="en-US" altLang="ja-JP" sz="4000" u="sng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ja-JP" altLang="en-US" sz="4000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△７％</a:t>
            </a:r>
            <a:endParaRPr lang="en-US" altLang="ja-JP" sz="4000" u="sng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DCE5B49-DC94-CAB9-3E8C-443549B9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2060848"/>
            <a:ext cx="2088232" cy="48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の増減率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16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９％</a:t>
            </a:r>
            <a:endParaRPr lang="en-US" altLang="ja-JP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△１７％</a:t>
            </a:r>
            <a:endParaRPr lang="en-US" altLang="ja-JP" sz="40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△８％</a:t>
            </a:r>
            <a:endParaRPr lang="en-US" altLang="ja-JP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en-US" altLang="ja-JP" sz="40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±</a:t>
            </a:r>
            <a:r>
              <a:rPr lang="ja-JP" altLang="en-US" sz="40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０％</a:t>
            </a:r>
            <a:endParaRPr lang="en-US" altLang="ja-JP" sz="4000" u="sng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9F8C614-4E9C-7D10-D469-D025030F5151}"/>
              </a:ext>
            </a:extLst>
          </p:cNvPr>
          <p:cNvSpPr/>
          <p:nvPr/>
        </p:nvSpPr>
        <p:spPr bwMode="auto">
          <a:xfrm>
            <a:off x="683568" y="2228554"/>
            <a:ext cx="2088232" cy="684071"/>
          </a:xfrm>
          <a:prstGeom prst="wedgeRoundRectCallout">
            <a:avLst>
              <a:gd name="adj1" fmla="val 55713"/>
              <a:gd name="adj2" fmla="val 9617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65</a:t>
            </a:r>
            <a:r>
              <a:rPr lang="ja-JP" altLang="en-US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歳以上人口</a:t>
            </a:r>
            <a:endParaRPr lang="en-US" altLang="ja-JP" sz="2400" dirty="0">
              <a:solidFill>
                <a:srgbClr val="336600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÷</a:t>
            </a:r>
            <a:r>
              <a:rPr lang="ja-JP" altLang="en-US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総人口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3366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625BEFF-6687-84D4-A00A-22EBD35CF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2492372"/>
            <a:ext cx="2221973" cy="43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高齢化率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23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8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２８％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80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５２％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8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４７％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800"/>
              </a:spcBef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４４％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492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  <p:bldP spid="6" grpId="0" uiExpand="1" build="p"/>
      <p:bldP spid="5" grpId="0" animBg="1"/>
      <p:bldP spid="16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D842-9672-2957-D505-B68D368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66779FE5-A5F3-33CA-FBF4-5E716743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099732"/>
            <a:ext cx="32403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東京都</a:t>
            </a: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八王子市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奥多摩町</a:t>
            </a: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4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丹波山村</a:t>
            </a: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ja-JP" altLang="en-US" sz="4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小菅村</a:t>
            </a: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D38221A-0B90-8B46-CB75-CAE11F3AD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6632"/>
            <a:ext cx="8244407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でも田舎は高齢化が深刻で、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やっぱり消滅に向かうのでは？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0E6986-4DE0-3634-DEA8-BAB6ACF7B1ED}"/>
              </a:ext>
            </a:extLst>
          </p:cNvPr>
          <p:cNvSpPr txBox="1"/>
          <p:nvPr/>
        </p:nvSpPr>
        <p:spPr>
          <a:xfrm>
            <a:off x="35496" y="1414517"/>
            <a:ext cx="373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2019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年と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2024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年の住民票数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の比較（居住外国人含む）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8CA117F-1686-0F8E-138E-A8705EB8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60848"/>
            <a:ext cx="2448272" cy="48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75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歳以上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の増減率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２％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９％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＋０</a:t>
            </a:r>
            <a:r>
              <a:rPr lang="en-US" altLang="ja-JP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.1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ja-JP" altLang="en-US" sz="4000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△１９％</a:t>
            </a:r>
            <a:endParaRPr lang="en-US" altLang="ja-JP" sz="4000" u="sng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ja-JP" altLang="en-US" sz="4000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△７％</a:t>
            </a:r>
            <a:endParaRPr lang="en-US" altLang="ja-JP" sz="4000" u="sng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E099DA8-12AC-8F3E-BD5A-22ECEC7E6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2060848"/>
            <a:ext cx="2088232" cy="48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の増減率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16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９％</a:t>
            </a:r>
            <a:endParaRPr lang="en-US" altLang="ja-JP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△１７％</a:t>
            </a:r>
            <a:endParaRPr lang="en-US" altLang="ja-JP" sz="40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△８％</a:t>
            </a:r>
            <a:endParaRPr lang="en-US" altLang="ja-JP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None/>
            </a:pPr>
            <a:r>
              <a:rPr lang="en-US" altLang="ja-JP" sz="40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±</a:t>
            </a:r>
            <a:r>
              <a:rPr lang="ja-JP" altLang="en-US" sz="40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０％</a:t>
            </a:r>
            <a:endParaRPr lang="en-US" altLang="ja-JP" sz="4000" u="sng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B76B749D-DA8D-EA4D-444A-46AFC1E564D8}"/>
              </a:ext>
            </a:extLst>
          </p:cNvPr>
          <p:cNvSpPr/>
          <p:nvPr/>
        </p:nvSpPr>
        <p:spPr bwMode="auto">
          <a:xfrm>
            <a:off x="683568" y="2228554"/>
            <a:ext cx="2088232" cy="684071"/>
          </a:xfrm>
          <a:prstGeom prst="wedgeRoundRectCallout">
            <a:avLst>
              <a:gd name="adj1" fmla="val 55713"/>
              <a:gd name="adj2" fmla="val 9617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65</a:t>
            </a:r>
            <a:r>
              <a:rPr lang="ja-JP" altLang="en-US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歳以上人口</a:t>
            </a:r>
            <a:endParaRPr lang="en-US" altLang="ja-JP" sz="2400" dirty="0">
              <a:solidFill>
                <a:srgbClr val="336600"/>
              </a:solidFill>
              <a:latin typeface="HGP創英角ﾎﾟｯﾌﾟ体" panose="040B0A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÷</a:t>
            </a:r>
            <a:r>
              <a:rPr lang="ja-JP" altLang="en-US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総人口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3366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1A92EF3-5931-8109-91A9-4997D5E00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2492372"/>
            <a:ext cx="2221973" cy="43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高齢化率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23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8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２８％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80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５２％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8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４７％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1800"/>
              </a:spcBef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４４％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AutoShape 26">
            <a:extLst>
              <a:ext uri="{FF2B5EF4-FFF2-40B4-BE49-F238E27FC236}">
                <a16:creationId xmlns:a16="http://schemas.microsoft.com/office/drawing/2014/main" id="{F8827E31-4C1C-5943-D455-273A6CC5A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355" y="-138342"/>
            <a:ext cx="9214721" cy="6858000"/>
          </a:xfrm>
          <a:prstGeom prst="star24">
            <a:avLst>
              <a:gd name="adj" fmla="val 467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勘違いしてませんか、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「田舎は高齢者が増加中」と。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ところが数えてみると、過疎地ではもう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７５歳以上の人の数は減り始めています。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反対に都会では７５歳以上がまだ急増中。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都会では、田舎から集まり続けた若者が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続々７５歳を越え、医療や介護がピンチ。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田舎では年寄りの</a:t>
            </a:r>
            <a:r>
              <a:rPr lang="ja-JP" altLang="en-US" sz="40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成り手が足りず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医療介護の予算が減って行く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ので、子育て支援に注力する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チャンスです！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2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920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  <p:bldP spid="6" grpId="0" uiExpand="1" build="p"/>
      <p:bldP spid="5" grpId="0" animBg="1"/>
      <p:bldP spid="16" grpId="0" uiExpand="1" build="p"/>
      <p:bldP spid="9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116632"/>
            <a:ext cx="9217024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２０５０年の日本はどうなっている？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49360"/>
            <a:ext cx="8927945" cy="607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896938" indent="-896938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過疎地は消滅に向かい、　都会だけが栄えている</a:t>
            </a:r>
            <a:endParaRPr lang="ja-JP" altLang="en-US" sz="48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96938" indent="-896938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地方の若者が減り過ぎて都会への流入も減り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都会も消滅に向かう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896938" indent="-896938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過疎地から先に高齢者が増えなくなり、若者を受け入れる一部の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過疎地は子どもが再増加して、都会より先に再生に向かう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4F365D-0824-4E82-8845-4227757BD9D6}"/>
              </a:ext>
            </a:extLst>
          </p:cNvPr>
          <p:cNvSpPr txBox="1"/>
          <p:nvPr/>
        </p:nvSpPr>
        <p:spPr>
          <a:xfrm>
            <a:off x="90965" y="908720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A36E5E7-C676-424B-B9BB-5B79DF12FCBB}"/>
              </a:ext>
            </a:extLst>
          </p:cNvPr>
          <p:cNvSpPr/>
          <p:nvPr/>
        </p:nvSpPr>
        <p:spPr bwMode="auto">
          <a:xfrm>
            <a:off x="198637" y="2492008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539EE005-54B6-38EC-C91D-B9F6E985BD4B}"/>
              </a:ext>
            </a:extLst>
          </p:cNvPr>
          <p:cNvSpPr/>
          <p:nvPr/>
        </p:nvSpPr>
        <p:spPr bwMode="auto">
          <a:xfrm>
            <a:off x="221040" y="4066912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342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build="p"/>
      <p:bldP spid="4" grpId="0" animBg="1"/>
      <p:bldP spid="6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2176C-2BF3-25EA-8E23-AB18C49A3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A0E01D1-26A4-B929-0EC8-EDC00ED92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5" y="2525409"/>
            <a:ext cx="345638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日本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中国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</a:t>
            </a: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ASEAN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インド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ロシア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 欧州</a:t>
            </a:r>
            <a:r>
              <a:rPr lang="ja-JP" altLang="en-US" sz="2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（除くロシア）</a:t>
            </a:r>
            <a:endParaRPr lang="en-US" altLang="ja-JP" sz="2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 南北米州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8F8E539-E1F6-A538-745F-0D31BE65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834" y="1515264"/>
            <a:ext cx="3035222" cy="539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若者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増減率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△９％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None/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749FD42-A9B1-87FC-58CD-D4ADFECB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7" y="1422936"/>
            <a:ext cx="2088231" cy="542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後期高齢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者増減率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36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+7</a:t>
            </a:r>
            <a:r>
              <a:rPr lang="ja-JP" altLang="en-US" sz="3600" u="sng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u="sng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+72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r>
              <a:rPr lang="en-US" altLang="ja-JP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+62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None/>
            </a:pP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+68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+4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+25</a:t>
            </a: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36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５１％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FCAB1F4-6FE3-6ED5-40C3-87061012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158" y="1556792"/>
            <a:ext cx="2005338" cy="531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乳幼児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増減率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3600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600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3600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u="sng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r>
              <a:rPr lang="ja-JP" altLang="en-US" sz="36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6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None/>
            </a:pPr>
            <a:r>
              <a:rPr lang="ja-JP" altLang="en-US" sz="36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6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FF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△１２％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endParaRPr lang="en-US" altLang="ja-JP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None/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△４％</a:t>
            </a:r>
            <a:endParaRPr lang="en-US" altLang="ja-JP" sz="36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1BF3111-5575-4C1E-5F6F-ABAD52AC9C03}"/>
              </a:ext>
            </a:extLst>
          </p:cNvPr>
          <p:cNvSpPr/>
          <p:nvPr/>
        </p:nvSpPr>
        <p:spPr bwMode="auto">
          <a:xfrm>
            <a:off x="7668344" y="908720"/>
            <a:ext cx="1285258" cy="504056"/>
          </a:xfrm>
          <a:prstGeom prst="wedgeRoundRectCallout">
            <a:avLst>
              <a:gd name="adj1" fmla="val -39605"/>
              <a:gd name="adj2" fmla="val 70378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0</a:t>
            </a:r>
            <a:r>
              <a:rPr lang="ja-JP" altLang="en-US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～</a:t>
            </a:r>
            <a:r>
              <a:rPr lang="en-US" altLang="ja-JP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4</a:t>
            </a:r>
            <a:r>
              <a:rPr lang="ja-JP" altLang="en-US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歳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3366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4AF044D6-3936-1FAB-4C81-02EC36F2F75F}"/>
              </a:ext>
            </a:extLst>
          </p:cNvPr>
          <p:cNvSpPr/>
          <p:nvPr/>
        </p:nvSpPr>
        <p:spPr bwMode="auto">
          <a:xfrm>
            <a:off x="5549633" y="908720"/>
            <a:ext cx="1470640" cy="504056"/>
          </a:xfrm>
          <a:prstGeom prst="wedgeRoundRectCallout">
            <a:avLst>
              <a:gd name="adj1" fmla="val -39605"/>
              <a:gd name="adj2" fmla="val 70378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75</a:t>
            </a:r>
            <a:r>
              <a:rPr lang="ja-JP" altLang="en-US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歳以上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336600"/>
              </a:solidFill>
              <a:effectLst/>
              <a:latin typeface="HGP創英角ﾎﾟｯﾌﾟ体" panose="040B0A00000000000000" pitchFamily="50" charset="-128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773E0524-4ACD-431D-3089-4A00E7909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75104"/>
            <a:ext cx="9145016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世界中で進む少子化と高齢化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D8617D-8E6C-4224-6CD3-9A45EB13298A}"/>
              </a:ext>
            </a:extLst>
          </p:cNvPr>
          <p:cNvSpPr txBox="1"/>
          <p:nvPr/>
        </p:nvSpPr>
        <p:spPr>
          <a:xfrm>
            <a:off x="107504" y="692696"/>
            <a:ext cx="5616624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国連人口部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2024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年推計予測 中位推計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2024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→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34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年、移民含む</a:t>
            </a:r>
            <a:endParaRPr kumimoji="1" lang="ja-JP" altLang="en-US" sz="24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089D8A13-513E-B057-25EC-8E1C9B7A96C6}"/>
              </a:ext>
            </a:extLst>
          </p:cNvPr>
          <p:cNvSpPr/>
          <p:nvPr/>
        </p:nvSpPr>
        <p:spPr bwMode="auto">
          <a:xfrm>
            <a:off x="1846744" y="1052736"/>
            <a:ext cx="1440160" cy="51085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1905F4BD-3A41-DAF1-9DC7-126B851BA8BE}"/>
              </a:ext>
            </a:extLst>
          </p:cNvPr>
          <p:cNvSpPr/>
          <p:nvPr/>
        </p:nvSpPr>
        <p:spPr bwMode="auto">
          <a:xfrm>
            <a:off x="1680794" y="1844824"/>
            <a:ext cx="1656184" cy="504056"/>
          </a:xfrm>
          <a:prstGeom prst="wedgeRoundRectCallout">
            <a:avLst>
              <a:gd name="adj1" fmla="val 62875"/>
              <a:gd name="adj2" fmla="val -4201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15</a:t>
            </a:r>
            <a:r>
              <a:rPr lang="ja-JP" altLang="en-US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～</a:t>
            </a:r>
            <a:r>
              <a:rPr lang="en-US" altLang="ja-JP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44</a:t>
            </a:r>
            <a:r>
              <a:rPr lang="ja-JP" altLang="en-US" sz="2400" dirty="0">
                <a:solidFill>
                  <a:srgbClr val="336600"/>
                </a:solidFill>
                <a:latin typeface="HGP創英角ﾎﾟｯﾌﾟ体" panose="040B0A00000000000000" pitchFamily="50" charset="-128"/>
              </a:rPr>
              <a:t>歳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336600"/>
              </a:solidFill>
              <a:effectLst/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2171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2" grpId="0" uiExpand="1" build="p"/>
      <p:bldP spid="7" grpId="0" uiExpand="1" build="p"/>
      <p:bldP spid="8" grpId="0" animBg="1"/>
      <p:bldP spid="9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6131"/>
            <a:ext cx="91440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２０１２年から２２年に、 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売上</a:t>
            </a:r>
            <a:r>
              <a: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=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産出額の伸び率</a:t>
            </a:r>
            <a:r>
              <a: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年平均</a:t>
            </a:r>
            <a:r>
              <a: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が高かった“成長産業”は？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32658"/>
            <a:ext cx="9071992" cy="50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農業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（米作を除く）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林業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きのこを除く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漁業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工業</a:t>
            </a:r>
            <a:r>
              <a:rPr lang="en-US" altLang="ja-JP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(2010-20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lang="en-US" altLang="ja-JP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商業・サービス業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日本在住の個人向け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4D79601-67AB-4CF4-95B5-C172956B87B6}"/>
              </a:ext>
            </a:extLst>
          </p:cNvPr>
          <p:cNvSpPr/>
          <p:nvPr/>
        </p:nvSpPr>
        <p:spPr bwMode="auto">
          <a:xfrm>
            <a:off x="121625" y="2435323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332F278-1ACB-1AED-AD32-C7D227CEC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1412776"/>
            <a:ext cx="27718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5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２％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+6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１％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１％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68D62AA-92FF-BCAF-D107-7B2D3E811FF5}"/>
              </a:ext>
            </a:extLst>
          </p:cNvPr>
          <p:cNvSpPr/>
          <p:nvPr/>
        </p:nvSpPr>
        <p:spPr bwMode="auto">
          <a:xfrm>
            <a:off x="130014" y="1525936"/>
            <a:ext cx="663732" cy="63813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D4A1BAA-E9D0-E53E-A3A5-07157AC8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471744"/>
            <a:ext cx="91440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1800" dirty="0">
                <a:latin typeface="+mn-ea"/>
                <a:ea typeface="+mn-ea"/>
              </a:rPr>
              <a:t>元データ： 農業産出額</a:t>
            </a:r>
            <a:r>
              <a:rPr lang="en-US" altLang="ja-JP" sz="1800" dirty="0">
                <a:latin typeface="+mn-ea"/>
                <a:ea typeface="+mn-ea"/>
              </a:rPr>
              <a:t>/</a:t>
            </a:r>
            <a:r>
              <a:rPr lang="ja-JP" altLang="en-US" sz="1800" dirty="0">
                <a:latin typeface="+mn-ea"/>
                <a:ea typeface="+mn-ea"/>
              </a:rPr>
              <a:t>林業産出額</a:t>
            </a:r>
            <a:r>
              <a:rPr lang="en-US" altLang="ja-JP" sz="1800" dirty="0">
                <a:latin typeface="+mn-ea"/>
                <a:ea typeface="+mn-ea"/>
              </a:rPr>
              <a:t>/</a:t>
            </a:r>
            <a:r>
              <a:rPr lang="ja-JP" altLang="en-US" sz="1800" dirty="0">
                <a:latin typeface="+mn-ea"/>
                <a:ea typeface="+mn-ea"/>
              </a:rPr>
              <a:t>漁業産出額</a:t>
            </a:r>
            <a:r>
              <a:rPr lang="en-US" altLang="ja-JP" sz="1800" dirty="0">
                <a:latin typeface="+mn-ea"/>
                <a:ea typeface="+mn-ea"/>
              </a:rPr>
              <a:t>/</a:t>
            </a:r>
            <a:r>
              <a:rPr lang="ja-JP" altLang="en-US" sz="1800" dirty="0">
                <a:latin typeface="+mn-ea"/>
                <a:ea typeface="+mn-ea"/>
              </a:rPr>
              <a:t>経済ｾﾝｻｽ</a:t>
            </a:r>
            <a:r>
              <a:rPr lang="en-US" altLang="ja-JP" sz="1800" dirty="0">
                <a:latin typeface="+mn-ea"/>
                <a:ea typeface="+mn-ea"/>
              </a:rPr>
              <a:t>/</a:t>
            </a:r>
            <a:r>
              <a:rPr lang="ja-JP" altLang="en-US" sz="1800" dirty="0">
                <a:latin typeface="+mn-ea"/>
                <a:ea typeface="+mn-ea"/>
              </a:rPr>
              <a:t>家計最終消費支出</a:t>
            </a:r>
            <a:r>
              <a:rPr lang="en-US" altLang="ja-JP" sz="1400" dirty="0">
                <a:latin typeface="+mn-ea"/>
                <a:ea typeface="+mn-ea"/>
              </a:rPr>
              <a:t>(</a:t>
            </a:r>
            <a:r>
              <a:rPr lang="ja-JP" altLang="en-US" sz="1400" dirty="0">
                <a:latin typeface="+mn-ea"/>
                <a:ea typeface="+mn-ea"/>
              </a:rPr>
              <a:t>除く帰属家賃</a:t>
            </a:r>
            <a:r>
              <a:rPr lang="en-US" altLang="ja-JP" sz="1400" dirty="0">
                <a:latin typeface="+mn-ea"/>
                <a:ea typeface="+mn-ea"/>
              </a:rPr>
              <a:t>)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79FAF98E-2C89-BAF9-A3C8-91F8C74F3758}"/>
              </a:ext>
            </a:extLst>
          </p:cNvPr>
          <p:cNvSpPr/>
          <p:nvPr/>
        </p:nvSpPr>
        <p:spPr bwMode="auto">
          <a:xfrm>
            <a:off x="3635896" y="1226576"/>
            <a:ext cx="3096344" cy="402224"/>
          </a:xfrm>
          <a:prstGeom prst="wedgeRoundRectCallout">
            <a:avLst>
              <a:gd name="adj1" fmla="val 2808"/>
              <a:gd name="adj2" fmla="val 69245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米作はもはや６分の１を切っている</a:t>
            </a:r>
            <a:endParaRPr lang="en-US" altLang="ja-JP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69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  <p:bldP spid="4" grpId="0" animBg="1"/>
      <p:bldP spid="3" grpId="0" uiExpand="1" build="p"/>
      <p:bldP spid="13" grpId="0" animBg="1"/>
      <p:bldP spid="14" grpId="0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DF98021-5F1E-5E06-B888-BD35B7CD9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4" y="1268760"/>
            <a:ext cx="9136203" cy="5483791"/>
          </a:xfrm>
          <a:prstGeom prst="rect">
            <a:avLst/>
          </a:prstGeom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94387040-D494-492B-B65B-BDC6B9A27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324644"/>
            <a:ext cx="881856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しかしそんな中でも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日本の人口は減る。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人がまばらな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田舎は消滅する</a:t>
            </a:r>
            <a:r>
              <a:rPr lang="en-US" altLang="ja-JP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</a:p>
        </p:txBody>
      </p:sp>
      <p:sp>
        <p:nvSpPr>
          <p:cNvPr id="9" name="楕円 11">
            <a:extLst>
              <a:ext uri="{FF2B5EF4-FFF2-40B4-BE49-F238E27FC236}">
                <a16:creationId xmlns:a16="http://schemas.microsoft.com/office/drawing/2014/main" id="{8023BE76-24D9-4875-B5F8-9116870A2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909" y="3277707"/>
            <a:ext cx="231574" cy="552861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0" name="楕円 11">
            <a:extLst>
              <a:ext uri="{FF2B5EF4-FFF2-40B4-BE49-F238E27FC236}">
                <a16:creationId xmlns:a16="http://schemas.microsoft.com/office/drawing/2014/main" id="{068682EC-B954-442E-B054-AAC251B0E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24" y="1908667"/>
            <a:ext cx="257461" cy="552861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0D35BDB4-2526-417A-86B7-01C6AC474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952" y="6246385"/>
            <a:ext cx="144000" cy="39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56715662-3469-490F-9A58-F3FCB76AC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583" y="6268003"/>
            <a:ext cx="144000" cy="34486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7CA67049-15E9-2FB2-4E4E-7D614EE193E5}"/>
              </a:ext>
            </a:extLst>
          </p:cNvPr>
          <p:cNvSpPr/>
          <p:nvPr/>
        </p:nvSpPr>
        <p:spPr bwMode="auto">
          <a:xfrm rot="1313267">
            <a:off x="3190743" y="3002519"/>
            <a:ext cx="1314141" cy="648072"/>
          </a:xfrm>
          <a:prstGeom prst="downArrow">
            <a:avLst>
              <a:gd name="adj1" fmla="val 82834"/>
              <a:gd name="adj2" fmla="val 479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8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八王子市は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5200</a:t>
            </a: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82C82866-D38D-CC71-CC37-33D7DC8966EB}"/>
              </a:ext>
            </a:extLst>
          </p:cNvPr>
          <p:cNvSpPr/>
          <p:nvPr/>
        </p:nvSpPr>
        <p:spPr bwMode="auto">
          <a:xfrm rot="1313267">
            <a:off x="3133265" y="3639456"/>
            <a:ext cx="1314141" cy="648072"/>
          </a:xfrm>
          <a:prstGeom prst="downArrow">
            <a:avLst>
              <a:gd name="adj1" fmla="val 82834"/>
              <a:gd name="adj2" fmla="val 479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8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奥多摩町は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330</a:t>
            </a: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A09F5A26-0A58-6111-C601-C13A0F6A715D}"/>
              </a:ext>
            </a:extLst>
          </p:cNvPr>
          <p:cNvSpPr/>
          <p:nvPr/>
        </p:nvSpPr>
        <p:spPr bwMode="auto">
          <a:xfrm rot="1313267">
            <a:off x="3070882" y="4226656"/>
            <a:ext cx="1314141" cy="648072"/>
          </a:xfrm>
          <a:prstGeom prst="downArrow">
            <a:avLst>
              <a:gd name="adj1" fmla="val 82834"/>
              <a:gd name="adj2" fmla="val 479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8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丹波山村は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190</a:t>
            </a: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A0DBF56C-DCC8-AFD4-DC43-537720202DFC}"/>
              </a:ext>
            </a:extLst>
          </p:cNvPr>
          <p:cNvSpPr/>
          <p:nvPr/>
        </p:nvSpPr>
        <p:spPr bwMode="auto">
          <a:xfrm rot="1313267">
            <a:off x="3040410" y="4863592"/>
            <a:ext cx="1314141" cy="648072"/>
          </a:xfrm>
          <a:prstGeom prst="downArrow">
            <a:avLst>
              <a:gd name="adj1" fmla="val 82834"/>
              <a:gd name="adj2" fmla="val 479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8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小菅村も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190</a:t>
            </a: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724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5" grpId="0" build="p" animBg="1"/>
      <p:bldP spid="4" grpId="0" build="p" animBg="1"/>
      <p:bldP spid="13" grpId="0" build="p" animBg="1"/>
      <p:bldP spid="14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F4AE64A-0781-1BC8-9C32-2D76575B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5" y="1196752"/>
            <a:ext cx="9071949" cy="5445224"/>
          </a:xfrm>
          <a:prstGeom prst="rect">
            <a:avLst/>
          </a:prstGeom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173B2B77-4338-4C28-B467-17E3D924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260648"/>
            <a:ext cx="86756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日本の大都市圏は </a:t>
            </a:r>
            <a:r>
              <a:rPr lang="ja-JP" altLang="en-US" sz="36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世界的に見れば　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異常なレベルの人口“過密”地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FB5B0D38-A3C4-47F8-93AA-AB902E934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86" y="5733256"/>
            <a:ext cx="144000" cy="39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246904E2-0B25-82B3-3E4C-10576C67E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31" y="5732616"/>
            <a:ext cx="144000" cy="39116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B7600C1D-1A87-1DC8-B37E-5C19DA9F4AA0}"/>
              </a:ext>
            </a:extLst>
          </p:cNvPr>
          <p:cNvSpPr/>
          <p:nvPr/>
        </p:nvSpPr>
        <p:spPr bwMode="auto">
          <a:xfrm>
            <a:off x="5220072" y="4149080"/>
            <a:ext cx="3816424" cy="1080120"/>
          </a:xfrm>
          <a:prstGeom prst="downArrow">
            <a:avLst>
              <a:gd name="adj1" fmla="val 82834"/>
              <a:gd name="adj2" fmla="val 24409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ガラパゴス化した日本の大都市の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目線では、人のいない田舎とされる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が、世界的に見れば、たいへん人口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密度が高い地域。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5C61A94-425E-7085-4D40-02212F09C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420" y="5691976"/>
            <a:ext cx="144000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2" name="矢印: 左 1">
            <a:extLst>
              <a:ext uri="{FF2B5EF4-FFF2-40B4-BE49-F238E27FC236}">
                <a16:creationId xmlns:a16="http://schemas.microsoft.com/office/drawing/2014/main" id="{909A1876-348A-AC60-243E-B3D0C70DB324}"/>
              </a:ext>
            </a:extLst>
          </p:cNvPr>
          <p:cNvSpPr/>
          <p:nvPr/>
        </p:nvSpPr>
        <p:spPr bwMode="auto">
          <a:xfrm>
            <a:off x="1331640" y="2636912"/>
            <a:ext cx="3384376" cy="1584176"/>
          </a:xfrm>
          <a:prstGeom prst="leftArrow">
            <a:avLst>
              <a:gd name="adj1" fmla="val 70856"/>
              <a:gd name="adj2" fmla="val 50000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極端に人口が密集しているため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地価と家賃が高すぎ、生活は大変</a:t>
            </a: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地震があれば、被災者の数は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過疎地よりはるかに多くなる。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556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5" grpId="0" build="p" animBg="1"/>
      <p:bldP spid="3" grpId="0" animBg="1"/>
      <p:bldP spid="2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27D1115-14AD-8847-8354-FCB3CDB75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" y="1268760"/>
            <a:ext cx="9130383" cy="5480298"/>
          </a:xfrm>
          <a:prstGeom prst="rect">
            <a:avLst/>
          </a:prstGeom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DA1DDDF3-A5D4-401F-8D3E-4EF688D1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260648"/>
            <a:ext cx="913038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“過疎</a:t>
            </a:r>
            <a:r>
              <a:rPr lang="en-US" altLang="ja-JP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”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r>
              <a:rPr lang="ja-JP" altLang="en-US" sz="36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世界的に見れば</a:t>
            </a: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“適疎”</a:t>
            </a:r>
            <a:endParaRPr lang="en-US" altLang="ja-JP" sz="48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人口が半減しても、地方は“適密”地帯</a:t>
            </a:r>
            <a:r>
              <a:rPr lang="ja-JP" altLang="en-US" sz="4800" dirty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ACE02CF3-6F1F-428A-32B2-9D663AF8F198}"/>
              </a:ext>
            </a:extLst>
          </p:cNvPr>
          <p:cNvSpPr/>
          <p:nvPr/>
        </p:nvSpPr>
        <p:spPr bwMode="auto">
          <a:xfrm rot="1156162">
            <a:off x="264075" y="3387710"/>
            <a:ext cx="4176464" cy="1017797"/>
          </a:xfrm>
          <a:prstGeom prst="upArrow">
            <a:avLst>
              <a:gd name="adj1" fmla="val 723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人口密度が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高いので、日本では</a:t>
            </a:r>
            <a:r>
              <a:rPr lang="en-US" altLang="ja-JP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｢</a:t>
            </a: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田舎」でも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世界に比べれば、店も商売も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公共サービスも成り立ちやすい。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ja-JP" sz="10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ja-JP" sz="10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矢印: 上 9">
            <a:extLst>
              <a:ext uri="{FF2B5EF4-FFF2-40B4-BE49-F238E27FC236}">
                <a16:creationId xmlns:a16="http://schemas.microsoft.com/office/drawing/2014/main" id="{1F436751-7A53-C4CF-CAFF-24020E41AECB}"/>
              </a:ext>
            </a:extLst>
          </p:cNvPr>
          <p:cNvSpPr/>
          <p:nvPr/>
        </p:nvSpPr>
        <p:spPr bwMode="auto">
          <a:xfrm rot="1131166">
            <a:off x="3303270" y="4146557"/>
            <a:ext cx="4176464" cy="863055"/>
          </a:xfrm>
          <a:prstGeom prst="upArrow">
            <a:avLst>
              <a:gd name="adj1" fmla="val 723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日本の人口は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これから半減していくが、そう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なっても世界の中では過密・適密</a:t>
            </a:r>
            <a:endParaRPr lang="en-US" altLang="ja-JP" sz="10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ja-JP" sz="10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1B4CB52B-4BD8-5632-2002-289094341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026" y="5641421"/>
            <a:ext cx="185559" cy="532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471F6819-8C2B-1AB4-AE7F-DAC6F0B83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658" y="5671656"/>
            <a:ext cx="318512" cy="442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E60737B-F297-2591-AB71-6746FF62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600" y="5671408"/>
            <a:ext cx="144000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4D045CA2-FDC2-2661-73BE-64DE1AD32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60" y="5671408"/>
            <a:ext cx="144000" cy="47332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E39C035-911F-33D7-0AFE-66BE5459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5661248"/>
            <a:ext cx="155048" cy="64807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F182291-EB6A-6366-C3C6-9E6301694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920" y="5640928"/>
            <a:ext cx="155048" cy="64807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BB165EEA-6A1B-4EE1-ED97-410067288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421" y="5634353"/>
            <a:ext cx="144000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ED9A8B7E-FB2E-8FD9-44B5-F6466045821A}"/>
              </a:ext>
            </a:extLst>
          </p:cNvPr>
          <p:cNvSpPr/>
          <p:nvPr/>
        </p:nvSpPr>
        <p:spPr bwMode="auto">
          <a:xfrm rot="1313267">
            <a:off x="7504906" y="3434568"/>
            <a:ext cx="1314141" cy="648072"/>
          </a:xfrm>
          <a:prstGeom prst="downArrow">
            <a:avLst>
              <a:gd name="adj1" fmla="val 82834"/>
              <a:gd name="adj2" fmla="val 479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8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丹波山村は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190</a:t>
            </a: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ACAD5CF8-E167-C293-2F19-5A0D3A137AA8}"/>
              </a:ext>
            </a:extLst>
          </p:cNvPr>
          <p:cNvSpPr/>
          <p:nvPr/>
        </p:nvSpPr>
        <p:spPr bwMode="auto">
          <a:xfrm rot="1313267">
            <a:off x="7474434" y="4071504"/>
            <a:ext cx="1314141" cy="648072"/>
          </a:xfrm>
          <a:prstGeom prst="downArrow">
            <a:avLst>
              <a:gd name="adj1" fmla="val 82834"/>
              <a:gd name="adj2" fmla="val 479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8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小菅村も</a:t>
            </a:r>
            <a:endParaRPr lang="en-US" altLang="ja-JP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190</a:t>
            </a:r>
            <a:r>
              <a:rPr lang="ja-JP" altLang="en-US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009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 build="p" animBg="1"/>
      <p:bldP spid="8" grpId="0" animBg="1"/>
      <p:bldP spid="3" grpId="0" animBg="1"/>
      <p:bldP spid="4" grpId="0" animBg="1"/>
      <p:bldP spid="7" grpId="0" animBg="1"/>
      <p:bldP spid="5" grpId="0" animBg="1"/>
      <p:bldP spid="13" grpId="0" animBg="1"/>
      <p:bldP spid="11" grpId="0" animBg="1"/>
      <p:bldP spid="15" grpId="0" build="p" animBg="1"/>
      <p:bldP spid="16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052736"/>
            <a:ext cx="8496944" cy="580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自分が「こうしたい」と強く考える「未来の出来事」、「こうあって欲しい」と願う未来の社会を、心に描く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手持ちの手段や、現実的なステップから、順を踏んで考えることはしない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そこで思い描いた未来から逆に振り返って、そこに行くため何をするか、</a:t>
            </a:r>
            <a:r>
              <a:rPr lang="ja-JP" altLang="en-US" sz="4000" u="sng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何をしないか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、を決めていく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新たな事態が起きた場合も、未来　から振り返って、今の対応を決める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31E95B4-549D-8A9B-31F5-85717E81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223598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“バックキャスティング”で考える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9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4704"/>
            <a:ext cx="8784976" cy="62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戦後日本： 平和産業の技術力で　　国際社会の中で名誉ある地位を得る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大谷翔平： 大リーグで二刀流をする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イチロー： 野球の走攻守を極める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松井秀喜： チームを世界一にする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日本サッカー協会： ２０５０年までにサッカーワールドカップで優勝する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広島・長崎： 最後の被爆地になる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番外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藻谷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 ① 日本中・世界中を旅行できる仕事をする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2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少しでも多くの「事実」を知る立場になる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2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間違った選択をする組織や社会を減らす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31E95B4-549D-8A9B-31F5-85717E81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-27384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“バックキャスティング”の実例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942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4704"/>
            <a:ext cx="8784976" cy="62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戦後日本： 平和産業の技術力で　　国際社会の中で名誉ある地位を得る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大谷翔平： 大リーグで二刀流をする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イチロー： 野球の走攻守を極める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60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松井秀喜： チームを世界一にする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日本サッカー協会： ２０５０年までにサッカーワールドカップで優勝する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広島・長崎： 最後の被爆地になる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120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番外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藻谷</a:t>
            </a:r>
            <a:r>
              <a:rPr lang="en-US" altLang="ja-JP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 ① 日本中・世界中を旅行できる仕事をする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2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少しでも多くの「事実」を知る立場になる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628650" indent="-628650" eaLnBrk="1" hangingPunct="1">
              <a:lnSpc>
                <a:spcPct val="85000"/>
              </a:lnSpc>
              <a:spcBef>
                <a:spcPts val="0"/>
              </a:spcBef>
              <a:buNone/>
            </a:pP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2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間違った選択をする組織や社会を減らす</a:t>
            </a:r>
            <a:endParaRPr lang="en-US" altLang="ja-JP" sz="2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31E95B4-549D-8A9B-31F5-85717E81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-27384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“バックキャスティング”の実例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AutoShape 26">
            <a:extLst>
              <a:ext uri="{FF2B5EF4-FFF2-40B4-BE49-F238E27FC236}">
                <a16:creationId xmlns:a16="http://schemas.microsoft.com/office/drawing/2014/main" id="{20AC842A-021B-A80E-5A22-1E5398AA8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" y="44624"/>
            <a:ext cx="9043941" cy="6669360"/>
          </a:xfrm>
          <a:prstGeom prst="star24">
            <a:avLst>
              <a:gd name="adj" fmla="val 46787"/>
            </a:avLst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endParaRPr lang="en-US" altLang="ja-JP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3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山村で豊かに暮らし、</a:t>
            </a:r>
            <a:endParaRPr lang="en-US" altLang="ja-JP" sz="3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好きな時に都会や世界で遊ぶ、</a:t>
            </a:r>
            <a:endParaRPr lang="en-US" altLang="ja-JP" sz="3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楽しい未来は、誰でも手にできる。</a:t>
            </a:r>
            <a:endParaRPr lang="en-US" altLang="ja-JP" sz="3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sz="3600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生活費の高い都会か、退屈な田舎か、</a:t>
            </a:r>
            <a:endParaRPr lang="en-US" altLang="ja-JP" sz="3600" dirty="0">
              <a:solidFill>
                <a:srgbClr val="990033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9900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二者択一を迫られるのはおかしい。</a:t>
            </a:r>
            <a:endParaRPr lang="en-US" altLang="ja-JP" sz="3600" dirty="0">
              <a:solidFill>
                <a:srgbClr val="990033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A5002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日々ワクワクできる田舎を自分で作ろう。</a:t>
            </a:r>
            <a:endParaRPr lang="en-US" altLang="ja-JP" sz="3600" dirty="0">
              <a:solidFill>
                <a:srgbClr val="A5002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ja-JP" sz="38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</a:t>
            </a:r>
            <a:r>
              <a:rPr lang="ja-JP" altLang="en-US" sz="38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ターン人材の活躍の場を増やし、</a:t>
            </a:r>
            <a:endParaRPr lang="en-US" altLang="ja-JP" sz="38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38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若者を戻し、高齢者を移住させよう。</a:t>
            </a:r>
            <a:endParaRPr lang="en-US" altLang="ja-JP" sz="38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元気な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若者と女性を前に出し</a:t>
            </a:r>
            <a:endParaRPr lang="en-US" altLang="ja-JP" sz="4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陰から助けよう！</a:t>
            </a:r>
            <a:endParaRPr lang="en-US" altLang="ja-JP" sz="4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30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  <p:bldP spid="2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6131"/>
            <a:ext cx="91440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２０１２年から２２年に、 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売上</a:t>
            </a:r>
            <a:r>
              <a: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=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産出額の伸び率</a:t>
            </a:r>
            <a:r>
              <a: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年平均</a:t>
            </a:r>
            <a:r>
              <a: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が高かった“成長産業”は？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32658"/>
            <a:ext cx="9071992" cy="50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農業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（米作を除く）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林業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きのこを除く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漁業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 工業</a:t>
            </a:r>
            <a:r>
              <a:rPr lang="en-US" altLang="ja-JP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(2010-20</a:t>
            </a:r>
            <a:r>
              <a:rPr lang="ja-JP" altLang="en-US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lang="en-US" altLang="ja-JP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 商業・サービス業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日本在住の個人向け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4D79601-67AB-4CF4-95B5-C172956B87B6}"/>
              </a:ext>
            </a:extLst>
          </p:cNvPr>
          <p:cNvSpPr/>
          <p:nvPr/>
        </p:nvSpPr>
        <p:spPr bwMode="auto">
          <a:xfrm>
            <a:off x="121625" y="2435323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332F278-1ACB-1AED-AD32-C7D227CEC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1412776"/>
            <a:ext cx="27718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540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２％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+6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１％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１％</a:t>
            </a: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+1</a:t>
            </a: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68D62AA-92FF-BCAF-D107-7B2D3E811FF5}"/>
              </a:ext>
            </a:extLst>
          </p:cNvPr>
          <p:cNvSpPr/>
          <p:nvPr/>
        </p:nvSpPr>
        <p:spPr bwMode="auto">
          <a:xfrm>
            <a:off x="130014" y="1525936"/>
            <a:ext cx="663732" cy="63813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D4A1BAA-E9D0-E53E-A3A5-07157AC8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471744"/>
            <a:ext cx="91440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1800" dirty="0">
                <a:latin typeface="+mn-ea"/>
                <a:ea typeface="+mn-ea"/>
              </a:rPr>
              <a:t>元データ： 農業産出額</a:t>
            </a:r>
            <a:r>
              <a:rPr lang="en-US" altLang="ja-JP" sz="1800" dirty="0">
                <a:latin typeface="+mn-ea"/>
                <a:ea typeface="+mn-ea"/>
              </a:rPr>
              <a:t>/</a:t>
            </a:r>
            <a:r>
              <a:rPr lang="ja-JP" altLang="en-US" sz="1800" dirty="0">
                <a:latin typeface="+mn-ea"/>
                <a:ea typeface="+mn-ea"/>
              </a:rPr>
              <a:t>林業産出額</a:t>
            </a:r>
            <a:r>
              <a:rPr lang="en-US" altLang="ja-JP" sz="1800" dirty="0">
                <a:latin typeface="+mn-ea"/>
                <a:ea typeface="+mn-ea"/>
              </a:rPr>
              <a:t>/</a:t>
            </a:r>
            <a:r>
              <a:rPr lang="ja-JP" altLang="en-US" sz="1800" dirty="0">
                <a:latin typeface="+mn-ea"/>
                <a:ea typeface="+mn-ea"/>
              </a:rPr>
              <a:t>漁業産出額</a:t>
            </a:r>
            <a:r>
              <a:rPr lang="en-US" altLang="ja-JP" sz="1800" dirty="0">
                <a:latin typeface="+mn-ea"/>
                <a:ea typeface="+mn-ea"/>
              </a:rPr>
              <a:t>/</a:t>
            </a:r>
            <a:r>
              <a:rPr lang="ja-JP" altLang="en-US" sz="1800" dirty="0">
                <a:latin typeface="+mn-ea"/>
                <a:ea typeface="+mn-ea"/>
              </a:rPr>
              <a:t>経済ｾﾝｻｽ</a:t>
            </a:r>
            <a:r>
              <a:rPr lang="en-US" altLang="ja-JP" sz="1800" dirty="0">
                <a:latin typeface="+mn-ea"/>
                <a:ea typeface="+mn-ea"/>
              </a:rPr>
              <a:t>/</a:t>
            </a:r>
            <a:r>
              <a:rPr lang="ja-JP" altLang="en-US" sz="1800" dirty="0">
                <a:latin typeface="+mn-ea"/>
                <a:ea typeface="+mn-ea"/>
              </a:rPr>
              <a:t>家計最終消費支出</a:t>
            </a:r>
            <a:r>
              <a:rPr lang="en-US" altLang="ja-JP" sz="1400" dirty="0">
                <a:latin typeface="+mn-ea"/>
                <a:ea typeface="+mn-ea"/>
              </a:rPr>
              <a:t>(</a:t>
            </a:r>
            <a:r>
              <a:rPr lang="ja-JP" altLang="en-US" sz="1400" dirty="0">
                <a:latin typeface="+mn-ea"/>
                <a:ea typeface="+mn-ea"/>
              </a:rPr>
              <a:t>除く帰属家賃</a:t>
            </a:r>
            <a:r>
              <a:rPr lang="en-US" altLang="ja-JP" sz="1400" dirty="0">
                <a:latin typeface="+mn-ea"/>
                <a:ea typeface="+mn-ea"/>
              </a:rPr>
              <a:t>)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79FAF98E-2C89-BAF9-A3C8-91F8C74F3758}"/>
              </a:ext>
            </a:extLst>
          </p:cNvPr>
          <p:cNvSpPr/>
          <p:nvPr/>
        </p:nvSpPr>
        <p:spPr bwMode="auto">
          <a:xfrm>
            <a:off x="3635896" y="1226576"/>
            <a:ext cx="3096344" cy="402224"/>
          </a:xfrm>
          <a:prstGeom prst="wedgeRoundRectCallout">
            <a:avLst>
              <a:gd name="adj1" fmla="val 2808"/>
              <a:gd name="adj2" fmla="val 69245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</a:rPr>
              <a:t>米作はもはや６分の１を切っている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6" name="AutoShape 26">
            <a:extLst>
              <a:ext uri="{FF2B5EF4-FFF2-40B4-BE49-F238E27FC236}">
                <a16:creationId xmlns:a16="http://schemas.microsoft.com/office/drawing/2014/main" id="{DDD05610-BA61-46BB-01A8-452D44FCB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45" y="368660"/>
            <a:ext cx="7455109" cy="6120680"/>
          </a:xfrm>
          <a:prstGeom prst="star24">
            <a:avLst>
              <a:gd name="adj" fmla="val 467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CC0000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昭和どころか、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もう平成も終わっている。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世の中はすっかり変わった。</a:t>
            </a:r>
            <a:endParaRPr lang="en-US" altLang="ja-JP" sz="4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でも頭の中は昭和のまんま。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大谷翔平が出ている時代に</a:t>
            </a:r>
            <a:endParaRPr lang="en-US" altLang="ja-JP" sz="40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まだ自分は長嶋茂雄が一番</a:t>
            </a:r>
            <a:r>
              <a:rPr lang="en-US" altLang="ja-JP" sz="40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12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昭和の価値観で判断していると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やっぱり間違ってしまう。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ja-JP" altLang="en-US" sz="3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令和の現実を学べ。</a:t>
            </a:r>
            <a:endParaRPr lang="en-US" altLang="ja-JP" sz="36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altLang="ja-JP" sz="20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128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43" grpId="0" uiExpand="1" build="p"/>
      <p:bldP spid="4" grpId="0" animBg="1"/>
      <p:bldP spid="3" grpId="0" uiExpand="1" build="p"/>
      <p:bldP spid="13" grpId="0" animBg="1"/>
      <p:bldP spid="14" grpId="0"/>
      <p:bldP spid="2" grpId="0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2FDF40AB-7109-43E5-9012-308BEDADB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2862064"/>
            <a:ext cx="8064896" cy="1143000"/>
          </a:xfrm>
          <a:noFill/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ja-JP" altLang="en-US" sz="88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“一般常識”と　　大きく食い違う日本経済の現実</a:t>
            </a:r>
            <a:endParaRPr lang="ja-JP" altLang="en-US" sz="88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81407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B4937E4-24B0-BC1C-8A41-72CDC5D1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200196"/>
            <a:ext cx="388004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半減以下</a:t>
            </a:r>
            <a:endParaRPr lang="en-US" altLang="ja-JP" sz="5400" dirty="0">
              <a:solidFill>
                <a:srgbClr val="0066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同水準</a:t>
            </a:r>
            <a:endParaRPr lang="en-US" altLang="ja-JP" sz="54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ja-JP" altLang="en-US" sz="5400" dirty="0">
                <a:solidFill>
                  <a:srgbClr val="0066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倍増以上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0ECCEB1B-184D-440F-8C31-A975BF34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28650"/>
            <a:ext cx="9144000" cy="153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ja-JP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90</a:t>
            </a:r>
            <a:r>
              <a:rPr lang="ja-JP" altLang="en-US" sz="40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年（バブル最盛期）と、２３年（昨年）を比べると、</a:t>
            </a:r>
            <a:r>
              <a:rPr lang="ja-JP" altLang="en-US" sz="48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日本の輸出額（ドル）は？</a:t>
            </a:r>
            <a:endParaRPr lang="en-US" altLang="ja-JP" sz="4800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1600" dirty="0">
                <a:solidFill>
                  <a:srgbClr val="66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＠財務省 国際収支状況</a:t>
            </a:r>
          </a:p>
        </p:txBody>
      </p:sp>
      <p:sp>
        <p:nvSpPr>
          <p:cNvPr id="3389443" name="Text Box 3">
            <a:extLst>
              <a:ext uri="{FF2B5EF4-FFF2-40B4-BE49-F238E27FC236}">
                <a16:creationId xmlns:a16="http://schemas.microsoft.com/office/drawing/2014/main" id="{B6294455-3018-40A5-89B8-C1F6EC3E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795" y="2420888"/>
            <a:ext cx="5350709" cy="442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71563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095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30338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ヒント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:</a:t>
            </a:r>
          </a:p>
          <a:p>
            <a:pPr marL="536575" indent="-536575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輸出は「㈱日本の売上」のようなものです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輸出は日本で生産され、　　税関を通って海外に売られた商品の額で、９９％が　　　　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ハイテク</a:t>
            </a:r>
            <a:r>
              <a:rPr lang="en-US" altLang="ja-JP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工業製品です</a:t>
            </a:r>
            <a:endParaRPr lang="en-US" altLang="ja-JP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36575" indent="-536575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ja-JP" altLang="en-US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海外移転した工場の売上は、輸出に入らなくなります</a:t>
            </a:r>
            <a:endParaRPr lang="en-US" altLang="ja-JP" dirty="0">
              <a:solidFill>
                <a:srgbClr val="6633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4D79601-67AB-4CF4-95B5-C172956B87B6}"/>
              </a:ext>
            </a:extLst>
          </p:cNvPr>
          <p:cNvSpPr/>
          <p:nvPr/>
        </p:nvSpPr>
        <p:spPr bwMode="auto">
          <a:xfrm>
            <a:off x="140617" y="5236494"/>
            <a:ext cx="663732" cy="63813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00A2F-DE4F-4FD5-92EF-23D9DD1D86B5}"/>
              </a:ext>
            </a:extLst>
          </p:cNvPr>
          <p:cNvSpPr txBox="1"/>
          <p:nvPr/>
        </p:nvSpPr>
        <p:spPr>
          <a:xfrm>
            <a:off x="27107" y="4243266"/>
            <a:ext cx="9278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7B2E73-E3A5-4E89-923C-5C9C9C0F01BF}"/>
              </a:ext>
            </a:extLst>
          </p:cNvPr>
          <p:cNvSpPr txBox="1"/>
          <p:nvPr/>
        </p:nvSpPr>
        <p:spPr>
          <a:xfrm>
            <a:off x="18718" y="3285342"/>
            <a:ext cx="90753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5400" dirty="0">
                <a:solidFill>
                  <a:srgbClr val="FF0000"/>
                </a:solidFill>
                <a:latin typeface="HGP創英角ﾎﾟｯﾌﾟ体" panose="040B0A00000000000000" pitchFamily="50" charset="-128"/>
              </a:rPr>
              <a:t>×</a:t>
            </a:r>
            <a:endParaRPr kumimoji="1" lang="ja-JP" altLang="en-US" sz="5400" dirty="0">
              <a:solidFill>
                <a:srgbClr val="7030A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71DB3FB-7434-C139-EC2D-64CF7D84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79582"/>
            <a:ext cx="896461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ガラパゴス日本の国際競争①</a:t>
            </a:r>
            <a:endParaRPr lang="en-US" altLang="ja-JP" sz="36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356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389443" grpId="0" uiExpand="1" build="p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888620A-D9D8-8D84-F61A-6B2B1E0C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BA1760D-E7E5-9ECF-33AD-0A5A3CB5B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04424"/>
            <a:ext cx="9011511" cy="5684629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2A7295B-1384-B825-9B18-0290E9989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628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430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2286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3429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4572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14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371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ドルで見た輸出額は高位安定</a:t>
            </a:r>
            <a:endParaRPr lang="en-US" altLang="ja-JP" sz="48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という事実を誰も知らず語らないガラパゴス日本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6C20C3B-01F2-B3E8-FE2A-43B122F1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072" y="6094844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6D861DD-820E-D6BF-F884-2BF178E50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702" y="2782481"/>
            <a:ext cx="465056" cy="23567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4ADE1945-72E6-2C37-A0D2-282E1D749B36}"/>
              </a:ext>
            </a:extLst>
          </p:cNvPr>
          <p:cNvSpPr/>
          <p:nvPr/>
        </p:nvSpPr>
        <p:spPr bwMode="auto">
          <a:xfrm>
            <a:off x="7480957" y="1268760"/>
            <a:ext cx="1411523" cy="424719"/>
          </a:xfrm>
          <a:prstGeom prst="downArrow">
            <a:avLst>
              <a:gd name="adj1" fmla="val 69932"/>
              <a:gd name="adj2" fmla="val 412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最高水準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782476D5-5913-8C74-ABBC-2AC33A68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158" y="4485102"/>
            <a:ext cx="330488" cy="18835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9D8EC053-DCF0-F1B8-BE42-A47E4CE19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216" y="6080477"/>
            <a:ext cx="232430" cy="620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rgbClr val="CC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2CF74CE2-6827-AE1A-865F-C72A020F299F}"/>
              </a:ext>
            </a:extLst>
          </p:cNvPr>
          <p:cNvSpPr/>
          <p:nvPr/>
        </p:nvSpPr>
        <p:spPr bwMode="auto">
          <a:xfrm rot="2624212">
            <a:off x="7800165" y="1924048"/>
            <a:ext cx="604291" cy="415569"/>
          </a:xfrm>
          <a:prstGeom prst="rightArrow">
            <a:avLst>
              <a:gd name="adj1" fmla="val 66776"/>
              <a:gd name="adj2" fmla="val 289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低下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24B3E8FF-787E-EE08-EC0F-69A672E1910A}"/>
              </a:ext>
            </a:extLst>
          </p:cNvPr>
          <p:cNvSpPr/>
          <p:nvPr/>
        </p:nvSpPr>
        <p:spPr bwMode="auto">
          <a:xfrm rot="19523981">
            <a:off x="7412561" y="3973201"/>
            <a:ext cx="941097" cy="415569"/>
          </a:xfrm>
          <a:prstGeom prst="rightArrow">
            <a:avLst>
              <a:gd name="adj1" fmla="val 66776"/>
              <a:gd name="adj2" fmla="val 289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円安だが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E6EDF31-785B-EB13-370C-3F58C0C860AA}"/>
              </a:ext>
            </a:extLst>
          </p:cNvPr>
          <p:cNvSpPr/>
          <p:nvPr/>
        </p:nvSpPr>
        <p:spPr bwMode="auto">
          <a:xfrm>
            <a:off x="2872512" y="2636912"/>
            <a:ext cx="1728192" cy="1154947"/>
          </a:xfrm>
          <a:prstGeom prst="rightArrow">
            <a:avLst>
              <a:gd name="adj1" fmla="val 66776"/>
              <a:gd name="adj2" fmla="val 289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車は４分の１だけ。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GP創英角ﾎﾟｯﾌﾟ体" panose="040B0A00000000000000" pitchFamily="50" charset="-128"/>
              </a:rPr>
              <a:t>主力は</a:t>
            </a: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ハイテクの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機械、部品</a:t>
            </a:r>
            <a:r>
              <a:rPr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､</a:t>
            </a: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</a:rPr>
              <a:t>素材</a:t>
            </a:r>
            <a:endParaRPr lang="en-US" altLang="ja-JP" dirty="0">
              <a:solidFill>
                <a:srgbClr val="002060"/>
              </a:solidFill>
              <a:latin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894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5" grpId="0" animBg="1"/>
      <p:bldP spid="5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panose="020B0604020202020204" pitchFamily="34" charset="0"/>
            <a:ea typeface="HGP創英角ﾎﾟｯﾌﾟ体" panose="040B0A00000000000000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panose="020B0604020202020204" pitchFamily="34" charset="0"/>
            <a:ea typeface="HGP創英角ﾎﾟｯﾌﾟ体" panose="040B0A00000000000000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14188</TotalTime>
  <Words>4850</Words>
  <Application>Microsoft Office PowerPoint</Application>
  <PresentationFormat>画面に合わせる (4:3)</PresentationFormat>
  <Paragraphs>923</Paragraphs>
  <Slides>55</Slides>
  <Notes>55</Notes>
  <HiddenSlides>11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3" baseType="lpstr">
      <vt:lpstr>HGP創英角ｺﾞｼｯｸUB</vt:lpstr>
      <vt:lpstr>HGP創英角ﾎﾟｯﾌﾟ体</vt:lpstr>
      <vt:lpstr>HG丸ｺﾞｼｯｸM-PRO</vt:lpstr>
      <vt:lpstr>HG創英角ｺﾞｼｯｸUB</vt:lpstr>
      <vt:lpstr>ＭＳ Ｐゴシック</vt:lpstr>
      <vt:lpstr>UD デジタル 教科書体 NK-B</vt:lpstr>
      <vt:lpstr>Arial</vt:lpstr>
      <vt:lpstr>標準デザイン</vt:lpstr>
      <vt:lpstr>日本の林業と山村のこれから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“一般常識”と　　大きく食い違う日本経済の現実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“一般常識”と　　大きく食い違う人口成熟の現実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“一般常識”と　　大きく食い違う山村のこれから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日本の林業と山村のこれから</dc:title>
  <dc:creator>Admin</dc:creator>
  <cp:lastModifiedBy>整 堂本</cp:lastModifiedBy>
  <cp:revision>2606</cp:revision>
  <dcterms:created xsi:type="dcterms:W3CDTF">2007-11-10T00:11:24Z</dcterms:created>
  <dcterms:modified xsi:type="dcterms:W3CDTF">2024-11-08T01:38:27Z</dcterms:modified>
</cp:coreProperties>
</file>